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320" r:id="rId4"/>
    <p:sldId id="831" r:id="rId5"/>
    <p:sldId id="701" r:id="rId6"/>
    <p:sldId id="286" r:id="rId7"/>
    <p:sldId id="836" r:id="rId8"/>
    <p:sldId id="818" r:id="rId9"/>
    <p:sldId id="702" r:id="rId10"/>
    <p:sldId id="1149" r:id="rId11"/>
    <p:sldId id="1062" r:id="rId12"/>
    <p:sldId id="834" r:id="rId13"/>
    <p:sldId id="865" r:id="rId14"/>
    <p:sldId id="262" r:id="rId15"/>
    <p:sldId id="893" r:id="rId16"/>
    <p:sldId id="874" r:id="rId17"/>
    <p:sldId id="895" r:id="rId18"/>
    <p:sldId id="896" r:id="rId19"/>
    <p:sldId id="897" r:id="rId20"/>
    <p:sldId id="1215" r:id="rId21"/>
    <p:sldId id="1216" r:id="rId22"/>
    <p:sldId id="898" r:id="rId23"/>
    <p:sldId id="889" r:id="rId24"/>
    <p:sldId id="890" r:id="rId25"/>
    <p:sldId id="900" r:id="rId26"/>
    <p:sldId id="884" r:id="rId27"/>
    <p:sldId id="1154" r:id="rId28"/>
    <p:sldId id="902" r:id="rId29"/>
    <p:sldId id="883" r:id="rId30"/>
    <p:sldId id="901" r:id="rId31"/>
    <p:sldId id="848" r:id="rId32"/>
    <p:sldId id="1156" r:id="rId33"/>
    <p:sldId id="1152" r:id="rId34"/>
    <p:sldId id="835" r:id="rId35"/>
    <p:sldId id="833" r:id="rId36"/>
    <p:sldId id="863" r:id="rId37"/>
    <p:sldId id="864" r:id="rId38"/>
    <p:sldId id="699" r:id="rId39"/>
    <p:sldId id="705" r:id="rId40"/>
    <p:sldId id="852" r:id="rId41"/>
    <p:sldId id="857" r:id="rId42"/>
    <p:sldId id="853" r:id="rId43"/>
    <p:sldId id="854" r:id="rId44"/>
    <p:sldId id="855" r:id="rId45"/>
    <p:sldId id="814" r:id="rId46"/>
    <p:sldId id="1213" r:id="rId47"/>
    <p:sldId id="314" r:id="rId4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119"/>
    <a:srgbClr val="1C2682"/>
    <a:srgbClr val="3366CC"/>
    <a:srgbClr val="2F476D"/>
    <a:srgbClr val="595959"/>
    <a:srgbClr val="A6A7BD"/>
    <a:srgbClr val="FDFDFD"/>
    <a:srgbClr val="237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9" autoAdjust="0"/>
    <p:restoredTop sz="88177" autoAdjust="0"/>
  </p:normalViewPr>
  <p:slideViewPr>
    <p:cSldViewPr snapToGrid="0">
      <p:cViewPr varScale="1">
        <p:scale>
          <a:sx n="101" d="100"/>
          <a:sy n="101" d="100"/>
        </p:scale>
        <p:origin x="9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130" b="1" i="0" u="none" strike="noStrike" kern="1200" spc="100" baseline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zh-CN" dirty="0">
                <a:solidFill>
                  <a:srgbClr val="FFC000"/>
                </a:solidFill>
              </a:rPr>
              <a:t>替代后关键业务</a:t>
            </a:r>
            <a:r>
              <a:rPr lang="zh-CN" altLang="en-US" dirty="0">
                <a:solidFill>
                  <a:srgbClr val="FFC000"/>
                </a:solidFill>
              </a:rPr>
              <a:t>耗时</a:t>
            </a:r>
            <a:r>
              <a:rPr lang="zh-CN" dirty="0">
                <a:solidFill>
                  <a:srgbClr val="FFC000"/>
                </a:solidFill>
              </a:rPr>
              <a:t>数据对比</a:t>
            </a:r>
          </a:p>
        </c:rich>
      </c:tx>
      <c:layout>
        <c:manualLayout>
          <c:xMode val="edge"/>
          <c:yMode val="edge"/>
          <c:x val="0.122003929273084"/>
          <c:y val="8.85702235343737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2130" b="1" i="0" u="none" strike="noStrike" kern="1200" spc="100" baseline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DB2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汇缴审核</c:v>
                </c:pt>
                <c:pt idx="1">
                  <c:v>汇缴入账</c:v>
                </c:pt>
                <c:pt idx="2">
                  <c:v>逐月划扣周期
</c:v>
                </c:pt>
                <c:pt idx="3">
                  <c:v>年末周期</c:v>
                </c:pt>
                <c:pt idx="4">
                  <c:v>月末周期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300</c:v>
                </c:pt>
                <c:pt idx="1">
                  <c:v>300</c:v>
                </c:pt>
                <c:pt idx="2">
                  <c:v>240</c:v>
                </c:pt>
                <c:pt idx="3">
                  <c:v>300</c:v>
                </c:pt>
                <c:pt idx="4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9-4026-ACF4-5366E3744C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达梦数据库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汇缴审核</c:v>
                </c:pt>
                <c:pt idx="1">
                  <c:v>汇缴入账</c:v>
                </c:pt>
                <c:pt idx="2">
                  <c:v>逐月划扣周期
</c:v>
                </c:pt>
                <c:pt idx="3">
                  <c:v>年末周期</c:v>
                </c:pt>
                <c:pt idx="4">
                  <c:v>月末周期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26</c:v>
                </c:pt>
                <c:pt idx="3">
                  <c:v>50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89-4026-ACF4-5366E3744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86695424"/>
        <c:axId val="286696960"/>
      </c:barChart>
      <c:catAx>
        <c:axId val="28669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86696960"/>
        <c:crosses val="autoZero"/>
        <c:auto val="1"/>
        <c:lblAlgn val="ctr"/>
        <c:lblOffset val="100"/>
        <c:noMultiLvlLbl val="0"/>
      </c:catAx>
      <c:valAx>
        <c:axId val="28669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8669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5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5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5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3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5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5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#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D1A78-DD99-4C61-A6BF-BDE5F9D30A8E}" type="doc">
      <dgm:prSet loTypeId="urn:microsoft.com/office/officeart/2005/8/layout/hProcess9#1" loCatId="process" qsTypeId="urn:microsoft.com/office/officeart/2005/8/quickstyle/simple1#3" qsCatId="simple" csTypeId="urn:microsoft.com/office/officeart/2005/8/colors/accent2_2#1" csCatId="accent2" phldr="1"/>
      <dgm:spPr/>
    </dgm:pt>
    <dgm:pt modelId="{092366E0-225E-41F0-8320-C6524E6AA192}">
      <dgm:prSet phldrT="[文本]"/>
      <dgm:spPr>
        <a:xfrm>
          <a:off x="151767" y="510540"/>
          <a:ext cx="1343605" cy="680720"/>
        </a:xfrm>
        <a:prstGeom prst="roundRect">
          <a:avLst/>
        </a:prstGeom>
        <a:solidFill>
          <a:srgbClr val="398AC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Oracle</a:t>
          </a:r>
          <a:r>
            <a:rPr lang="zh-CN" altLang="en-US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为主达梦为备</a:t>
          </a:r>
        </a:p>
      </dgm:t>
    </dgm:pt>
    <dgm:pt modelId="{AA01B44E-B805-4398-B3AF-794BDA4428E9}" type="parTrans" cxnId="{93832CDC-EC93-46FF-9766-CAD57FBEF389}">
      <dgm:prSet/>
      <dgm:spPr/>
      <dgm:t>
        <a:bodyPr/>
        <a:lstStyle/>
        <a:p>
          <a:endParaRPr lang="zh-CN" altLang="en-US"/>
        </a:p>
      </dgm:t>
    </dgm:pt>
    <dgm:pt modelId="{C42D47C1-BD85-47E1-A2E0-2A415BB40178}" type="sibTrans" cxnId="{93832CDC-EC93-46FF-9766-CAD57FBEF389}">
      <dgm:prSet/>
      <dgm:spPr/>
      <dgm:t>
        <a:bodyPr/>
        <a:lstStyle/>
        <a:p>
          <a:endParaRPr lang="zh-CN" altLang="en-US"/>
        </a:p>
      </dgm:t>
    </dgm:pt>
    <dgm:pt modelId="{37FD17E7-CACD-4693-9851-179281C6F9A1}">
      <dgm:prSet phldrT="[文本]"/>
      <dgm:spPr>
        <a:xfrm>
          <a:off x="1567540" y="510540"/>
          <a:ext cx="1343605" cy="680720"/>
        </a:xfrm>
        <a:prstGeom prst="roundRect">
          <a:avLst/>
        </a:prstGeom>
        <a:solidFill>
          <a:srgbClr val="398AC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达梦为主</a:t>
          </a:r>
          <a:r>
            <a:rPr lang="en-US" altLang="zh-CN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Oracle</a:t>
          </a:r>
          <a:r>
            <a:rPr lang="zh-CN" altLang="en-US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为备</a:t>
          </a:r>
        </a:p>
      </dgm:t>
    </dgm:pt>
    <dgm:pt modelId="{A32FF671-C53E-4B10-BC49-508C5CCEB545}" type="parTrans" cxnId="{2419DA5E-04E4-4187-94C9-6ABA67D3F9E0}">
      <dgm:prSet/>
      <dgm:spPr/>
      <dgm:t>
        <a:bodyPr/>
        <a:lstStyle/>
        <a:p>
          <a:endParaRPr lang="zh-CN" altLang="en-US"/>
        </a:p>
      </dgm:t>
    </dgm:pt>
    <dgm:pt modelId="{575B06A5-0832-4F93-91C3-F7CFC11DE64F}" type="sibTrans" cxnId="{2419DA5E-04E4-4187-94C9-6ABA67D3F9E0}">
      <dgm:prSet/>
      <dgm:spPr/>
      <dgm:t>
        <a:bodyPr/>
        <a:lstStyle/>
        <a:p>
          <a:endParaRPr lang="zh-CN" altLang="en-US"/>
        </a:p>
      </dgm:t>
    </dgm:pt>
    <dgm:pt modelId="{F354E56D-53AD-41BC-A54E-B59EA25B22A8}">
      <dgm:prSet phldrT="[文本]"/>
      <dgm:spPr>
        <a:xfrm>
          <a:off x="2983312" y="510540"/>
          <a:ext cx="1343605" cy="680720"/>
        </a:xfrm>
        <a:prstGeom prst="roundRect">
          <a:avLst/>
        </a:prstGeom>
        <a:solidFill>
          <a:srgbClr val="398AC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达梦</a:t>
          </a:r>
        </a:p>
      </dgm:t>
    </dgm:pt>
    <dgm:pt modelId="{C6092469-5AAA-4E91-A730-F0D386A30CA3}" type="parTrans" cxnId="{A3227C50-2A0F-4EA0-810D-C386A84F8695}">
      <dgm:prSet/>
      <dgm:spPr/>
      <dgm:t>
        <a:bodyPr/>
        <a:lstStyle/>
        <a:p>
          <a:endParaRPr lang="zh-CN" altLang="en-US"/>
        </a:p>
      </dgm:t>
    </dgm:pt>
    <dgm:pt modelId="{E52F103D-7E87-43A9-9327-2D884DAC5936}" type="sibTrans" cxnId="{A3227C50-2A0F-4EA0-810D-C386A84F8695}">
      <dgm:prSet/>
      <dgm:spPr/>
      <dgm:t>
        <a:bodyPr/>
        <a:lstStyle/>
        <a:p>
          <a:endParaRPr lang="zh-CN" altLang="en-US"/>
        </a:p>
      </dgm:t>
    </dgm:pt>
    <dgm:pt modelId="{87D67821-B938-4E99-BD3F-07749ED1B242}" type="pres">
      <dgm:prSet presAssocID="{532D1A78-DD99-4C61-A6BF-BDE5F9D30A8E}" presName="CompostProcess" presStyleCnt="0">
        <dgm:presLayoutVars>
          <dgm:dir/>
          <dgm:resizeHandles val="exact"/>
        </dgm:presLayoutVars>
      </dgm:prSet>
      <dgm:spPr/>
    </dgm:pt>
    <dgm:pt modelId="{52DD5477-1860-4961-81F5-2EAE656DB890}" type="pres">
      <dgm:prSet presAssocID="{532D1A78-DD99-4C61-A6BF-BDE5F9D30A8E}" presName="arrow" presStyleLbl="bgShp" presStyleIdx="0" presStyleCnt="1"/>
      <dgm:spPr>
        <a:xfrm>
          <a:off x="335901" y="0"/>
          <a:ext cx="3806883" cy="1701800"/>
        </a:xfrm>
        <a:prstGeom prst="rightArrow">
          <a:avLst/>
        </a:prstGeom>
        <a:solidFill>
          <a:srgbClr val="398AC7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43DB751-0F0A-48A0-AD09-B3E4CF61BE13}" type="pres">
      <dgm:prSet presAssocID="{532D1A78-DD99-4C61-A6BF-BDE5F9D30A8E}" presName="linearProcess" presStyleCnt="0"/>
      <dgm:spPr/>
    </dgm:pt>
    <dgm:pt modelId="{17B02B06-FD64-41FA-BA0B-E426E6A3CF26}" type="pres">
      <dgm:prSet presAssocID="{092366E0-225E-41F0-8320-C6524E6AA19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B41A65-820F-4056-A641-5E7F763ECC31}" type="pres">
      <dgm:prSet presAssocID="{C42D47C1-BD85-47E1-A2E0-2A415BB40178}" presName="sibTrans" presStyleCnt="0"/>
      <dgm:spPr/>
    </dgm:pt>
    <dgm:pt modelId="{E025CCEF-301A-4FE7-9455-9E51C0A0041C}" type="pres">
      <dgm:prSet presAssocID="{37FD17E7-CACD-4693-9851-179281C6F9A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7AEFD5-ED2C-4ED1-B530-B22C38E1A839}" type="pres">
      <dgm:prSet presAssocID="{575B06A5-0832-4F93-91C3-F7CFC11DE64F}" presName="sibTrans" presStyleCnt="0"/>
      <dgm:spPr/>
    </dgm:pt>
    <dgm:pt modelId="{323AB99C-7C32-445A-B3DC-E22B840DCEB7}" type="pres">
      <dgm:prSet presAssocID="{F354E56D-53AD-41BC-A54E-B59EA25B22A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419DA5E-04E4-4187-94C9-6ABA67D3F9E0}" srcId="{532D1A78-DD99-4C61-A6BF-BDE5F9D30A8E}" destId="{37FD17E7-CACD-4693-9851-179281C6F9A1}" srcOrd="1" destOrd="0" parTransId="{A32FF671-C53E-4B10-BC49-508C5CCEB545}" sibTransId="{575B06A5-0832-4F93-91C3-F7CFC11DE64F}"/>
    <dgm:cxn modelId="{A3227C50-2A0F-4EA0-810D-C386A84F8695}" srcId="{532D1A78-DD99-4C61-A6BF-BDE5F9D30A8E}" destId="{F354E56D-53AD-41BC-A54E-B59EA25B22A8}" srcOrd="2" destOrd="0" parTransId="{C6092469-5AAA-4E91-A730-F0D386A30CA3}" sibTransId="{E52F103D-7E87-43A9-9327-2D884DAC5936}"/>
    <dgm:cxn modelId="{A4441180-96F8-4C9E-9345-E9E700874A08}" type="presOf" srcId="{37FD17E7-CACD-4693-9851-179281C6F9A1}" destId="{E025CCEF-301A-4FE7-9455-9E51C0A0041C}" srcOrd="0" destOrd="0" presId="urn:microsoft.com/office/officeart/2005/8/layout/hProcess9#1"/>
    <dgm:cxn modelId="{93832CDC-EC93-46FF-9766-CAD57FBEF389}" srcId="{532D1A78-DD99-4C61-A6BF-BDE5F9D30A8E}" destId="{092366E0-225E-41F0-8320-C6524E6AA192}" srcOrd="0" destOrd="0" parTransId="{AA01B44E-B805-4398-B3AF-794BDA4428E9}" sibTransId="{C42D47C1-BD85-47E1-A2E0-2A415BB40178}"/>
    <dgm:cxn modelId="{CA5887A0-7BF1-45E3-BB66-51DFEEB6B174}" type="presOf" srcId="{F354E56D-53AD-41BC-A54E-B59EA25B22A8}" destId="{323AB99C-7C32-445A-B3DC-E22B840DCEB7}" srcOrd="0" destOrd="0" presId="urn:microsoft.com/office/officeart/2005/8/layout/hProcess9#1"/>
    <dgm:cxn modelId="{8F0BEF6E-B87C-4885-87D7-96435A4BE467}" type="presOf" srcId="{532D1A78-DD99-4C61-A6BF-BDE5F9D30A8E}" destId="{87D67821-B938-4E99-BD3F-07749ED1B242}" srcOrd="0" destOrd="0" presId="urn:microsoft.com/office/officeart/2005/8/layout/hProcess9#1"/>
    <dgm:cxn modelId="{61B272EC-3C58-4C8F-895A-2E397ADF43FA}" type="presOf" srcId="{092366E0-225E-41F0-8320-C6524E6AA192}" destId="{17B02B06-FD64-41FA-BA0B-E426E6A3CF26}" srcOrd="0" destOrd="0" presId="urn:microsoft.com/office/officeart/2005/8/layout/hProcess9#1"/>
    <dgm:cxn modelId="{9D5146F9-7C8F-4B72-82F5-7016D325628B}" type="presParOf" srcId="{87D67821-B938-4E99-BD3F-07749ED1B242}" destId="{52DD5477-1860-4961-81F5-2EAE656DB890}" srcOrd="0" destOrd="0" presId="urn:microsoft.com/office/officeart/2005/8/layout/hProcess9#1"/>
    <dgm:cxn modelId="{3C3A3EE4-E140-4379-9DFC-6F8457F543A1}" type="presParOf" srcId="{87D67821-B938-4E99-BD3F-07749ED1B242}" destId="{143DB751-0F0A-48A0-AD09-B3E4CF61BE13}" srcOrd="1" destOrd="0" presId="urn:microsoft.com/office/officeart/2005/8/layout/hProcess9#1"/>
    <dgm:cxn modelId="{14790792-BE69-4537-8572-02C4A6289B1D}" type="presParOf" srcId="{143DB751-0F0A-48A0-AD09-B3E4CF61BE13}" destId="{17B02B06-FD64-41FA-BA0B-E426E6A3CF26}" srcOrd="0" destOrd="0" presId="urn:microsoft.com/office/officeart/2005/8/layout/hProcess9#1"/>
    <dgm:cxn modelId="{9AC8C999-6E3E-4E09-BD6D-93BFEFD4BF91}" type="presParOf" srcId="{143DB751-0F0A-48A0-AD09-B3E4CF61BE13}" destId="{C2B41A65-820F-4056-A641-5E7F763ECC31}" srcOrd="1" destOrd="0" presId="urn:microsoft.com/office/officeart/2005/8/layout/hProcess9#1"/>
    <dgm:cxn modelId="{BA7724D8-AE0A-4BF6-AE0A-9A53A3D12B28}" type="presParOf" srcId="{143DB751-0F0A-48A0-AD09-B3E4CF61BE13}" destId="{E025CCEF-301A-4FE7-9455-9E51C0A0041C}" srcOrd="2" destOrd="0" presId="urn:microsoft.com/office/officeart/2005/8/layout/hProcess9#1"/>
    <dgm:cxn modelId="{5F29326D-2E5B-4126-9E33-A1327CECB729}" type="presParOf" srcId="{143DB751-0F0A-48A0-AD09-B3E4CF61BE13}" destId="{537AEFD5-ED2C-4ED1-B530-B22C38E1A839}" srcOrd="3" destOrd="0" presId="urn:microsoft.com/office/officeart/2005/8/layout/hProcess9#1"/>
    <dgm:cxn modelId="{99FBE652-99A7-4430-8713-1C5E16C91197}" type="presParOf" srcId="{143DB751-0F0A-48A0-AD09-B3E4CF61BE13}" destId="{323AB99C-7C32-445A-B3DC-E22B840DCEB7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45FAD7-BEC9-4D60-BD5B-264947A4CD88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9C6F0DA3-6081-4F26-8E74-BCD5DBA49534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数据迁移</a:t>
          </a:r>
        </a:p>
      </dgm:t>
    </dgm:pt>
    <dgm:pt modelId="{B6A14561-40B6-43F1-B2B8-03028CD8F832}" type="parTrans" cxnId="{42B6113B-1CA5-41C5-A077-11C8A9DFB76D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C37D921-5216-4F9D-A590-E11D403AEE71}" type="sibTrans" cxnId="{42B6113B-1CA5-41C5-A077-11C8A9DFB76D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41A8D45-D9BF-45FC-AC65-B7C309FC6C71}">
      <dgm:prSet phldrT="[文本]"/>
      <dgm:spPr/>
      <dgm:t>
        <a:bodyPr/>
        <a:lstStyle/>
        <a:p>
          <a:r>
            <a: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DTS</a:t>
          </a:r>
          <a:endParaRPr lang="zh-CN" altLang="en-US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0EEF4D2-1876-48BA-A903-04A0140683B7}" type="parTrans" cxnId="{0A821B47-1863-42CA-ABB8-3A3ED9DDA32D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72C459-31AF-464A-941E-2CCB11D1BE66}" type="sibTrans" cxnId="{0A821B47-1863-42CA-ABB8-3A3ED9DDA32D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DD43FAB-15EE-4D6E-B28D-3AA4E9BEFD9C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接口层</a:t>
          </a:r>
        </a:p>
      </dgm:t>
    </dgm:pt>
    <dgm:pt modelId="{D0CC34AD-A92F-4799-BDED-09D3FFA695A2}" type="parTrans" cxnId="{F6B8D605-7079-499E-91DE-AD2D88361FEE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D88472-131D-4529-88F7-8B2520465EBC}" type="sibTrans" cxnId="{F6B8D605-7079-499E-91DE-AD2D88361FEE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7016955-49F5-407E-8532-BB52CF313919}">
      <dgm:prSet phldrT="[文本]"/>
      <dgm:spPr/>
      <dgm:t>
        <a:bodyPr/>
        <a:lstStyle/>
        <a:p>
          <a:r>
            <a: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OCI  OO4O  OOCI</a:t>
          </a:r>
          <a:endParaRPr lang="zh-CN" altLang="en-US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46CEAF0-DC2C-4F6E-ACC7-C779DD86C85F}" type="parTrans" cxnId="{F0EA0483-7DF3-4A30-8157-84BAA020D591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3D93B89-1F6D-468B-A606-4CB378AC867A}" type="sibTrans" cxnId="{F0EA0483-7DF3-4A30-8157-84BAA020D591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14456A7-804D-430C-A3C5-582356061132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语法层</a:t>
          </a:r>
        </a:p>
      </dgm:t>
    </dgm:pt>
    <dgm:pt modelId="{FE6EB818-3559-4800-8130-9FBB1DFA0F61}" type="parTrans" cxnId="{AA9DE658-8BDB-432C-BA92-8BE2EEA06648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3D2CC5-27BB-40B8-942C-83E1D7184B09}" type="sibTrans" cxnId="{AA9DE658-8BDB-432C-BA92-8BE2EEA06648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7A329BF-6054-4884-ACFF-105FB51D39D9}">
      <dgm:prSet phldrT="[文本]"/>
      <dgm:spPr/>
      <dgm:t>
        <a:bodyPr/>
        <a:lstStyle/>
        <a:p>
          <a:r>
            <a: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序列  分析函数  </a:t>
          </a:r>
          <a:r>
            <a: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PL/SQL  HINT  </a:t>
          </a:r>
          <a:r>
            <a: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注释  数组</a:t>
          </a:r>
        </a:p>
      </dgm:t>
    </dgm:pt>
    <dgm:pt modelId="{79DD7857-4C90-4866-95AF-A5FA54B211D8}" type="parTrans" cxnId="{044A40E3-16EA-492A-9A67-32006132C74F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4B195EC-2090-4678-95DD-E5AFB89BC00A}" type="sibTrans" cxnId="{044A40E3-16EA-492A-9A67-32006132C74F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1CD952-63A0-4F0D-94A9-1CFE8ED851D5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逻辑层</a:t>
          </a:r>
        </a:p>
      </dgm:t>
    </dgm:pt>
    <dgm:pt modelId="{4DFA8ACE-9293-46BF-98FE-8C19D71A396A}" type="parTrans" cxnId="{091B391B-789D-4607-9841-C314BFA81080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EA204C5-574A-444C-9995-882A938C3D6A}" type="sibTrans" cxnId="{091B391B-789D-4607-9841-C314BFA81080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208F26E-761F-4B25-8309-5D9C003063DF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物理存储层</a:t>
          </a:r>
        </a:p>
      </dgm:t>
    </dgm:pt>
    <dgm:pt modelId="{90465068-83E4-416F-A373-3790002B0FCA}" type="parTrans" cxnId="{46053D14-544F-4C65-AEE5-55EBAE053AB1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6F7FA9-B060-4F92-8444-B2D50B850DC7}" type="sibTrans" cxnId="{46053D14-544F-4C65-AEE5-55EBAE053AB1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DA1AD33-FE2B-44FC-811D-E36BA91721CF}">
      <dgm:prSet phldrT="[文本]"/>
      <dgm:spPr/>
      <dgm:t>
        <a:bodyPr/>
        <a:lstStyle/>
        <a:p>
          <a:r>
            <a: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回滚段</a:t>
          </a:r>
          <a:r>
            <a: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闪回  多版本并发控制</a:t>
          </a:r>
        </a:p>
      </dgm:t>
    </dgm:pt>
    <dgm:pt modelId="{76BBE804-E353-4782-8D63-90326802649F}" type="parTrans" cxnId="{98AAE14C-268F-4F8F-B006-466E6A7C0423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E5EF66C-E83B-483C-9F60-A5C86D0EC277}" type="sibTrans" cxnId="{98AAE14C-268F-4F8F-B006-466E6A7C0423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75DED0A-5D23-46FB-8795-9F3385BFFFFF}">
      <dgm:prSet phldrT="[文本]"/>
      <dgm:spPr/>
      <dgm:t>
        <a:bodyPr/>
        <a:lstStyle/>
        <a:p>
          <a:r>
            <a: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用户</a:t>
          </a:r>
          <a:r>
            <a: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模式</a:t>
          </a:r>
          <a:r>
            <a: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临时表 表空间</a:t>
          </a:r>
          <a:r>
            <a:rPr lang="en-US" altLang="zh-CN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数据文件 日志文件</a:t>
          </a:r>
        </a:p>
      </dgm:t>
    </dgm:pt>
    <dgm:pt modelId="{A3572FED-9B29-4CED-AF2A-82736FACF997}" type="parTrans" cxnId="{AE78F647-E797-49D4-97A7-B1A0D1C9F5FD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ED56350-E4BD-475F-A018-B304ABD10DD2}" type="sibTrans" cxnId="{AE78F647-E797-49D4-97A7-B1A0D1C9F5FD}">
      <dgm:prSet/>
      <dgm:spPr/>
      <dgm:t>
        <a:bodyPr/>
        <a:lstStyle/>
        <a:p>
          <a:endParaRPr lang="zh-CN" altLang="en-US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27BBBAE-68D3-4564-A26D-804EC0A624A4}" type="pres">
      <dgm:prSet presAssocID="{7445FAD7-BEC9-4D60-BD5B-264947A4CD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AFD5C0A-0211-4E1C-85A0-60DFA520252B}" type="pres">
      <dgm:prSet presAssocID="{9C6F0DA3-6081-4F26-8E74-BCD5DBA49534}" presName="linNode" presStyleCnt="0"/>
      <dgm:spPr/>
    </dgm:pt>
    <dgm:pt modelId="{C5830513-C1C9-4054-B6C7-1C2610F487B4}" type="pres">
      <dgm:prSet presAssocID="{9C6F0DA3-6081-4F26-8E74-BCD5DBA49534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9DAE99-0322-4AC2-B27E-462E9D65B571}" type="pres">
      <dgm:prSet presAssocID="{9C6F0DA3-6081-4F26-8E74-BCD5DBA49534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2FB6AD-3147-415B-9DCF-8ECC6BE967AC}" type="pres">
      <dgm:prSet presAssocID="{DC37D921-5216-4F9D-A590-E11D403AEE71}" presName="sp" presStyleCnt="0"/>
      <dgm:spPr/>
    </dgm:pt>
    <dgm:pt modelId="{3F55C72B-9A7D-4B63-80A0-A6CC385A8AAE}" type="pres">
      <dgm:prSet presAssocID="{0DD43FAB-15EE-4D6E-B28D-3AA4E9BEFD9C}" presName="linNode" presStyleCnt="0"/>
      <dgm:spPr/>
    </dgm:pt>
    <dgm:pt modelId="{23A3D50E-4900-4C7B-A7B4-61C67D4FCE18}" type="pres">
      <dgm:prSet presAssocID="{0DD43FAB-15EE-4D6E-B28D-3AA4E9BEFD9C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5AB90B-C2C0-4B1B-99E0-870BF0C2B044}" type="pres">
      <dgm:prSet presAssocID="{0DD43FAB-15EE-4D6E-B28D-3AA4E9BEFD9C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881209B-E8C5-4FCD-94AA-0D2D246BACE3}" type="pres">
      <dgm:prSet presAssocID="{01D88472-131D-4529-88F7-8B2520465EBC}" presName="sp" presStyleCnt="0"/>
      <dgm:spPr/>
    </dgm:pt>
    <dgm:pt modelId="{4AADD99F-EAF9-46F4-A079-44CE6094DD2E}" type="pres">
      <dgm:prSet presAssocID="{614456A7-804D-430C-A3C5-582356061132}" presName="linNode" presStyleCnt="0"/>
      <dgm:spPr/>
    </dgm:pt>
    <dgm:pt modelId="{97F56181-7C51-475C-B8F9-EF6357B0CABF}" type="pres">
      <dgm:prSet presAssocID="{614456A7-804D-430C-A3C5-582356061132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8CCEC6F-3B02-460B-AB59-6B7B15945BDE}" type="pres">
      <dgm:prSet presAssocID="{614456A7-804D-430C-A3C5-582356061132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1DACEF-EB0B-460B-8C37-B2A091C51774}" type="pres">
      <dgm:prSet presAssocID="{063D2CC5-27BB-40B8-942C-83E1D7184B09}" presName="sp" presStyleCnt="0"/>
      <dgm:spPr/>
    </dgm:pt>
    <dgm:pt modelId="{DB54C58F-6A11-4833-8D51-A5E375D78D73}" type="pres">
      <dgm:prSet presAssocID="{3B1CD952-63A0-4F0D-94A9-1CFE8ED851D5}" presName="linNode" presStyleCnt="0"/>
      <dgm:spPr/>
    </dgm:pt>
    <dgm:pt modelId="{5BC42D0B-DEFA-4170-ADF9-A973342A5B63}" type="pres">
      <dgm:prSet presAssocID="{3B1CD952-63A0-4F0D-94A9-1CFE8ED851D5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01C4A5-B08E-4C2D-80E9-F1B6DBF0BB51}" type="pres">
      <dgm:prSet presAssocID="{3B1CD952-63A0-4F0D-94A9-1CFE8ED851D5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22191A-174D-4F4B-B786-821ABEE70AF2}" type="pres">
      <dgm:prSet presAssocID="{EEA204C5-574A-444C-9995-882A938C3D6A}" presName="sp" presStyleCnt="0"/>
      <dgm:spPr/>
    </dgm:pt>
    <dgm:pt modelId="{F5F93C33-EB48-40B0-8572-3A2A2F0D92F2}" type="pres">
      <dgm:prSet presAssocID="{B208F26E-761F-4B25-8309-5D9C003063DF}" presName="linNode" presStyleCnt="0"/>
      <dgm:spPr/>
    </dgm:pt>
    <dgm:pt modelId="{C7FF1B70-88A3-4729-AA0E-915680111A26}" type="pres">
      <dgm:prSet presAssocID="{B208F26E-761F-4B25-8309-5D9C003063DF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4CFA91-220F-4FCA-9059-A3CCB3A74779}" type="pres">
      <dgm:prSet presAssocID="{B208F26E-761F-4B25-8309-5D9C003063DF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E78F647-E797-49D4-97A7-B1A0D1C9F5FD}" srcId="{3B1CD952-63A0-4F0D-94A9-1CFE8ED851D5}" destId="{275DED0A-5D23-46FB-8795-9F3385BFFFFF}" srcOrd="0" destOrd="0" parTransId="{A3572FED-9B29-4CED-AF2A-82736FACF997}" sibTransId="{1ED56350-E4BD-475F-A018-B304ABD10DD2}"/>
    <dgm:cxn modelId="{6C9EEFEE-04EA-42BE-9102-3CC34A9F8B63}" type="presOf" srcId="{37A329BF-6054-4884-ACFF-105FB51D39D9}" destId="{E8CCEC6F-3B02-460B-AB59-6B7B15945BDE}" srcOrd="0" destOrd="0" presId="urn:microsoft.com/office/officeart/2005/8/layout/vList5"/>
    <dgm:cxn modelId="{46053D14-544F-4C65-AEE5-55EBAE053AB1}" srcId="{7445FAD7-BEC9-4D60-BD5B-264947A4CD88}" destId="{B208F26E-761F-4B25-8309-5D9C003063DF}" srcOrd="4" destOrd="0" parTransId="{90465068-83E4-416F-A373-3790002B0FCA}" sibTransId="{8A6F7FA9-B060-4F92-8444-B2D50B850DC7}"/>
    <dgm:cxn modelId="{60D36C8F-75F5-4F92-B896-85E42DFDF484}" type="presOf" srcId="{3B1CD952-63A0-4F0D-94A9-1CFE8ED851D5}" destId="{5BC42D0B-DEFA-4170-ADF9-A973342A5B63}" srcOrd="0" destOrd="0" presId="urn:microsoft.com/office/officeart/2005/8/layout/vList5"/>
    <dgm:cxn modelId="{C50AD21F-559B-4D78-9C5E-D3076F8D2790}" type="presOf" srcId="{7445FAD7-BEC9-4D60-BD5B-264947A4CD88}" destId="{F27BBBAE-68D3-4564-A26D-804EC0A624A4}" srcOrd="0" destOrd="0" presId="urn:microsoft.com/office/officeart/2005/8/layout/vList5"/>
    <dgm:cxn modelId="{42B6113B-1CA5-41C5-A077-11C8A9DFB76D}" srcId="{7445FAD7-BEC9-4D60-BD5B-264947A4CD88}" destId="{9C6F0DA3-6081-4F26-8E74-BCD5DBA49534}" srcOrd="0" destOrd="0" parTransId="{B6A14561-40B6-43F1-B2B8-03028CD8F832}" sibTransId="{DC37D921-5216-4F9D-A590-E11D403AEE71}"/>
    <dgm:cxn modelId="{33094C6B-FD05-40A3-8C21-BFE0BA878F98}" type="presOf" srcId="{275DED0A-5D23-46FB-8795-9F3385BFFFFF}" destId="{3E01C4A5-B08E-4C2D-80E9-F1B6DBF0BB51}" srcOrd="0" destOrd="0" presId="urn:microsoft.com/office/officeart/2005/8/layout/vList5"/>
    <dgm:cxn modelId="{AA9DE658-8BDB-432C-BA92-8BE2EEA06648}" srcId="{7445FAD7-BEC9-4D60-BD5B-264947A4CD88}" destId="{614456A7-804D-430C-A3C5-582356061132}" srcOrd="2" destOrd="0" parTransId="{FE6EB818-3559-4800-8130-9FBB1DFA0F61}" sibTransId="{063D2CC5-27BB-40B8-942C-83E1D7184B09}"/>
    <dgm:cxn modelId="{044A40E3-16EA-492A-9A67-32006132C74F}" srcId="{614456A7-804D-430C-A3C5-582356061132}" destId="{37A329BF-6054-4884-ACFF-105FB51D39D9}" srcOrd="0" destOrd="0" parTransId="{79DD7857-4C90-4866-95AF-A5FA54B211D8}" sibTransId="{44B195EC-2090-4678-95DD-E5AFB89BC00A}"/>
    <dgm:cxn modelId="{B27B1587-4B8E-46C6-8AA7-33B983AE8C33}" type="presOf" srcId="{614456A7-804D-430C-A3C5-582356061132}" destId="{97F56181-7C51-475C-B8F9-EF6357B0CABF}" srcOrd="0" destOrd="0" presId="urn:microsoft.com/office/officeart/2005/8/layout/vList5"/>
    <dgm:cxn modelId="{F6B8D605-7079-499E-91DE-AD2D88361FEE}" srcId="{7445FAD7-BEC9-4D60-BD5B-264947A4CD88}" destId="{0DD43FAB-15EE-4D6E-B28D-3AA4E9BEFD9C}" srcOrd="1" destOrd="0" parTransId="{D0CC34AD-A92F-4799-BDED-09D3FFA695A2}" sibTransId="{01D88472-131D-4529-88F7-8B2520465EBC}"/>
    <dgm:cxn modelId="{B352B3EE-4B67-47CD-BFB8-2BCC16EB7212}" type="presOf" srcId="{0DD43FAB-15EE-4D6E-B28D-3AA4E9BEFD9C}" destId="{23A3D50E-4900-4C7B-A7B4-61C67D4FCE18}" srcOrd="0" destOrd="0" presId="urn:microsoft.com/office/officeart/2005/8/layout/vList5"/>
    <dgm:cxn modelId="{88E6EAE8-B68C-4942-902E-15A9A106CDB4}" type="presOf" srcId="{8DA1AD33-FE2B-44FC-811D-E36BA91721CF}" destId="{B34CFA91-220F-4FCA-9059-A3CCB3A74779}" srcOrd="0" destOrd="0" presId="urn:microsoft.com/office/officeart/2005/8/layout/vList5"/>
    <dgm:cxn modelId="{0A821B47-1863-42CA-ABB8-3A3ED9DDA32D}" srcId="{9C6F0DA3-6081-4F26-8E74-BCD5DBA49534}" destId="{741A8D45-D9BF-45FC-AC65-B7C309FC6C71}" srcOrd="0" destOrd="0" parTransId="{A0EEF4D2-1876-48BA-A903-04A0140683B7}" sibTransId="{C872C459-31AF-464A-941E-2CCB11D1BE66}"/>
    <dgm:cxn modelId="{5F049275-AD0D-4E9A-A0F0-0191B43DCA20}" type="presOf" srcId="{741A8D45-D9BF-45FC-AC65-B7C309FC6C71}" destId="{2C9DAE99-0322-4AC2-B27E-462E9D65B571}" srcOrd="0" destOrd="0" presId="urn:microsoft.com/office/officeart/2005/8/layout/vList5"/>
    <dgm:cxn modelId="{5CCF395F-9D67-4874-B97F-A0540BD3A451}" type="presOf" srcId="{07016955-49F5-407E-8532-BB52CF313919}" destId="{C05AB90B-C2C0-4B1B-99E0-870BF0C2B044}" srcOrd="0" destOrd="0" presId="urn:microsoft.com/office/officeart/2005/8/layout/vList5"/>
    <dgm:cxn modelId="{F3FD37AC-2322-47DD-8845-01436D3F78D8}" type="presOf" srcId="{9C6F0DA3-6081-4F26-8E74-BCD5DBA49534}" destId="{C5830513-C1C9-4054-B6C7-1C2610F487B4}" srcOrd="0" destOrd="0" presId="urn:microsoft.com/office/officeart/2005/8/layout/vList5"/>
    <dgm:cxn modelId="{091B391B-789D-4607-9841-C314BFA81080}" srcId="{7445FAD7-BEC9-4D60-BD5B-264947A4CD88}" destId="{3B1CD952-63A0-4F0D-94A9-1CFE8ED851D5}" srcOrd="3" destOrd="0" parTransId="{4DFA8ACE-9293-46BF-98FE-8C19D71A396A}" sibTransId="{EEA204C5-574A-444C-9995-882A938C3D6A}"/>
    <dgm:cxn modelId="{98AAE14C-268F-4F8F-B006-466E6A7C0423}" srcId="{B208F26E-761F-4B25-8309-5D9C003063DF}" destId="{8DA1AD33-FE2B-44FC-811D-E36BA91721CF}" srcOrd="0" destOrd="0" parTransId="{76BBE804-E353-4782-8D63-90326802649F}" sibTransId="{7E5EF66C-E83B-483C-9F60-A5C86D0EC277}"/>
    <dgm:cxn modelId="{C1FDCCF6-B3A3-4446-93CA-403CBA347725}" type="presOf" srcId="{B208F26E-761F-4B25-8309-5D9C003063DF}" destId="{C7FF1B70-88A3-4729-AA0E-915680111A26}" srcOrd="0" destOrd="0" presId="urn:microsoft.com/office/officeart/2005/8/layout/vList5"/>
    <dgm:cxn modelId="{F0EA0483-7DF3-4A30-8157-84BAA020D591}" srcId="{0DD43FAB-15EE-4D6E-B28D-3AA4E9BEFD9C}" destId="{07016955-49F5-407E-8532-BB52CF313919}" srcOrd="0" destOrd="0" parTransId="{E46CEAF0-DC2C-4F6E-ACC7-C779DD86C85F}" sibTransId="{23D93B89-1F6D-468B-A606-4CB378AC867A}"/>
    <dgm:cxn modelId="{ED7063E3-6248-488D-9F16-8E85CC6BF0A7}" type="presParOf" srcId="{F27BBBAE-68D3-4564-A26D-804EC0A624A4}" destId="{7AFD5C0A-0211-4E1C-85A0-60DFA520252B}" srcOrd="0" destOrd="0" presId="urn:microsoft.com/office/officeart/2005/8/layout/vList5"/>
    <dgm:cxn modelId="{29224D43-E2F6-45F4-B66D-BD9F5C77E99F}" type="presParOf" srcId="{7AFD5C0A-0211-4E1C-85A0-60DFA520252B}" destId="{C5830513-C1C9-4054-B6C7-1C2610F487B4}" srcOrd="0" destOrd="0" presId="urn:microsoft.com/office/officeart/2005/8/layout/vList5"/>
    <dgm:cxn modelId="{60EEE77E-82C2-4A83-9DBA-F7C4DA89B37B}" type="presParOf" srcId="{7AFD5C0A-0211-4E1C-85A0-60DFA520252B}" destId="{2C9DAE99-0322-4AC2-B27E-462E9D65B571}" srcOrd="1" destOrd="0" presId="urn:microsoft.com/office/officeart/2005/8/layout/vList5"/>
    <dgm:cxn modelId="{1927E06A-A912-40E6-BE28-14762095B61A}" type="presParOf" srcId="{F27BBBAE-68D3-4564-A26D-804EC0A624A4}" destId="{B92FB6AD-3147-415B-9DCF-8ECC6BE967AC}" srcOrd="1" destOrd="0" presId="urn:microsoft.com/office/officeart/2005/8/layout/vList5"/>
    <dgm:cxn modelId="{6E528B8D-CC22-484B-9544-9662C1F82B18}" type="presParOf" srcId="{F27BBBAE-68D3-4564-A26D-804EC0A624A4}" destId="{3F55C72B-9A7D-4B63-80A0-A6CC385A8AAE}" srcOrd="2" destOrd="0" presId="urn:microsoft.com/office/officeart/2005/8/layout/vList5"/>
    <dgm:cxn modelId="{9666F56A-9282-4430-917E-00C8DF803C87}" type="presParOf" srcId="{3F55C72B-9A7D-4B63-80A0-A6CC385A8AAE}" destId="{23A3D50E-4900-4C7B-A7B4-61C67D4FCE18}" srcOrd="0" destOrd="0" presId="urn:microsoft.com/office/officeart/2005/8/layout/vList5"/>
    <dgm:cxn modelId="{95F86EE5-3FF4-4B6D-BCE5-44FA4179001C}" type="presParOf" srcId="{3F55C72B-9A7D-4B63-80A0-A6CC385A8AAE}" destId="{C05AB90B-C2C0-4B1B-99E0-870BF0C2B044}" srcOrd="1" destOrd="0" presId="urn:microsoft.com/office/officeart/2005/8/layout/vList5"/>
    <dgm:cxn modelId="{BA4DC706-CBC7-4BFC-8A25-59C076346BC4}" type="presParOf" srcId="{F27BBBAE-68D3-4564-A26D-804EC0A624A4}" destId="{6881209B-E8C5-4FCD-94AA-0D2D246BACE3}" srcOrd="3" destOrd="0" presId="urn:microsoft.com/office/officeart/2005/8/layout/vList5"/>
    <dgm:cxn modelId="{5AD46983-9418-483D-8296-1BAA9162BBB5}" type="presParOf" srcId="{F27BBBAE-68D3-4564-A26D-804EC0A624A4}" destId="{4AADD99F-EAF9-46F4-A079-44CE6094DD2E}" srcOrd="4" destOrd="0" presId="urn:microsoft.com/office/officeart/2005/8/layout/vList5"/>
    <dgm:cxn modelId="{EBC94DFB-44FF-450D-AF39-08A6251B67CF}" type="presParOf" srcId="{4AADD99F-EAF9-46F4-A079-44CE6094DD2E}" destId="{97F56181-7C51-475C-B8F9-EF6357B0CABF}" srcOrd="0" destOrd="0" presId="urn:microsoft.com/office/officeart/2005/8/layout/vList5"/>
    <dgm:cxn modelId="{1A3513CD-2281-48B3-A567-83842ECBF69F}" type="presParOf" srcId="{4AADD99F-EAF9-46F4-A079-44CE6094DD2E}" destId="{E8CCEC6F-3B02-460B-AB59-6B7B15945BDE}" srcOrd="1" destOrd="0" presId="urn:microsoft.com/office/officeart/2005/8/layout/vList5"/>
    <dgm:cxn modelId="{61F8E39B-E39C-4CF5-95AF-C8A0D415D9C2}" type="presParOf" srcId="{F27BBBAE-68D3-4564-A26D-804EC0A624A4}" destId="{DE1DACEF-EB0B-460B-8C37-B2A091C51774}" srcOrd="5" destOrd="0" presId="urn:microsoft.com/office/officeart/2005/8/layout/vList5"/>
    <dgm:cxn modelId="{870C16F3-DD43-424C-A445-D946DFC5914E}" type="presParOf" srcId="{F27BBBAE-68D3-4564-A26D-804EC0A624A4}" destId="{DB54C58F-6A11-4833-8D51-A5E375D78D73}" srcOrd="6" destOrd="0" presId="urn:microsoft.com/office/officeart/2005/8/layout/vList5"/>
    <dgm:cxn modelId="{3B3C8313-4ABD-4B0E-9F8F-3590E8A00F48}" type="presParOf" srcId="{DB54C58F-6A11-4833-8D51-A5E375D78D73}" destId="{5BC42D0B-DEFA-4170-ADF9-A973342A5B63}" srcOrd="0" destOrd="0" presId="urn:microsoft.com/office/officeart/2005/8/layout/vList5"/>
    <dgm:cxn modelId="{EBC0B12B-FF8D-4B48-90F7-39146BFABED9}" type="presParOf" srcId="{DB54C58F-6A11-4833-8D51-A5E375D78D73}" destId="{3E01C4A5-B08E-4C2D-80E9-F1B6DBF0BB51}" srcOrd="1" destOrd="0" presId="urn:microsoft.com/office/officeart/2005/8/layout/vList5"/>
    <dgm:cxn modelId="{E3BDADEB-4CFB-4883-B21C-EB11124B6E92}" type="presParOf" srcId="{F27BBBAE-68D3-4564-A26D-804EC0A624A4}" destId="{5622191A-174D-4F4B-B786-821ABEE70AF2}" srcOrd="7" destOrd="0" presId="urn:microsoft.com/office/officeart/2005/8/layout/vList5"/>
    <dgm:cxn modelId="{6002247F-19C1-4F87-B23D-55859F1F97A1}" type="presParOf" srcId="{F27BBBAE-68D3-4564-A26D-804EC0A624A4}" destId="{F5F93C33-EB48-40B0-8572-3A2A2F0D92F2}" srcOrd="8" destOrd="0" presId="urn:microsoft.com/office/officeart/2005/8/layout/vList5"/>
    <dgm:cxn modelId="{41544EF7-AD4F-4F56-A568-8B0C70CFEC48}" type="presParOf" srcId="{F5F93C33-EB48-40B0-8572-3A2A2F0D92F2}" destId="{C7FF1B70-88A3-4729-AA0E-915680111A26}" srcOrd="0" destOrd="0" presId="urn:microsoft.com/office/officeart/2005/8/layout/vList5"/>
    <dgm:cxn modelId="{2D5826E4-5194-4B85-A716-632B7173C57D}" type="presParOf" srcId="{F5F93C33-EB48-40B0-8572-3A2A2F0D92F2}" destId="{B34CFA91-220F-4FCA-9059-A3CCB3A7477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09F400-D775-42A7-BECD-8F7A3B4BEAC0}" type="doc">
      <dgm:prSet loTypeId="urn:microsoft.com/office/officeart/2005/8/layout/vList2#1" loCatId="list" qsTypeId="urn:microsoft.com/office/officeart/2005/8/quickstyle/simple3#1" qsCatId="simple" csTypeId="urn:microsoft.com/office/officeart/2005/8/colors/colorful2#1" csCatId="colorful" phldr="1"/>
      <dgm:spPr/>
      <dgm:t>
        <a:bodyPr/>
        <a:lstStyle/>
        <a:p>
          <a:endParaRPr lang="zh-CN" altLang="en-US"/>
        </a:p>
      </dgm:t>
    </dgm:pt>
    <dgm:pt modelId="{DBDF4F92-2E78-4463-8A56-20E0FED12B92}">
      <dgm:prSet phldrT="[文本]" phldr="0" custT="1"/>
      <dgm:spPr>
        <a:solidFill>
          <a:srgbClr val="78B7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达梦数据库管理系统</a:t>
          </a:r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DM8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3EBEA78-17FD-4227-B9DA-0DD31AE742CF}" type="parTrans" cxnId="{185725F3-23A7-41DF-91F4-65C3EF4EBDAF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E507E93-FB25-4A13-85FE-7F13F9D2D651}" type="sibTrans" cxnId="{185725F3-23A7-41DF-91F4-65C3EF4EBDAF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027430D-85DA-4423-B12B-4BAA4A082F52}">
      <dgm:prSet phldrT="[文本]" custT="1"/>
      <dgm:spPr>
        <a:solidFill>
          <a:srgbClr val="78B7E2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DMDSC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磁盘共享集群</a:t>
          </a:r>
        </a:p>
      </dgm:t>
    </dgm:pt>
    <dgm:pt modelId="{A7264D55-D247-4B88-8DFC-7A5D4123B26C}" type="parTrans" cxnId="{DC8AF027-7773-464A-92D0-E7995269DD0A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9E0827-1DDD-41A9-A886-64374BA2BE36}" type="sibTrans" cxnId="{DC8AF027-7773-464A-92D0-E7995269DD0A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7AE3A7F-ABD4-4004-9325-DF0421DA9096}">
      <dgm:prSet phldrT="[文本]" custT="1"/>
      <dgm:spPr>
        <a:solidFill>
          <a:srgbClr val="78B7E2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DMMPP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分布式并行集群</a:t>
          </a:r>
        </a:p>
      </dgm:t>
    </dgm:pt>
    <dgm:pt modelId="{5963BF6F-4C6A-43C7-8143-0AE5416921E0}" type="parTrans" cxnId="{2DD30DDD-AA2B-438E-A0B0-229434DC2B69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8137DE-7C57-4F1E-9999-62BC5463FD1D}" type="sibTrans" cxnId="{2DD30DDD-AA2B-438E-A0B0-229434DC2B69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CF5E2D-0465-4E39-932B-2AF7008D917B}">
      <dgm:prSet phldrT="[文本]" custT="1"/>
      <dgm:spPr>
        <a:solidFill>
          <a:srgbClr val="78B7E2"/>
        </a:solidFill>
      </dgm:spPr>
      <dgm:t>
        <a:bodyPr/>
        <a:lstStyle/>
        <a:p>
          <a:r>
            <a: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 MGBase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非结构化数据库</a:t>
          </a:r>
        </a:p>
      </dgm:t>
    </dgm:pt>
    <dgm:pt modelId="{3FBF05D9-2C1D-4D17-9D69-CE051CFA3A5D}" type="parTrans" cxnId="{B671F360-1E9F-4EF0-B974-4F4798D8B2F3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1039BD9-B068-4DEB-9C13-4EAE046F9F7C}" type="sibTrans" cxnId="{B671F360-1E9F-4EF0-B974-4F4798D8B2F3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4B116D3-7828-4CA8-AD4A-1A17BE694321}">
      <dgm:prSet phldrT="[文本]" phldr="0" custT="1"/>
      <dgm:spPr>
        <a:solidFill>
          <a:srgbClr val="78B7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DMTDD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透明分布式数据库</a:t>
          </a:r>
        </a:p>
      </dgm:t>
    </dgm:pt>
    <dgm:pt modelId="{796EB742-F05F-4734-9B09-AF98152875BB}" type="parTrans" cxnId="{EE8B60BE-9BC5-41CE-B71F-FC4F34547F96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94DC88C-19DC-40EF-81C1-5EB069A5A8D6}" type="sibTrans" cxnId="{EE8B60BE-9BC5-41CE-B71F-FC4F34547F96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2492694-BAC5-4CAF-AE48-6DC7A273A5D1}">
      <dgm:prSet phldrT="[文本]" custT="1"/>
      <dgm:spPr>
        <a:solidFill>
          <a:srgbClr val="FF9900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DMETL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数据抽取、转换、加载工具</a:t>
          </a:r>
        </a:p>
      </dgm:t>
    </dgm:pt>
    <dgm:pt modelId="{3C20F5E9-1ED8-4309-A56E-495456D64524}" type="parTrans" cxnId="{E5D71226-38BF-4CF4-9509-46B8540E03E4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44EF639-3E45-4234-8C0D-E2C7AEE58400}" type="sibTrans" cxnId="{E5D71226-38BF-4CF4-9509-46B8540E03E4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DE2F756-60AC-47EC-9B7C-D00089B69520}">
      <dgm:prSet phldrT="[文本]" custT="1"/>
      <dgm:spPr>
        <a:solidFill>
          <a:srgbClr val="FF9900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DMHS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异构数据同步工具</a:t>
          </a:r>
        </a:p>
      </dgm:t>
    </dgm:pt>
    <dgm:pt modelId="{4C866047-9368-43F3-863D-0E146D45A291}" type="parTrans" cxnId="{DA104851-42E5-454C-BE34-4543FE8195F1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7B3074-59B0-49BD-8AF8-0E8BCB5F5FB3}" type="sibTrans" cxnId="{DA104851-42E5-454C-BE34-4543FE8195F1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478FE12-2519-45D8-BE0B-E3347CA87CB4}">
      <dgm:prSet phldrT="[文本]" custT="1"/>
      <dgm:spPr>
        <a:solidFill>
          <a:srgbClr val="00CC99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Designer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数据仓库建模工具</a:t>
          </a:r>
        </a:p>
      </dgm:t>
    </dgm:pt>
    <dgm:pt modelId="{A8767BA3-1BA1-4FEB-BFA3-8196DC079861}" type="parTrans" cxnId="{7582051B-6061-4261-9485-EE12794B44FE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B0B85ED-DEFF-4058-935D-B47A24D79C82}" type="sibTrans" cxnId="{7582051B-6061-4261-9485-EE12794B44FE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3D48FB-C239-43D8-8CC2-C81F66AB98FD}">
      <dgm:prSet phldrT="[文本]" custT="1"/>
      <dgm:spPr>
        <a:solidFill>
          <a:srgbClr val="00CC99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OLAP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联机分析服务</a:t>
          </a:r>
        </a:p>
      </dgm:t>
    </dgm:pt>
    <dgm:pt modelId="{1E49866C-DB1A-467F-9B8B-2E0E729183CE}" type="parTrans" cxnId="{3BBE0CB1-0DDB-4539-BADB-F48B8326EF74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9F79EE3-5B4A-4A77-92D9-3D39C753222F}" type="sibTrans" cxnId="{3BBE0CB1-0DDB-4539-BADB-F48B8326EF74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D41023-2CA0-44C6-B8D5-640E03DAF516}">
      <dgm:prSet phldrT="[文本]" custT="1"/>
      <dgm:spPr>
        <a:solidFill>
          <a:srgbClr val="00CC99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 err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DataMinner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数据挖掘工具</a:t>
          </a:r>
        </a:p>
      </dgm:t>
    </dgm:pt>
    <dgm:pt modelId="{1CB9E1F9-F149-4C38-AC7C-F48D9F5ACA94}" type="parTrans" cxnId="{21511DD3-EFEA-4C94-BDDE-315150B60A95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1D568E-660F-447C-87C4-1244A7D83754}" type="sibTrans" cxnId="{21511DD3-EFEA-4C94-BDDE-315150B60A95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74ACC53-2EC3-4D78-8A5B-1BF08510AEEB}" type="pres">
      <dgm:prSet presAssocID="{C909F400-D775-42A7-BECD-8F7A3B4BEA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ACBEB5D-1CFD-4EB0-A493-55C6A8665F88}" type="pres">
      <dgm:prSet presAssocID="{DBDF4F92-2E78-4463-8A56-20E0FED12B92}" presName="parentText" presStyleLbl="node1" presStyleIdx="0" presStyleCnt="10" custLinFactNeighborY="-7086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50655B5-19F0-4C62-96D1-47CE7ECB947D}" type="pres">
      <dgm:prSet presAssocID="{2E507E93-FB25-4A13-85FE-7F13F9D2D651}" presName="spacer" presStyleCnt="0"/>
      <dgm:spPr/>
    </dgm:pt>
    <dgm:pt modelId="{78D77E43-D6CE-4CCD-86B0-D599B964A2D8}" type="pres">
      <dgm:prSet presAssocID="{5027430D-85DA-4423-B12B-4BAA4A082F52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E0A18B-A851-49A6-B79D-2BA19651A5E1}" type="pres">
      <dgm:prSet presAssocID="{949E0827-1DDD-41A9-A886-64374BA2BE36}" presName="spacer" presStyleCnt="0"/>
      <dgm:spPr/>
    </dgm:pt>
    <dgm:pt modelId="{A97B122A-4ACE-4DDB-A47D-E17227487616}" type="pres">
      <dgm:prSet presAssocID="{87AE3A7F-ABD4-4004-9325-DF0421DA9096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7F3FB6-0143-4E39-B772-CB05BCC0D055}" type="pres">
      <dgm:prSet presAssocID="{068137DE-7C57-4F1E-9999-62BC5463FD1D}" presName="spacer" presStyleCnt="0"/>
      <dgm:spPr/>
    </dgm:pt>
    <dgm:pt modelId="{2D48319E-A476-4920-B061-CD81462AF6A5}" type="pres">
      <dgm:prSet presAssocID="{C8CF5E2D-0465-4E39-932B-2AF7008D917B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61FB79-82CD-4FF6-9564-BD920CF09394}" type="pres">
      <dgm:prSet presAssocID="{21039BD9-B068-4DEB-9C13-4EAE046F9F7C}" presName="spacer" presStyleCnt="0"/>
      <dgm:spPr/>
    </dgm:pt>
    <dgm:pt modelId="{F39CE7F0-B60C-46E0-A01E-0A2C6BD2345E}" type="pres">
      <dgm:prSet presAssocID="{24B116D3-7828-4CA8-AD4A-1A17BE694321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0DF18E6-D324-4D47-9281-23B147BFB1AE}" type="pres">
      <dgm:prSet presAssocID="{494DC88C-19DC-40EF-81C1-5EB069A5A8D6}" presName="spacer" presStyleCnt="0"/>
      <dgm:spPr/>
    </dgm:pt>
    <dgm:pt modelId="{619D5BB2-BBC6-491B-BE1C-079DC6224F8D}" type="pres">
      <dgm:prSet presAssocID="{A2492694-BAC5-4CAF-AE48-6DC7A273A5D1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88AEF6-381F-4125-A13A-81DCA2C4F2E0}" type="pres">
      <dgm:prSet presAssocID="{D44EF639-3E45-4234-8C0D-E2C7AEE58400}" presName="spacer" presStyleCnt="0"/>
      <dgm:spPr/>
    </dgm:pt>
    <dgm:pt modelId="{57416157-FEAE-49AF-B13B-3A2336D8C10F}" type="pres">
      <dgm:prSet presAssocID="{CDE2F756-60AC-47EC-9B7C-D00089B69520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6FD9CA-52BB-4678-801F-7ED5C51F4563}" type="pres">
      <dgm:prSet presAssocID="{807B3074-59B0-49BD-8AF8-0E8BCB5F5FB3}" presName="spacer" presStyleCnt="0"/>
      <dgm:spPr/>
    </dgm:pt>
    <dgm:pt modelId="{7D5C17E6-0B97-4EB8-9CAC-E9B4EFAE777A}" type="pres">
      <dgm:prSet presAssocID="{6478FE12-2519-45D8-BE0B-E3347CA87CB4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9C01FB-4E7B-4B0D-8BA0-5AB43FC717B6}" type="pres">
      <dgm:prSet presAssocID="{BB0B85ED-DEFF-4058-935D-B47A24D79C82}" presName="spacer" presStyleCnt="0"/>
      <dgm:spPr/>
    </dgm:pt>
    <dgm:pt modelId="{010C3EB4-A9F9-43D2-9E15-4DAAEFD9C59B}" type="pres">
      <dgm:prSet presAssocID="{EC3D48FB-C239-43D8-8CC2-C81F66AB98FD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77EC03-B19E-4625-B5DF-B3BCD3C2A1D6}" type="pres">
      <dgm:prSet presAssocID="{59F79EE3-5B4A-4A77-92D9-3D39C753222F}" presName="spacer" presStyleCnt="0"/>
      <dgm:spPr/>
    </dgm:pt>
    <dgm:pt modelId="{60BA1A7F-0703-444E-96A8-DC81B43DCF2E}" type="pres">
      <dgm:prSet presAssocID="{FDD41023-2CA0-44C6-B8D5-640E03DAF516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0DE9DBE-4F67-4946-8D98-C2A2F870EA4B}" type="presOf" srcId="{EC3D48FB-C239-43D8-8CC2-C81F66AB98FD}" destId="{010C3EB4-A9F9-43D2-9E15-4DAAEFD9C59B}" srcOrd="0" destOrd="0" presId="urn:microsoft.com/office/officeart/2005/8/layout/vList2#1"/>
    <dgm:cxn modelId="{CFC9279E-AA63-4FB6-B831-1F7D20B286D2}" type="presOf" srcId="{24B116D3-7828-4CA8-AD4A-1A17BE694321}" destId="{F39CE7F0-B60C-46E0-A01E-0A2C6BD2345E}" srcOrd="0" destOrd="0" presId="urn:microsoft.com/office/officeart/2005/8/layout/vList2#1"/>
    <dgm:cxn modelId="{C69856FC-8A89-4376-8174-29A3D31F93A7}" type="presOf" srcId="{A2492694-BAC5-4CAF-AE48-6DC7A273A5D1}" destId="{619D5BB2-BBC6-491B-BE1C-079DC6224F8D}" srcOrd="0" destOrd="0" presId="urn:microsoft.com/office/officeart/2005/8/layout/vList2#1"/>
    <dgm:cxn modelId="{1ACA5259-81C3-4842-B74A-B5DD6151B009}" type="presOf" srcId="{87AE3A7F-ABD4-4004-9325-DF0421DA9096}" destId="{A97B122A-4ACE-4DDB-A47D-E17227487616}" srcOrd="0" destOrd="0" presId="urn:microsoft.com/office/officeart/2005/8/layout/vList2#1"/>
    <dgm:cxn modelId="{63CB4E66-3558-4EDA-A5A6-1AFD899038E2}" type="presOf" srcId="{C909F400-D775-42A7-BECD-8F7A3B4BEAC0}" destId="{474ACC53-2EC3-4D78-8A5B-1BF08510AEEB}" srcOrd="0" destOrd="0" presId="urn:microsoft.com/office/officeart/2005/8/layout/vList2#1"/>
    <dgm:cxn modelId="{3BBE0CB1-0DDB-4539-BADB-F48B8326EF74}" srcId="{C909F400-D775-42A7-BECD-8F7A3B4BEAC0}" destId="{EC3D48FB-C239-43D8-8CC2-C81F66AB98FD}" srcOrd="8" destOrd="0" parTransId="{1E49866C-DB1A-467F-9B8B-2E0E729183CE}" sibTransId="{59F79EE3-5B4A-4A77-92D9-3D39C753222F}"/>
    <dgm:cxn modelId="{AF6FC980-DA83-4CE1-83D0-AEF3D41DE90D}" type="presOf" srcId="{DBDF4F92-2E78-4463-8A56-20E0FED12B92}" destId="{7ACBEB5D-1CFD-4EB0-A493-55C6A8665F88}" srcOrd="0" destOrd="0" presId="urn:microsoft.com/office/officeart/2005/8/layout/vList2#1"/>
    <dgm:cxn modelId="{E5D71226-38BF-4CF4-9509-46B8540E03E4}" srcId="{C909F400-D775-42A7-BECD-8F7A3B4BEAC0}" destId="{A2492694-BAC5-4CAF-AE48-6DC7A273A5D1}" srcOrd="5" destOrd="0" parTransId="{3C20F5E9-1ED8-4309-A56E-495456D64524}" sibTransId="{D44EF639-3E45-4234-8C0D-E2C7AEE58400}"/>
    <dgm:cxn modelId="{DA104851-42E5-454C-BE34-4543FE8195F1}" srcId="{C909F400-D775-42A7-BECD-8F7A3B4BEAC0}" destId="{CDE2F756-60AC-47EC-9B7C-D00089B69520}" srcOrd="6" destOrd="0" parTransId="{4C866047-9368-43F3-863D-0E146D45A291}" sibTransId="{807B3074-59B0-49BD-8AF8-0E8BCB5F5FB3}"/>
    <dgm:cxn modelId="{CAC09C14-F786-436B-818C-0FEDEC9413B1}" type="presOf" srcId="{FDD41023-2CA0-44C6-B8D5-640E03DAF516}" destId="{60BA1A7F-0703-444E-96A8-DC81B43DCF2E}" srcOrd="0" destOrd="0" presId="urn:microsoft.com/office/officeart/2005/8/layout/vList2#1"/>
    <dgm:cxn modelId="{185725F3-23A7-41DF-91F4-65C3EF4EBDAF}" srcId="{C909F400-D775-42A7-BECD-8F7A3B4BEAC0}" destId="{DBDF4F92-2E78-4463-8A56-20E0FED12B92}" srcOrd="0" destOrd="0" parTransId="{93EBEA78-17FD-4227-B9DA-0DD31AE742CF}" sibTransId="{2E507E93-FB25-4A13-85FE-7F13F9D2D651}"/>
    <dgm:cxn modelId="{B671F360-1E9F-4EF0-B974-4F4798D8B2F3}" srcId="{C909F400-D775-42A7-BECD-8F7A3B4BEAC0}" destId="{C8CF5E2D-0465-4E39-932B-2AF7008D917B}" srcOrd="3" destOrd="0" parTransId="{3FBF05D9-2C1D-4D17-9D69-CE051CFA3A5D}" sibTransId="{21039BD9-B068-4DEB-9C13-4EAE046F9F7C}"/>
    <dgm:cxn modelId="{EE8B60BE-9BC5-41CE-B71F-FC4F34547F96}" srcId="{C909F400-D775-42A7-BECD-8F7A3B4BEAC0}" destId="{24B116D3-7828-4CA8-AD4A-1A17BE694321}" srcOrd="4" destOrd="0" parTransId="{796EB742-F05F-4734-9B09-AF98152875BB}" sibTransId="{494DC88C-19DC-40EF-81C1-5EB069A5A8D6}"/>
    <dgm:cxn modelId="{DC8AF027-7773-464A-92D0-E7995269DD0A}" srcId="{C909F400-D775-42A7-BECD-8F7A3B4BEAC0}" destId="{5027430D-85DA-4423-B12B-4BAA4A082F52}" srcOrd="1" destOrd="0" parTransId="{A7264D55-D247-4B88-8DFC-7A5D4123B26C}" sibTransId="{949E0827-1DDD-41A9-A886-64374BA2BE36}"/>
    <dgm:cxn modelId="{96FDC25A-A1D8-4916-A7A4-3E2462F45D1C}" type="presOf" srcId="{CDE2F756-60AC-47EC-9B7C-D00089B69520}" destId="{57416157-FEAE-49AF-B13B-3A2336D8C10F}" srcOrd="0" destOrd="0" presId="urn:microsoft.com/office/officeart/2005/8/layout/vList2#1"/>
    <dgm:cxn modelId="{7582051B-6061-4261-9485-EE12794B44FE}" srcId="{C909F400-D775-42A7-BECD-8F7A3B4BEAC0}" destId="{6478FE12-2519-45D8-BE0B-E3347CA87CB4}" srcOrd="7" destOrd="0" parTransId="{A8767BA3-1BA1-4FEB-BFA3-8196DC079861}" sibTransId="{BB0B85ED-DEFF-4058-935D-B47A24D79C82}"/>
    <dgm:cxn modelId="{2B910311-AA3F-4554-A0FA-24F8D19ACE31}" type="presOf" srcId="{6478FE12-2519-45D8-BE0B-E3347CA87CB4}" destId="{7D5C17E6-0B97-4EB8-9CAC-E9B4EFAE777A}" srcOrd="0" destOrd="0" presId="urn:microsoft.com/office/officeart/2005/8/layout/vList2#1"/>
    <dgm:cxn modelId="{2DD30DDD-AA2B-438E-A0B0-229434DC2B69}" srcId="{C909F400-D775-42A7-BECD-8F7A3B4BEAC0}" destId="{87AE3A7F-ABD4-4004-9325-DF0421DA9096}" srcOrd="2" destOrd="0" parTransId="{5963BF6F-4C6A-43C7-8143-0AE5416921E0}" sibTransId="{068137DE-7C57-4F1E-9999-62BC5463FD1D}"/>
    <dgm:cxn modelId="{D942AC03-70EF-414D-B4E1-5468A8C457C0}" type="presOf" srcId="{5027430D-85DA-4423-B12B-4BAA4A082F52}" destId="{78D77E43-D6CE-4CCD-86B0-D599B964A2D8}" srcOrd="0" destOrd="0" presId="urn:microsoft.com/office/officeart/2005/8/layout/vList2#1"/>
    <dgm:cxn modelId="{145FBFA0-1766-4B12-83D6-2E0A55594753}" type="presOf" srcId="{C8CF5E2D-0465-4E39-932B-2AF7008D917B}" destId="{2D48319E-A476-4920-B061-CD81462AF6A5}" srcOrd="0" destOrd="0" presId="urn:microsoft.com/office/officeart/2005/8/layout/vList2#1"/>
    <dgm:cxn modelId="{21511DD3-EFEA-4C94-BDDE-315150B60A95}" srcId="{C909F400-D775-42A7-BECD-8F7A3B4BEAC0}" destId="{FDD41023-2CA0-44C6-B8D5-640E03DAF516}" srcOrd="9" destOrd="0" parTransId="{1CB9E1F9-F149-4C38-AC7C-F48D9F5ACA94}" sibTransId="{921D568E-660F-447C-87C4-1244A7D83754}"/>
    <dgm:cxn modelId="{5CC29854-8D34-43CA-B787-3296C1C43B0C}" type="presParOf" srcId="{474ACC53-2EC3-4D78-8A5B-1BF08510AEEB}" destId="{7ACBEB5D-1CFD-4EB0-A493-55C6A8665F88}" srcOrd="0" destOrd="0" presId="urn:microsoft.com/office/officeart/2005/8/layout/vList2#1"/>
    <dgm:cxn modelId="{19ACD877-8808-4802-BF73-86626C54539A}" type="presParOf" srcId="{474ACC53-2EC3-4D78-8A5B-1BF08510AEEB}" destId="{550655B5-19F0-4C62-96D1-47CE7ECB947D}" srcOrd="1" destOrd="0" presId="urn:microsoft.com/office/officeart/2005/8/layout/vList2#1"/>
    <dgm:cxn modelId="{E7BDABB9-A86D-4310-8823-3484E87C06F0}" type="presParOf" srcId="{474ACC53-2EC3-4D78-8A5B-1BF08510AEEB}" destId="{78D77E43-D6CE-4CCD-86B0-D599B964A2D8}" srcOrd="2" destOrd="0" presId="urn:microsoft.com/office/officeart/2005/8/layout/vList2#1"/>
    <dgm:cxn modelId="{51235FD0-6076-461A-8843-9B53F6C85BC6}" type="presParOf" srcId="{474ACC53-2EC3-4D78-8A5B-1BF08510AEEB}" destId="{DFE0A18B-A851-49A6-B79D-2BA19651A5E1}" srcOrd="3" destOrd="0" presId="urn:microsoft.com/office/officeart/2005/8/layout/vList2#1"/>
    <dgm:cxn modelId="{306EE075-AEDC-4BBE-8B86-6A803828902E}" type="presParOf" srcId="{474ACC53-2EC3-4D78-8A5B-1BF08510AEEB}" destId="{A97B122A-4ACE-4DDB-A47D-E17227487616}" srcOrd="4" destOrd="0" presId="urn:microsoft.com/office/officeart/2005/8/layout/vList2#1"/>
    <dgm:cxn modelId="{14168193-096D-41FF-80B7-7A06E5D14894}" type="presParOf" srcId="{474ACC53-2EC3-4D78-8A5B-1BF08510AEEB}" destId="{EC7F3FB6-0143-4E39-B772-CB05BCC0D055}" srcOrd="5" destOrd="0" presId="urn:microsoft.com/office/officeart/2005/8/layout/vList2#1"/>
    <dgm:cxn modelId="{FD4BD5DD-8E47-414A-98AE-9BC8973EDAB9}" type="presParOf" srcId="{474ACC53-2EC3-4D78-8A5B-1BF08510AEEB}" destId="{2D48319E-A476-4920-B061-CD81462AF6A5}" srcOrd="6" destOrd="0" presId="urn:microsoft.com/office/officeart/2005/8/layout/vList2#1"/>
    <dgm:cxn modelId="{B7FC706D-8BD1-4A00-89B3-13C8672CB576}" type="presParOf" srcId="{474ACC53-2EC3-4D78-8A5B-1BF08510AEEB}" destId="{5D61FB79-82CD-4FF6-9564-BD920CF09394}" srcOrd="7" destOrd="0" presId="urn:microsoft.com/office/officeart/2005/8/layout/vList2#1"/>
    <dgm:cxn modelId="{15406579-12D9-403C-AB83-459721576096}" type="presParOf" srcId="{474ACC53-2EC3-4D78-8A5B-1BF08510AEEB}" destId="{F39CE7F0-B60C-46E0-A01E-0A2C6BD2345E}" srcOrd="8" destOrd="0" presId="urn:microsoft.com/office/officeart/2005/8/layout/vList2#1"/>
    <dgm:cxn modelId="{B69D619B-F45F-4FA1-8E70-E5C001A83AF7}" type="presParOf" srcId="{474ACC53-2EC3-4D78-8A5B-1BF08510AEEB}" destId="{70DF18E6-D324-4D47-9281-23B147BFB1AE}" srcOrd="9" destOrd="0" presId="urn:microsoft.com/office/officeart/2005/8/layout/vList2#1"/>
    <dgm:cxn modelId="{BD9536FE-1EE8-40A6-B6C5-3661D54E37F5}" type="presParOf" srcId="{474ACC53-2EC3-4D78-8A5B-1BF08510AEEB}" destId="{619D5BB2-BBC6-491B-BE1C-079DC6224F8D}" srcOrd="10" destOrd="0" presId="urn:microsoft.com/office/officeart/2005/8/layout/vList2#1"/>
    <dgm:cxn modelId="{AD498F03-126F-4129-8693-1092EA1B3578}" type="presParOf" srcId="{474ACC53-2EC3-4D78-8A5B-1BF08510AEEB}" destId="{9988AEF6-381F-4125-A13A-81DCA2C4F2E0}" srcOrd="11" destOrd="0" presId="urn:microsoft.com/office/officeart/2005/8/layout/vList2#1"/>
    <dgm:cxn modelId="{5BB36AC6-12B8-4742-976D-F9FADADDE739}" type="presParOf" srcId="{474ACC53-2EC3-4D78-8A5B-1BF08510AEEB}" destId="{57416157-FEAE-49AF-B13B-3A2336D8C10F}" srcOrd="12" destOrd="0" presId="urn:microsoft.com/office/officeart/2005/8/layout/vList2#1"/>
    <dgm:cxn modelId="{1AF273C7-AD47-41CF-8183-66A51A1C2D50}" type="presParOf" srcId="{474ACC53-2EC3-4D78-8A5B-1BF08510AEEB}" destId="{506FD9CA-52BB-4678-801F-7ED5C51F4563}" srcOrd="13" destOrd="0" presId="urn:microsoft.com/office/officeart/2005/8/layout/vList2#1"/>
    <dgm:cxn modelId="{453862A4-B585-4954-A400-EFC871632010}" type="presParOf" srcId="{474ACC53-2EC3-4D78-8A5B-1BF08510AEEB}" destId="{7D5C17E6-0B97-4EB8-9CAC-E9B4EFAE777A}" srcOrd="14" destOrd="0" presId="urn:microsoft.com/office/officeart/2005/8/layout/vList2#1"/>
    <dgm:cxn modelId="{4BD77291-CE35-4921-BFF1-DB4A1281FA1C}" type="presParOf" srcId="{474ACC53-2EC3-4D78-8A5B-1BF08510AEEB}" destId="{EA9C01FB-4E7B-4B0D-8BA0-5AB43FC717B6}" srcOrd="15" destOrd="0" presId="urn:microsoft.com/office/officeart/2005/8/layout/vList2#1"/>
    <dgm:cxn modelId="{5204D2D9-84BE-4168-ACEC-5DD87BFCB3D9}" type="presParOf" srcId="{474ACC53-2EC3-4D78-8A5B-1BF08510AEEB}" destId="{010C3EB4-A9F9-43D2-9E15-4DAAEFD9C59B}" srcOrd="16" destOrd="0" presId="urn:microsoft.com/office/officeart/2005/8/layout/vList2#1"/>
    <dgm:cxn modelId="{50389F49-5FE7-4A6C-BAC3-C584844DDBA2}" type="presParOf" srcId="{474ACC53-2EC3-4D78-8A5B-1BF08510AEEB}" destId="{DF77EC03-B19E-4625-B5DF-B3BCD3C2A1D6}" srcOrd="17" destOrd="0" presId="urn:microsoft.com/office/officeart/2005/8/layout/vList2#1"/>
    <dgm:cxn modelId="{263F85AB-87AA-4C2E-A066-1E99A0FAACA6}" type="presParOf" srcId="{474ACC53-2EC3-4D78-8A5B-1BF08510AEEB}" destId="{60BA1A7F-0703-444E-96A8-DC81B43DCF2E}" srcOrd="18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09F400-D775-42A7-BECD-8F7A3B4BEAC0}" type="doc">
      <dgm:prSet loTypeId="urn:microsoft.com/office/officeart/2005/8/layout/vList2#2" loCatId="list" qsTypeId="urn:microsoft.com/office/officeart/2005/8/quickstyle/simple3#2" qsCatId="simple" csTypeId="urn:microsoft.com/office/officeart/2005/8/colors/colorful2#2" csCatId="colorful" phldr="1"/>
      <dgm:spPr/>
      <dgm:t>
        <a:bodyPr/>
        <a:lstStyle/>
        <a:p>
          <a:endParaRPr lang="zh-CN" altLang="en-US"/>
        </a:p>
      </dgm:t>
    </dgm:pt>
    <dgm:pt modelId="{DBDF4F92-2E78-4463-8A56-20E0FED12B92}">
      <dgm:prSet phldrT="[文本]" custT="1"/>
      <dgm:spPr>
        <a:solidFill>
          <a:srgbClr val="78B7E2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Database Software 12C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3EBEA78-17FD-4227-B9DA-0DD31AE742CF}" type="parTrans" cxnId="{3F32B9DE-41A2-43FD-B1AB-4789D260BBB6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E507E93-FB25-4A13-85FE-7F13F9D2D651}" type="sibTrans" cxnId="{3F32B9DE-41A2-43FD-B1AB-4789D260BBB6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7AE3A7F-ABD4-4004-9325-DF0421DA9096}">
      <dgm:prSet phldrT="[文本]" custT="1"/>
      <dgm:spPr>
        <a:solidFill>
          <a:srgbClr val="78B7E2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</a:t>
          </a:r>
          <a:r>
            <a:rPr lang="en-US" altLang="zh-CN" sz="1600" b="1" dirty="0" err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Exadata</a:t>
          </a:r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963BF6F-4C6A-43C7-8143-0AE5416921E0}" type="parTrans" cxnId="{2D37A6AE-9A12-4518-8158-D0C38DF9E977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8137DE-7C57-4F1E-9999-62BC5463FD1D}" type="sibTrans" cxnId="{2D37A6AE-9A12-4518-8158-D0C38DF9E977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478FE12-2519-45D8-BE0B-E3347CA87CB4}">
      <dgm:prSet phldrT="[文本]" custT="1"/>
      <dgm:spPr>
        <a:solidFill>
          <a:srgbClr val="00CC99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Data</a:t>
          </a:r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Designer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767BA3-1BA1-4FEB-BFA3-8196DC079861}" type="parTrans" cxnId="{1D8A18B2-B0F3-401B-9E9C-6B3025FA93D1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B0B85ED-DEFF-4058-935D-B47A24D79C82}" type="sibTrans" cxnId="{1D8A18B2-B0F3-401B-9E9C-6B3025FA93D1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2492694-BAC5-4CAF-AE48-6DC7A273A5D1}">
      <dgm:prSet phldrT="[文本]" custT="1"/>
      <dgm:spPr>
        <a:solidFill>
          <a:srgbClr val="FF9900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ODI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C20F5E9-1ED8-4309-A56E-495456D64524}" type="parTrans" cxnId="{33F46808-655B-4AF5-83DC-A03D462D911E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44EF639-3E45-4234-8C0D-E2C7AEE58400}" type="sibTrans" cxnId="{33F46808-655B-4AF5-83DC-A03D462D911E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DE2F756-60AC-47EC-9B7C-D00089B69520}">
      <dgm:prSet phldrT="[文本]" custT="1"/>
      <dgm:spPr>
        <a:solidFill>
          <a:srgbClr val="FF9900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Golden Gate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C866047-9368-43F3-863D-0E146D45A291}" type="parTrans" cxnId="{95D98A50-4930-415F-A255-ED4F8FCCC254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7B3074-59B0-49BD-8AF8-0E8BCB5F5FB3}" type="sibTrans" cxnId="{95D98A50-4930-415F-A255-ED4F8FCCC254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C3D48FB-C239-43D8-8CC2-C81F66AB98FD}">
      <dgm:prSet phldrT="[文本]" custT="1"/>
      <dgm:spPr>
        <a:solidFill>
          <a:srgbClr val="00CC99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Data Warehouse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E49866C-DB1A-467F-9B8B-2E0E729183CE}" type="parTrans" cxnId="{44B0CB72-209C-4782-84F0-FA6876731544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9F79EE3-5B4A-4A77-92D9-3D39C753222F}" type="sibTrans" cxnId="{44B0CB72-209C-4782-84F0-FA6876731544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DD41023-2CA0-44C6-B8D5-640E03DAF516}">
      <dgm:prSet phldrT="[文本]" custT="1"/>
      <dgm:spPr>
        <a:solidFill>
          <a:srgbClr val="00CC99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Intelligence BI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CB9E1F9-F149-4C38-AC7C-F48D9F5ACA94}" type="parTrans" cxnId="{54981B44-5086-40B4-B18E-9D1F2304B96F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21D568E-660F-447C-87C4-1244A7D83754}" type="sibTrans" cxnId="{54981B44-5086-40B4-B18E-9D1F2304B96F}">
      <dgm:prSet/>
      <dgm:spPr/>
      <dgm:t>
        <a:bodyPr/>
        <a:lstStyle/>
        <a:p>
          <a:endParaRPr lang="zh-CN" altLang="en-US" sz="16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CF5E2D-0465-4E39-932B-2AF7008D917B}">
      <dgm:prSet phldrT="[文本]" custT="1"/>
      <dgm:spPr>
        <a:solidFill>
          <a:srgbClr val="78B7E2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</a:t>
          </a:r>
          <a:r>
            <a: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en-US" sz="1600" b="1" dirty="0" err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NoSQL</a:t>
          </a:r>
          <a:r>
            <a:rPr lang="en-US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FBF05D9-2C1D-4D17-9D69-CE051CFA3A5D}" type="parTrans" cxnId="{9161A94F-1F7F-4028-8D12-6663FEC3B8A7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1039BD9-B068-4DEB-9C13-4EAE046F9F7C}" type="sibTrans" cxnId="{9161A94F-1F7F-4028-8D12-6663FEC3B8A7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027430D-85DA-4423-B12B-4BAA4A082F52}">
      <dgm:prSet phldrT="[文本]" custT="1"/>
      <dgm:spPr>
        <a:solidFill>
          <a:srgbClr val="78B7E2"/>
        </a:solidFill>
      </dgm:spPr>
      <dgm:t>
        <a:bodyPr/>
        <a:lstStyle/>
        <a:p>
          <a:r>
            <a: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RAC </a:t>
          </a:r>
          <a:endParaRPr lang="zh-CN" altLang="en-US" sz="16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264D55-D247-4B88-8DFC-7A5D4123B26C}" type="parTrans" cxnId="{002BF459-C19C-4FA0-9D9D-39E27CFF403F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9E0827-1DDD-41A9-A886-64374BA2BE36}" type="sibTrans" cxnId="{002BF459-C19C-4FA0-9D9D-39E27CFF403F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4B116D3-7828-4CA8-AD4A-1A17BE694321}">
      <dgm:prSet phldrT="[文本]" custT="1"/>
      <dgm:spPr>
        <a:solidFill>
          <a:srgbClr val="78B7E2"/>
        </a:solidFill>
      </dgm:spPr>
      <dgm:t>
        <a:bodyPr/>
        <a:lstStyle/>
        <a:p>
          <a:r>
            <a: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暂无</a:t>
          </a:r>
        </a:p>
      </dgm:t>
    </dgm:pt>
    <dgm:pt modelId="{796EB742-F05F-4734-9B09-AF98152875BB}" type="parTrans" cxnId="{DF37E144-69A5-4374-9451-8A8F6B0B88B1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94DC88C-19DC-40EF-81C1-5EB069A5A8D6}" type="sibTrans" cxnId="{DF37E144-69A5-4374-9451-8A8F6B0B88B1}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74ACC53-2EC3-4D78-8A5B-1BF08510AEEB}" type="pres">
      <dgm:prSet presAssocID="{C909F400-D775-42A7-BECD-8F7A3B4BEA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ACBEB5D-1CFD-4EB0-A493-55C6A8665F88}" type="pres">
      <dgm:prSet presAssocID="{DBDF4F92-2E78-4463-8A56-20E0FED12B92}" presName="parentText" presStyleLbl="node1" presStyleIdx="0" presStyleCnt="10" custLinFactNeighborY="-7086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50655B5-19F0-4C62-96D1-47CE7ECB947D}" type="pres">
      <dgm:prSet presAssocID="{2E507E93-FB25-4A13-85FE-7F13F9D2D651}" presName="spacer" presStyleCnt="0"/>
      <dgm:spPr/>
    </dgm:pt>
    <dgm:pt modelId="{78D77E43-D6CE-4CCD-86B0-D599B964A2D8}" type="pres">
      <dgm:prSet presAssocID="{5027430D-85DA-4423-B12B-4BAA4A082F52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E0A18B-A851-49A6-B79D-2BA19651A5E1}" type="pres">
      <dgm:prSet presAssocID="{949E0827-1DDD-41A9-A886-64374BA2BE36}" presName="spacer" presStyleCnt="0"/>
      <dgm:spPr/>
    </dgm:pt>
    <dgm:pt modelId="{A97B122A-4ACE-4DDB-A47D-E17227487616}" type="pres">
      <dgm:prSet presAssocID="{87AE3A7F-ABD4-4004-9325-DF0421DA9096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7F3FB6-0143-4E39-B772-CB05BCC0D055}" type="pres">
      <dgm:prSet presAssocID="{068137DE-7C57-4F1E-9999-62BC5463FD1D}" presName="spacer" presStyleCnt="0"/>
      <dgm:spPr/>
    </dgm:pt>
    <dgm:pt modelId="{2D48319E-A476-4920-B061-CD81462AF6A5}" type="pres">
      <dgm:prSet presAssocID="{C8CF5E2D-0465-4E39-932B-2AF7008D917B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61FB79-82CD-4FF6-9564-BD920CF09394}" type="pres">
      <dgm:prSet presAssocID="{21039BD9-B068-4DEB-9C13-4EAE046F9F7C}" presName="spacer" presStyleCnt="0"/>
      <dgm:spPr/>
    </dgm:pt>
    <dgm:pt modelId="{F39CE7F0-B60C-46E0-A01E-0A2C6BD2345E}" type="pres">
      <dgm:prSet presAssocID="{24B116D3-7828-4CA8-AD4A-1A17BE694321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0DF18E6-D324-4D47-9281-23B147BFB1AE}" type="pres">
      <dgm:prSet presAssocID="{494DC88C-19DC-40EF-81C1-5EB069A5A8D6}" presName="spacer" presStyleCnt="0"/>
      <dgm:spPr/>
    </dgm:pt>
    <dgm:pt modelId="{619D5BB2-BBC6-491B-BE1C-079DC6224F8D}" type="pres">
      <dgm:prSet presAssocID="{A2492694-BAC5-4CAF-AE48-6DC7A273A5D1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88AEF6-381F-4125-A13A-81DCA2C4F2E0}" type="pres">
      <dgm:prSet presAssocID="{D44EF639-3E45-4234-8C0D-E2C7AEE58400}" presName="spacer" presStyleCnt="0"/>
      <dgm:spPr/>
    </dgm:pt>
    <dgm:pt modelId="{57416157-FEAE-49AF-B13B-3A2336D8C10F}" type="pres">
      <dgm:prSet presAssocID="{CDE2F756-60AC-47EC-9B7C-D00089B69520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6FD9CA-52BB-4678-801F-7ED5C51F4563}" type="pres">
      <dgm:prSet presAssocID="{807B3074-59B0-49BD-8AF8-0E8BCB5F5FB3}" presName="spacer" presStyleCnt="0"/>
      <dgm:spPr/>
    </dgm:pt>
    <dgm:pt modelId="{7D5C17E6-0B97-4EB8-9CAC-E9B4EFAE777A}" type="pres">
      <dgm:prSet presAssocID="{6478FE12-2519-45D8-BE0B-E3347CA87CB4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9C01FB-4E7B-4B0D-8BA0-5AB43FC717B6}" type="pres">
      <dgm:prSet presAssocID="{BB0B85ED-DEFF-4058-935D-B47A24D79C82}" presName="spacer" presStyleCnt="0"/>
      <dgm:spPr/>
    </dgm:pt>
    <dgm:pt modelId="{010C3EB4-A9F9-43D2-9E15-4DAAEFD9C59B}" type="pres">
      <dgm:prSet presAssocID="{EC3D48FB-C239-43D8-8CC2-C81F66AB98FD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77EC03-B19E-4625-B5DF-B3BCD3C2A1D6}" type="pres">
      <dgm:prSet presAssocID="{59F79EE3-5B4A-4A77-92D9-3D39C753222F}" presName="spacer" presStyleCnt="0"/>
      <dgm:spPr/>
    </dgm:pt>
    <dgm:pt modelId="{60BA1A7F-0703-444E-96A8-DC81B43DCF2E}" type="pres">
      <dgm:prSet presAssocID="{FDD41023-2CA0-44C6-B8D5-640E03DAF516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61A94F-1F7F-4028-8D12-6663FEC3B8A7}" srcId="{C909F400-D775-42A7-BECD-8F7A3B4BEAC0}" destId="{C8CF5E2D-0465-4E39-932B-2AF7008D917B}" srcOrd="3" destOrd="0" parTransId="{3FBF05D9-2C1D-4D17-9D69-CE051CFA3A5D}" sibTransId="{21039BD9-B068-4DEB-9C13-4EAE046F9F7C}"/>
    <dgm:cxn modelId="{2D37A6AE-9A12-4518-8158-D0C38DF9E977}" srcId="{C909F400-D775-42A7-BECD-8F7A3B4BEAC0}" destId="{87AE3A7F-ABD4-4004-9325-DF0421DA9096}" srcOrd="2" destOrd="0" parTransId="{5963BF6F-4C6A-43C7-8143-0AE5416921E0}" sibTransId="{068137DE-7C57-4F1E-9999-62BC5463FD1D}"/>
    <dgm:cxn modelId="{440FB176-7EBA-45B4-B888-86293727149D}" type="presOf" srcId="{6478FE12-2519-45D8-BE0B-E3347CA87CB4}" destId="{7D5C17E6-0B97-4EB8-9CAC-E9B4EFAE777A}" srcOrd="0" destOrd="0" presId="urn:microsoft.com/office/officeart/2005/8/layout/vList2#2"/>
    <dgm:cxn modelId="{015C9A02-83EA-47D7-9BF8-2325FF9A2AFC}" type="presOf" srcId="{87AE3A7F-ABD4-4004-9325-DF0421DA9096}" destId="{A97B122A-4ACE-4DDB-A47D-E17227487616}" srcOrd="0" destOrd="0" presId="urn:microsoft.com/office/officeart/2005/8/layout/vList2#2"/>
    <dgm:cxn modelId="{382B7661-2DBB-4E58-9332-8D9638E5F5CD}" type="presOf" srcId="{24B116D3-7828-4CA8-AD4A-1A17BE694321}" destId="{F39CE7F0-B60C-46E0-A01E-0A2C6BD2345E}" srcOrd="0" destOrd="0" presId="urn:microsoft.com/office/officeart/2005/8/layout/vList2#2"/>
    <dgm:cxn modelId="{3F20532E-A2BF-4888-8281-9EC15D50BFD0}" type="presOf" srcId="{A2492694-BAC5-4CAF-AE48-6DC7A273A5D1}" destId="{619D5BB2-BBC6-491B-BE1C-079DC6224F8D}" srcOrd="0" destOrd="0" presId="urn:microsoft.com/office/officeart/2005/8/layout/vList2#2"/>
    <dgm:cxn modelId="{1D8A18B2-B0F3-401B-9E9C-6B3025FA93D1}" srcId="{C909F400-D775-42A7-BECD-8F7A3B4BEAC0}" destId="{6478FE12-2519-45D8-BE0B-E3347CA87CB4}" srcOrd="7" destOrd="0" parTransId="{A8767BA3-1BA1-4FEB-BFA3-8196DC079861}" sibTransId="{BB0B85ED-DEFF-4058-935D-B47A24D79C82}"/>
    <dgm:cxn modelId="{3F32B9DE-41A2-43FD-B1AB-4789D260BBB6}" srcId="{C909F400-D775-42A7-BECD-8F7A3B4BEAC0}" destId="{DBDF4F92-2E78-4463-8A56-20E0FED12B92}" srcOrd="0" destOrd="0" parTransId="{93EBEA78-17FD-4227-B9DA-0DD31AE742CF}" sibTransId="{2E507E93-FB25-4A13-85FE-7F13F9D2D651}"/>
    <dgm:cxn modelId="{33F46808-655B-4AF5-83DC-A03D462D911E}" srcId="{C909F400-D775-42A7-BECD-8F7A3B4BEAC0}" destId="{A2492694-BAC5-4CAF-AE48-6DC7A273A5D1}" srcOrd="5" destOrd="0" parTransId="{3C20F5E9-1ED8-4309-A56E-495456D64524}" sibTransId="{D44EF639-3E45-4234-8C0D-E2C7AEE58400}"/>
    <dgm:cxn modelId="{5D4D0806-31B9-4EC7-84CC-84D67DC778CD}" type="presOf" srcId="{CDE2F756-60AC-47EC-9B7C-D00089B69520}" destId="{57416157-FEAE-49AF-B13B-3A2336D8C10F}" srcOrd="0" destOrd="0" presId="urn:microsoft.com/office/officeart/2005/8/layout/vList2#2"/>
    <dgm:cxn modelId="{8FA62A21-272E-41C6-ADB3-AD90202BD2FE}" type="presOf" srcId="{EC3D48FB-C239-43D8-8CC2-C81F66AB98FD}" destId="{010C3EB4-A9F9-43D2-9E15-4DAAEFD9C59B}" srcOrd="0" destOrd="0" presId="urn:microsoft.com/office/officeart/2005/8/layout/vList2#2"/>
    <dgm:cxn modelId="{63806F64-B1C3-4DC4-AC84-60A8D7DCF4E8}" type="presOf" srcId="{5027430D-85DA-4423-B12B-4BAA4A082F52}" destId="{78D77E43-D6CE-4CCD-86B0-D599B964A2D8}" srcOrd="0" destOrd="0" presId="urn:microsoft.com/office/officeart/2005/8/layout/vList2#2"/>
    <dgm:cxn modelId="{FD5655CA-5F74-44CF-9FF9-E1A0E71310E8}" type="presOf" srcId="{FDD41023-2CA0-44C6-B8D5-640E03DAF516}" destId="{60BA1A7F-0703-444E-96A8-DC81B43DCF2E}" srcOrd="0" destOrd="0" presId="urn:microsoft.com/office/officeart/2005/8/layout/vList2#2"/>
    <dgm:cxn modelId="{002BF459-C19C-4FA0-9D9D-39E27CFF403F}" srcId="{C909F400-D775-42A7-BECD-8F7A3B4BEAC0}" destId="{5027430D-85DA-4423-B12B-4BAA4A082F52}" srcOrd="1" destOrd="0" parTransId="{A7264D55-D247-4B88-8DFC-7A5D4123B26C}" sibTransId="{949E0827-1DDD-41A9-A886-64374BA2BE36}"/>
    <dgm:cxn modelId="{DF37E144-69A5-4374-9451-8A8F6B0B88B1}" srcId="{C909F400-D775-42A7-BECD-8F7A3B4BEAC0}" destId="{24B116D3-7828-4CA8-AD4A-1A17BE694321}" srcOrd="4" destOrd="0" parTransId="{796EB742-F05F-4734-9B09-AF98152875BB}" sibTransId="{494DC88C-19DC-40EF-81C1-5EB069A5A8D6}"/>
    <dgm:cxn modelId="{555EC3A8-AE2D-42CD-A656-5A35DBB25C63}" type="presOf" srcId="{C909F400-D775-42A7-BECD-8F7A3B4BEAC0}" destId="{474ACC53-2EC3-4D78-8A5B-1BF08510AEEB}" srcOrd="0" destOrd="0" presId="urn:microsoft.com/office/officeart/2005/8/layout/vList2#2"/>
    <dgm:cxn modelId="{362A4201-3A64-4786-9119-3142146F7EFC}" type="presOf" srcId="{C8CF5E2D-0465-4E39-932B-2AF7008D917B}" destId="{2D48319E-A476-4920-B061-CD81462AF6A5}" srcOrd="0" destOrd="0" presId="urn:microsoft.com/office/officeart/2005/8/layout/vList2#2"/>
    <dgm:cxn modelId="{54981B44-5086-40B4-B18E-9D1F2304B96F}" srcId="{C909F400-D775-42A7-BECD-8F7A3B4BEAC0}" destId="{FDD41023-2CA0-44C6-B8D5-640E03DAF516}" srcOrd="9" destOrd="0" parTransId="{1CB9E1F9-F149-4C38-AC7C-F48D9F5ACA94}" sibTransId="{921D568E-660F-447C-87C4-1244A7D83754}"/>
    <dgm:cxn modelId="{95D98A50-4930-415F-A255-ED4F8FCCC254}" srcId="{C909F400-D775-42A7-BECD-8F7A3B4BEAC0}" destId="{CDE2F756-60AC-47EC-9B7C-D00089B69520}" srcOrd="6" destOrd="0" parTransId="{4C866047-9368-43F3-863D-0E146D45A291}" sibTransId="{807B3074-59B0-49BD-8AF8-0E8BCB5F5FB3}"/>
    <dgm:cxn modelId="{44B0CB72-209C-4782-84F0-FA6876731544}" srcId="{C909F400-D775-42A7-BECD-8F7A3B4BEAC0}" destId="{EC3D48FB-C239-43D8-8CC2-C81F66AB98FD}" srcOrd="8" destOrd="0" parTransId="{1E49866C-DB1A-467F-9B8B-2E0E729183CE}" sibTransId="{59F79EE3-5B4A-4A77-92D9-3D39C753222F}"/>
    <dgm:cxn modelId="{8EE2777C-2A01-4417-AEE0-92BA8EA74A68}" type="presOf" srcId="{DBDF4F92-2E78-4463-8A56-20E0FED12B92}" destId="{7ACBEB5D-1CFD-4EB0-A493-55C6A8665F88}" srcOrd="0" destOrd="0" presId="urn:microsoft.com/office/officeart/2005/8/layout/vList2#2"/>
    <dgm:cxn modelId="{8D550C32-74CF-4C84-BF6E-79B0A0ED4AA6}" type="presParOf" srcId="{474ACC53-2EC3-4D78-8A5B-1BF08510AEEB}" destId="{7ACBEB5D-1CFD-4EB0-A493-55C6A8665F88}" srcOrd="0" destOrd="0" presId="urn:microsoft.com/office/officeart/2005/8/layout/vList2#2"/>
    <dgm:cxn modelId="{0BE678B7-C7DE-4511-96D4-765AD46071F1}" type="presParOf" srcId="{474ACC53-2EC3-4D78-8A5B-1BF08510AEEB}" destId="{550655B5-19F0-4C62-96D1-47CE7ECB947D}" srcOrd="1" destOrd="0" presId="urn:microsoft.com/office/officeart/2005/8/layout/vList2#2"/>
    <dgm:cxn modelId="{66590F85-0750-457E-95DB-D183AE7E4625}" type="presParOf" srcId="{474ACC53-2EC3-4D78-8A5B-1BF08510AEEB}" destId="{78D77E43-D6CE-4CCD-86B0-D599B964A2D8}" srcOrd="2" destOrd="0" presId="urn:microsoft.com/office/officeart/2005/8/layout/vList2#2"/>
    <dgm:cxn modelId="{375EC039-B5AB-4FC6-954C-53CC09300495}" type="presParOf" srcId="{474ACC53-2EC3-4D78-8A5B-1BF08510AEEB}" destId="{DFE0A18B-A851-49A6-B79D-2BA19651A5E1}" srcOrd="3" destOrd="0" presId="urn:microsoft.com/office/officeart/2005/8/layout/vList2#2"/>
    <dgm:cxn modelId="{ECC1CC59-D40A-4985-A4A8-4560D8CF16B1}" type="presParOf" srcId="{474ACC53-2EC3-4D78-8A5B-1BF08510AEEB}" destId="{A97B122A-4ACE-4DDB-A47D-E17227487616}" srcOrd="4" destOrd="0" presId="urn:microsoft.com/office/officeart/2005/8/layout/vList2#2"/>
    <dgm:cxn modelId="{0E2175B5-B1D3-493E-890F-3393E36E8070}" type="presParOf" srcId="{474ACC53-2EC3-4D78-8A5B-1BF08510AEEB}" destId="{EC7F3FB6-0143-4E39-B772-CB05BCC0D055}" srcOrd="5" destOrd="0" presId="urn:microsoft.com/office/officeart/2005/8/layout/vList2#2"/>
    <dgm:cxn modelId="{151BDB41-EB8B-4D65-9D3A-CC4A52F733C1}" type="presParOf" srcId="{474ACC53-2EC3-4D78-8A5B-1BF08510AEEB}" destId="{2D48319E-A476-4920-B061-CD81462AF6A5}" srcOrd="6" destOrd="0" presId="urn:microsoft.com/office/officeart/2005/8/layout/vList2#2"/>
    <dgm:cxn modelId="{3C8A7DC2-23F6-4713-B165-A3161F3D5B91}" type="presParOf" srcId="{474ACC53-2EC3-4D78-8A5B-1BF08510AEEB}" destId="{5D61FB79-82CD-4FF6-9564-BD920CF09394}" srcOrd="7" destOrd="0" presId="urn:microsoft.com/office/officeart/2005/8/layout/vList2#2"/>
    <dgm:cxn modelId="{D2CE6F0A-F064-4C86-827C-F51A2547296B}" type="presParOf" srcId="{474ACC53-2EC3-4D78-8A5B-1BF08510AEEB}" destId="{F39CE7F0-B60C-46E0-A01E-0A2C6BD2345E}" srcOrd="8" destOrd="0" presId="urn:microsoft.com/office/officeart/2005/8/layout/vList2#2"/>
    <dgm:cxn modelId="{7679E32E-AFE0-4370-9C75-ACB442E25618}" type="presParOf" srcId="{474ACC53-2EC3-4D78-8A5B-1BF08510AEEB}" destId="{70DF18E6-D324-4D47-9281-23B147BFB1AE}" srcOrd="9" destOrd="0" presId="urn:microsoft.com/office/officeart/2005/8/layout/vList2#2"/>
    <dgm:cxn modelId="{57F9CA81-E05A-4435-96B3-3D5EC3D0423C}" type="presParOf" srcId="{474ACC53-2EC3-4D78-8A5B-1BF08510AEEB}" destId="{619D5BB2-BBC6-491B-BE1C-079DC6224F8D}" srcOrd="10" destOrd="0" presId="urn:microsoft.com/office/officeart/2005/8/layout/vList2#2"/>
    <dgm:cxn modelId="{84746F20-A797-4DE1-A743-A6E8DD67CD74}" type="presParOf" srcId="{474ACC53-2EC3-4D78-8A5B-1BF08510AEEB}" destId="{9988AEF6-381F-4125-A13A-81DCA2C4F2E0}" srcOrd="11" destOrd="0" presId="urn:microsoft.com/office/officeart/2005/8/layout/vList2#2"/>
    <dgm:cxn modelId="{321A7BD3-ABF5-4A28-BAAD-E4497E745A78}" type="presParOf" srcId="{474ACC53-2EC3-4D78-8A5B-1BF08510AEEB}" destId="{57416157-FEAE-49AF-B13B-3A2336D8C10F}" srcOrd="12" destOrd="0" presId="urn:microsoft.com/office/officeart/2005/8/layout/vList2#2"/>
    <dgm:cxn modelId="{23E7F0A6-3DF0-44E8-BFFE-194D326D2080}" type="presParOf" srcId="{474ACC53-2EC3-4D78-8A5B-1BF08510AEEB}" destId="{506FD9CA-52BB-4678-801F-7ED5C51F4563}" srcOrd="13" destOrd="0" presId="urn:microsoft.com/office/officeart/2005/8/layout/vList2#2"/>
    <dgm:cxn modelId="{B7B6AC1E-15B9-4310-834B-4ECC5736DC1D}" type="presParOf" srcId="{474ACC53-2EC3-4D78-8A5B-1BF08510AEEB}" destId="{7D5C17E6-0B97-4EB8-9CAC-E9B4EFAE777A}" srcOrd="14" destOrd="0" presId="urn:microsoft.com/office/officeart/2005/8/layout/vList2#2"/>
    <dgm:cxn modelId="{D045FE25-F326-41A2-A9D7-255B82B14B68}" type="presParOf" srcId="{474ACC53-2EC3-4D78-8A5B-1BF08510AEEB}" destId="{EA9C01FB-4E7B-4B0D-8BA0-5AB43FC717B6}" srcOrd="15" destOrd="0" presId="urn:microsoft.com/office/officeart/2005/8/layout/vList2#2"/>
    <dgm:cxn modelId="{66CA32E2-8EC1-44D1-82B6-EECFEFE99B8B}" type="presParOf" srcId="{474ACC53-2EC3-4D78-8A5B-1BF08510AEEB}" destId="{010C3EB4-A9F9-43D2-9E15-4DAAEFD9C59B}" srcOrd="16" destOrd="0" presId="urn:microsoft.com/office/officeart/2005/8/layout/vList2#2"/>
    <dgm:cxn modelId="{752B1819-BACC-4AA1-ADF1-CAB5FFBE933A}" type="presParOf" srcId="{474ACC53-2EC3-4D78-8A5B-1BF08510AEEB}" destId="{DF77EC03-B19E-4625-B5DF-B3BCD3C2A1D6}" srcOrd="17" destOrd="0" presId="urn:microsoft.com/office/officeart/2005/8/layout/vList2#2"/>
    <dgm:cxn modelId="{A99B84E6-2038-4B8B-9A68-8A9A2B166CC9}" type="presParOf" srcId="{474ACC53-2EC3-4D78-8A5B-1BF08510AEEB}" destId="{60BA1A7F-0703-444E-96A8-DC81B43DCF2E}" srcOrd="18" destOrd="0" presId="urn:microsoft.com/office/officeart/2005/8/layout/vList2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D5477-1860-4961-81F5-2EAE656DB890}">
      <dsp:nvSpPr>
        <dsp:cNvPr id="0" name=""/>
        <dsp:cNvSpPr/>
      </dsp:nvSpPr>
      <dsp:spPr>
        <a:xfrm>
          <a:off x="335901" y="0"/>
          <a:ext cx="3806883" cy="1701800"/>
        </a:xfrm>
        <a:prstGeom prst="rightArrow">
          <a:avLst/>
        </a:prstGeom>
        <a:solidFill>
          <a:srgbClr val="398AC7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02B06-FD64-41FA-BA0B-E426E6A3CF26}">
      <dsp:nvSpPr>
        <dsp:cNvPr id="0" name=""/>
        <dsp:cNvSpPr/>
      </dsp:nvSpPr>
      <dsp:spPr>
        <a:xfrm>
          <a:off x="151767" y="510540"/>
          <a:ext cx="1343605" cy="680720"/>
        </a:xfrm>
        <a:prstGeom prst="roundRect">
          <a:avLst/>
        </a:prstGeom>
        <a:solidFill>
          <a:srgbClr val="398AC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Oracle</a:t>
          </a:r>
          <a:r>
            <a:rPr lang="zh-CN" altLang="en-US" sz="1600" kern="1200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为主达梦为备</a:t>
          </a:r>
        </a:p>
      </dsp:txBody>
      <dsp:txXfrm>
        <a:off x="184997" y="543770"/>
        <a:ext cx="1277145" cy="614260"/>
      </dsp:txXfrm>
    </dsp:sp>
    <dsp:sp modelId="{E025CCEF-301A-4FE7-9455-9E51C0A0041C}">
      <dsp:nvSpPr>
        <dsp:cNvPr id="0" name=""/>
        <dsp:cNvSpPr/>
      </dsp:nvSpPr>
      <dsp:spPr>
        <a:xfrm>
          <a:off x="1567540" y="510540"/>
          <a:ext cx="1343605" cy="680720"/>
        </a:xfrm>
        <a:prstGeom prst="roundRect">
          <a:avLst/>
        </a:prstGeom>
        <a:solidFill>
          <a:srgbClr val="398AC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达梦为主</a:t>
          </a:r>
          <a:r>
            <a:rPr lang="en-US" altLang="zh-CN" sz="1600" kern="1200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Oracle</a:t>
          </a:r>
          <a:r>
            <a:rPr lang="zh-CN" altLang="en-US" sz="1600" kern="1200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为备</a:t>
          </a:r>
        </a:p>
      </dsp:txBody>
      <dsp:txXfrm>
        <a:off x="1600770" y="543770"/>
        <a:ext cx="1277145" cy="614260"/>
      </dsp:txXfrm>
    </dsp:sp>
    <dsp:sp modelId="{323AB99C-7C32-445A-B3DC-E22B840DCEB7}">
      <dsp:nvSpPr>
        <dsp:cNvPr id="0" name=""/>
        <dsp:cNvSpPr/>
      </dsp:nvSpPr>
      <dsp:spPr>
        <a:xfrm>
          <a:off x="2983312" y="510540"/>
          <a:ext cx="1343605" cy="680720"/>
        </a:xfrm>
        <a:prstGeom prst="roundRect">
          <a:avLst/>
        </a:prstGeom>
        <a:solidFill>
          <a:srgbClr val="398AC7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solidFill>
                <a:srgbClr val="FFFFFF"/>
              </a:solidFill>
              <a:latin typeface="Franklin Gothic Book" panose="020B0503020102020204"/>
              <a:ea typeface="黑体" panose="02010609060101010101" charset="-122"/>
              <a:cs typeface="+mn-cs"/>
            </a:rPr>
            <a:t>达梦</a:t>
          </a:r>
        </a:p>
      </dsp:txBody>
      <dsp:txXfrm>
        <a:off x="3016542" y="543770"/>
        <a:ext cx="1277145" cy="614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DAE99-0322-4AC2-B27E-462E9D65B571}">
      <dsp:nvSpPr>
        <dsp:cNvPr id="0" name=""/>
        <dsp:cNvSpPr/>
      </dsp:nvSpPr>
      <dsp:spPr>
        <a:xfrm rot="5400000">
          <a:off x="3314136" y="-1335171"/>
          <a:ext cx="571683" cy="338821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DTS</a:t>
          </a:r>
          <a:endParaRPr lang="zh-CN" altLang="en-US" sz="1200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905871" y="101001"/>
        <a:ext cx="3360308" cy="515869"/>
      </dsp:txXfrm>
    </dsp:sp>
    <dsp:sp modelId="{C5830513-C1C9-4054-B6C7-1C2610F487B4}">
      <dsp:nvSpPr>
        <dsp:cNvPr id="0" name=""/>
        <dsp:cNvSpPr/>
      </dsp:nvSpPr>
      <dsp:spPr>
        <a:xfrm>
          <a:off x="0" y="1634"/>
          <a:ext cx="1905870" cy="7146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数据迁移</a:t>
          </a:r>
        </a:p>
      </dsp:txBody>
      <dsp:txXfrm>
        <a:off x="34884" y="36518"/>
        <a:ext cx="1836102" cy="644836"/>
      </dsp:txXfrm>
    </dsp:sp>
    <dsp:sp modelId="{C05AB90B-C2C0-4B1B-99E0-870BF0C2B044}">
      <dsp:nvSpPr>
        <dsp:cNvPr id="0" name=""/>
        <dsp:cNvSpPr/>
      </dsp:nvSpPr>
      <dsp:spPr>
        <a:xfrm rot="5400000">
          <a:off x="3314136" y="-584836"/>
          <a:ext cx="571683" cy="3388215"/>
        </a:xfrm>
        <a:prstGeom prst="round2SameRect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OCI  OO4O  OOCI</a:t>
          </a:r>
          <a:endParaRPr lang="zh-CN" altLang="en-US" sz="1200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905871" y="851336"/>
        <a:ext cx="3360308" cy="515869"/>
      </dsp:txXfrm>
    </dsp:sp>
    <dsp:sp modelId="{23A3D50E-4900-4C7B-A7B4-61C67D4FCE18}">
      <dsp:nvSpPr>
        <dsp:cNvPr id="0" name=""/>
        <dsp:cNvSpPr/>
      </dsp:nvSpPr>
      <dsp:spPr>
        <a:xfrm>
          <a:off x="0" y="751968"/>
          <a:ext cx="1905870" cy="714604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接口层</a:t>
          </a:r>
        </a:p>
      </dsp:txBody>
      <dsp:txXfrm>
        <a:off x="34884" y="786852"/>
        <a:ext cx="1836102" cy="644836"/>
      </dsp:txXfrm>
    </dsp:sp>
    <dsp:sp modelId="{E8CCEC6F-3B02-460B-AB59-6B7B15945BDE}">
      <dsp:nvSpPr>
        <dsp:cNvPr id="0" name=""/>
        <dsp:cNvSpPr/>
      </dsp:nvSpPr>
      <dsp:spPr>
        <a:xfrm rot="5400000">
          <a:off x="3314136" y="165497"/>
          <a:ext cx="571683" cy="3388215"/>
        </a:xfrm>
        <a:prstGeom prst="round2Same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序列  分析函数  </a:t>
          </a:r>
          <a:r>
            <a:rPr lang="en-US" altLang="zh-CN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PL/SQL  HINT  </a:t>
          </a:r>
          <a:r>
            <a:rPr lang="zh-CN" altLang="en-US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注释  数组</a:t>
          </a:r>
        </a:p>
      </dsp:txBody>
      <dsp:txXfrm rot="-5400000">
        <a:off x="1905871" y="1601670"/>
        <a:ext cx="3360308" cy="515869"/>
      </dsp:txXfrm>
    </dsp:sp>
    <dsp:sp modelId="{97F56181-7C51-475C-B8F9-EF6357B0CABF}">
      <dsp:nvSpPr>
        <dsp:cNvPr id="0" name=""/>
        <dsp:cNvSpPr/>
      </dsp:nvSpPr>
      <dsp:spPr>
        <a:xfrm>
          <a:off x="0" y="1502302"/>
          <a:ext cx="1905870" cy="714604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语法层</a:t>
          </a:r>
        </a:p>
      </dsp:txBody>
      <dsp:txXfrm>
        <a:off x="34884" y="1537186"/>
        <a:ext cx="1836102" cy="644836"/>
      </dsp:txXfrm>
    </dsp:sp>
    <dsp:sp modelId="{3E01C4A5-B08E-4C2D-80E9-F1B6DBF0BB51}">
      <dsp:nvSpPr>
        <dsp:cNvPr id="0" name=""/>
        <dsp:cNvSpPr/>
      </dsp:nvSpPr>
      <dsp:spPr>
        <a:xfrm rot="5400000">
          <a:off x="3314136" y="915831"/>
          <a:ext cx="571683" cy="3388215"/>
        </a:xfrm>
        <a:prstGeom prst="round2SameRect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用户</a:t>
          </a:r>
          <a:r>
            <a:rPr lang="en-US" altLang="zh-CN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模式</a:t>
          </a:r>
          <a:r>
            <a:rPr lang="en-US" altLang="zh-CN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临时表 表空间</a:t>
          </a:r>
          <a:r>
            <a:rPr lang="en-US" altLang="zh-CN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数据文件 日志文件</a:t>
          </a:r>
        </a:p>
      </dsp:txBody>
      <dsp:txXfrm rot="-5400000">
        <a:off x="1905871" y="2352004"/>
        <a:ext cx="3360308" cy="515869"/>
      </dsp:txXfrm>
    </dsp:sp>
    <dsp:sp modelId="{5BC42D0B-DEFA-4170-ADF9-A973342A5B63}">
      <dsp:nvSpPr>
        <dsp:cNvPr id="0" name=""/>
        <dsp:cNvSpPr/>
      </dsp:nvSpPr>
      <dsp:spPr>
        <a:xfrm>
          <a:off x="0" y="2252637"/>
          <a:ext cx="1905870" cy="714604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逻辑层</a:t>
          </a:r>
        </a:p>
      </dsp:txBody>
      <dsp:txXfrm>
        <a:off x="34884" y="2287521"/>
        <a:ext cx="1836102" cy="644836"/>
      </dsp:txXfrm>
    </dsp:sp>
    <dsp:sp modelId="{B34CFA91-220F-4FCA-9059-A3CCB3A74779}">
      <dsp:nvSpPr>
        <dsp:cNvPr id="0" name=""/>
        <dsp:cNvSpPr/>
      </dsp:nvSpPr>
      <dsp:spPr>
        <a:xfrm rot="5400000">
          <a:off x="3314136" y="1666166"/>
          <a:ext cx="571683" cy="3388215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回滚段</a:t>
          </a:r>
          <a:r>
            <a:rPr lang="en-US" altLang="zh-CN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12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闪回  多版本并发控制</a:t>
          </a:r>
        </a:p>
      </dsp:txBody>
      <dsp:txXfrm rot="-5400000">
        <a:off x="1905871" y="3102339"/>
        <a:ext cx="3360308" cy="515869"/>
      </dsp:txXfrm>
    </dsp:sp>
    <dsp:sp modelId="{C7FF1B70-88A3-4729-AA0E-915680111A26}">
      <dsp:nvSpPr>
        <dsp:cNvPr id="0" name=""/>
        <dsp:cNvSpPr/>
      </dsp:nvSpPr>
      <dsp:spPr>
        <a:xfrm>
          <a:off x="0" y="3002971"/>
          <a:ext cx="1905870" cy="714604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物理存储层</a:t>
          </a:r>
        </a:p>
      </dsp:txBody>
      <dsp:txXfrm>
        <a:off x="34884" y="3037855"/>
        <a:ext cx="1836102" cy="6448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BEB5D-1CFD-4EB0-A493-55C6A8665F88}">
      <dsp:nvSpPr>
        <dsp:cNvPr id="0" name=""/>
        <dsp:cNvSpPr/>
      </dsp:nvSpPr>
      <dsp:spPr>
        <a:xfrm>
          <a:off x="0" y="0"/>
          <a:ext cx="3384376" cy="441149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达梦数据库管理系统</a:t>
          </a: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DM8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35" y="21535"/>
        <a:ext cx="3341306" cy="398079"/>
      </dsp:txXfrm>
    </dsp:sp>
    <dsp:sp modelId="{78D77E43-D6CE-4CCD-86B0-D599B964A2D8}">
      <dsp:nvSpPr>
        <dsp:cNvPr id="0" name=""/>
        <dsp:cNvSpPr/>
      </dsp:nvSpPr>
      <dsp:spPr>
        <a:xfrm>
          <a:off x="0" y="455113"/>
          <a:ext cx="3384376" cy="441149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DMDSC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磁盘共享集群</a:t>
          </a:r>
        </a:p>
      </dsp:txBody>
      <dsp:txXfrm>
        <a:off x="21535" y="476648"/>
        <a:ext cx="3341306" cy="398079"/>
      </dsp:txXfrm>
    </dsp:sp>
    <dsp:sp modelId="{A97B122A-4ACE-4DDB-A47D-E17227487616}">
      <dsp:nvSpPr>
        <dsp:cNvPr id="0" name=""/>
        <dsp:cNvSpPr/>
      </dsp:nvSpPr>
      <dsp:spPr>
        <a:xfrm>
          <a:off x="0" y="908328"/>
          <a:ext cx="3384376" cy="441149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DMMPP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分布式并行集群</a:t>
          </a:r>
        </a:p>
      </dsp:txBody>
      <dsp:txXfrm>
        <a:off x="21535" y="929863"/>
        <a:ext cx="3341306" cy="398079"/>
      </dsp:txXfrm>
    </dsp:sp>
    <dsp:sp modelId="{2D48319E-A476-4920-B061-CD81462AF6A5}">
      <dsp:nvSpPr>
        <dsp:cNvPr id="0" name=""/>
        <dsp:cNvSpPr/>
      </dsp:nvSpPr>
      <dsp:spPr>
        <a:xfrm>
          <a:off x="0" y="1361543"/>
          <a:ext cx="3384376" cy="441149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 MGBase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非结构化数据库</a:t>
          </a:r>
        </a:p>
      </dsp:txBody>
      <dsp:txXfrm>
        <a:off x="21535" y="1383078"/>
        <a:ext cx="3341306" cy="398079"/>
      </dsp:txXfrm>
    </dsp:sp>
    <dsp:sp modelId="{F39CE7F0-B60C-46E0-A01E-0A2C6BD2345E}">
      <dsp:nvSpPr>
        <dsp:cNvPr id="0" name=""/>
        <dsp:cNvSpPr/>
      </dsp:nvSpPr>
      <dsp:spPr>
        <a:xfrm>
          <a:off x="0" y="1814758"/>
          <a:ext cx="3384376" cy="441149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DMTDD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透明分布式数据库</a:t>
          </a:r>
        </a:p>
      </dsp:txBody>
      <dsp:txXfrm>
        <a:off x="21535" y="1836293"/>
        <a:ext cx="3341306" cy="398079"/>
      </dsp:txXfrm>
    </dsp:sp>
    <dsp:sp modelId="{619D5BB2-BBC6-491B-BE1C-079DC6224F8D}">
      <dsp:nvSpPr>
        <dsp:cNvPr id="0" name=""/>
        <dsp:cNvSpPr/>
      </dsp:nvSpPr>
      <dsp:spPr>
        <a:xfrm>
          <a:off x="0" y="2267973"/>
          <a:ext cx="3384376" cy="441149"/>
        </a:xfrm>
        <a:prstGeom prst="roundRect">
          <a:avLst/>
        </a:prstGeom>
        <a:solidFill>
          <a:srgbClr val="FF99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DMETL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数据抽取、转换、加载工具</a:t>
          </a:r>
        </a:p>
      </dsp:txBody>
      <dsp:txXfrm>
        <a:off x="21535" y="2289508"/>
        <a:ext cx="3341306" cy="398079"/>
      </dsp:txXfrm>
    </dsp:sp>
    <dsp:sp modelId="{57416157-FEAE-49AF-B13B-3A2336D8C10F}">
      <dsp:nvSpPr>
        <dsp:cNvPr id="0" name=""/>
        <dsp:cNvSpPr/>
      </dsp:nvSpPr>
      <dsp:spPr>
        <a:xfrm>
          <a:off x="0" y="2721188"/>
          <a:ext cx="3384376" cy="441149"/>
        </a:xfrm>
        <a:prstGeom prst="roundRect">
          <a:avLst/>
        </a:prstGeom>
        <a:solidFill>
          <a:srgbClr val="FF99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DMHS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异构数据同步工具</a:t>
          </a:r>
        </a:p>
      </dsp:txBody>
      <dsp:txXfrm>
        <a:off x="21535" y="2742723"/>
        <a:ext cx="3341306" cy="398079"/>
      </dsp:txXfrm>
    </dsp:sp>
    <dsp:sp modelId="{7D5C17E6-0B97-4EB8-9CAC-E9B4EFAE777A}">
      <dsp:nvSpPr>
        <dsp:cNvPr id="0" name=""/>
        <dsp:cNvSpPr/>
      </dsp:nvSpPr>
      <dsp:spPr>
        <a:xfrm>
          <a:off x="0" y="3174403"/>
          <a:ext cx="3384376" cy="441149"/>
        </a:xfrm>
        <a:prstGeom prst="roundRect">
          <a:avLst/>
        </a:prstGeom>
        <a:solidFill>
          <a:srgbClr val="00CC99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Designer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数据仓库建模工具</a:t>
          </a:r>
        </a:p>
      </dsp:txBody>
      <dsp:txXfrm>
        <a:off x="21535" y="3195938"/>
        <a:ext cx="3341306" cy="398079"/>
      </dsp:txXfrm>
    </dsp:sp>
    <dsp:sp modelId="{010C3EB4-A9F9-43D2-9E15-4DAAEFD9C59B}">
      <dsp:nvSpPr>
        <dsp:cNvPr id="0" name=""/>
        <dsp:cNvSpPr/>
      </dsp:nvSpPr>
      <dsp:spPr>
        <a:xfrm>
          <a:off x="0" y="3627618"/>
          <a:ext cx="3384376" cy="441149"/>
        </a:xfrm>
        <a:prstGeom prst="roundRect">
          <a:avLst/>
        </a:prstGeom>
        <a:solidFill>
          <a:srgbClr val="00CC99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OLAP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联机分析服务</a:t>
          </a:r>
        </a:p>
      </dsp:txBody>
      <dsp:txXfrm>
        <a:off x="21535" y="3649153"/>
        <a:ext cx="3341306" cy="398079"/>
      </dsp:txXfrm>
    </dsp:sp>
    <dsp:sp modelId="{60BA1A7F-0703-444E-96A8-DC81B43DCF2E}">
      <dsp:nvSpPr>
        <dsp:cNvPr id="0" name=""/>
        <dsp:cNvSpPr/>
      </dsp:nvSpPr>
      <dsp:spPr>
        <a:xfrm>
          <a:off x="0" y="4080833"/>
          <a:ext cx="3384376" cy="441149"/>
        </a:xfrm>
        <a:prstGeom prst="roundRect">
          <a:avLst/>
        </a:prstGeom>
        <a:solidFill>
          <a:srgbClr val="00CC99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DM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kern="1200" dirty="0" err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DataMinner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数据挖掘工具</a:t>
          </a:r>
        </a:p>
      </dsp:txBody>
      <dsp:txXfrm>
        <a:off x="21535" y="4102368"/>
        <a:ext cx="3341306" cy="3980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BEB5D-1CFD-4EB0-A493-55C6A8665F88}">
      <dsp:nvSpPr>
        <dsp:cNvPr id="0" name=""/>
        <dsp:cNvSpPr/>
      </dsp:nvSpPr>
      <dsp:spPr>
        <a:xfrm>
          <a:off x="0" y="0"/>
          <a:ext cx="3317315" cy="440532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Database Software 12C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21505"/>
        <a:ext cx="3274305" cy="397522"/>
      </dsp:txXfrm>
    </dsp:sp>
    <dsp:sp modelId="{78D77E43-D6CE-4CCD-86B0-D599B964A2D8}">
      <dsp:nvSpPr>
        <dsp:cNvPr id="0" name=""/>
        <dsp:cNvSpPr/>
      </dsp:nvSpPr>
      <dsp:spPr>
        <a:xfrm>
          <a:off x="0" y="454628"/>
          <a:ext cx="3317315" cy="440532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RAC 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476133"/>
        <a:ext cx="3274305" cy="397522"/>
      </dsp:txXfrm>
    </dsp:sp>
    <dsp:sp modelId="{A97B122A-4ACE-4DDB-A47D-E17227487616}">
      <dsp:nvSpPr>
        <dsp:cNvPr id="0" name=""/>
        <dsp:cNvSpPr/>
      </dsp:nvSpPr>
      <dsp:spPr>
        <a:xfrm>
          <a:off x="0" y="908069"/>
          <a:ext cx="3317315" cy="440532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</a:t>
          </a:r>
          <a:r>
            <a:rPr lang="en-US" altLang="zh-CN" sz="1600" b="1" kern="1200" dirty="0" err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Exadata</a:t>
          </a: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929574"/>
        <a:ext cx="3274305" cy="397522"/>
      </dsp:txXfrm>
    </dsp:sp>
    <dsp:sp modelId="{2D48319E-A476-4920-B061-CD81462AF6A5}">
      <dsp:nvSpPr>
        <dsp:cNvPr id="0" name=""/>
        <dsp:cNvSpPr/>
      </dsp:nvSpPr>
      <dsp:spPr>
        <a:xfrm>
          <a:off x="0" y="1361511"/>
          <a:ext cx="3317315" cy="440532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</a:t>
          </a:r>
          <a:r>
            <a:rPr lang="en-US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en-US" sz="1600" b="1" kern="1200" dirty="0" err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NoSQL</a:t>
          </a:r>
          <a:r>
            <a:rPr lang="en-US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1383016"/>
        <a:ext cx="3274305" cy="397522"/>
      </dsp:txXfrm>
    </dsp:sp>
    <dsp:sp modelId="{F39CE7F0-B60C-46E0-A01E-0A2C6BD2345E}">
      <dsp:nvSpPr>
        <dsp:cNvPr id="0" name=""/>
        <dsp:cNvSpPr/>
      </dsp:nvSpPr>
      <dsp:spPr>
        <a:xfrm>
          <a:off x="0" y="1814953"/>
          <a:ext cx="3317315" cy="440532"/>
        </a:xfrm>
        <a:prstGeom prst="roundRect">
          <a:avLst/>
        </a:prstGeom>
        <a:solidFill>
          <a:srgbClr val="78B7E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暂无</a:t>
          </a:r>
        </a:p>
      </dsp:txBody>
      <dsp:txXfrm>
        <a:off x="21505" y="1836458"/>
        <a:ext cx="3274305" cy="397522"/>
      </dsp:txXfrm>
    </dsp:sp>
    <dsp:sp modelId="{619D5BB2-BBC6-491B-BE1C-079DC6224F8D}">
      <dsp:nvSpPr>
        <dsp:cNvPr id="0" name=""/>
        <dsp:cNvSpPr/>
      </dsp:nvSpPr>
      <dsp:spPr>
        <a:xfrm>
          <a:off x="0" y="2268395"/>
          <a:ext cx="3317315" cy="440532"/>
        </a:xfrm>
        <a:prstGeom prst="roundRect">
          <a:avLst/>
        </a:prstGeom>
        <a:solidFill>
          <a:srgbClr val="FF99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ODI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2289900"/>
        <a:ext cx="3274305" cy="397522"/>
      </dsp:txXfrm>
    </dsp:sp>
    <dsp:sp modelId="{57416157-FEAE-49AF-B13B-3A2336D8C10F}">
      <dsp:nvSpPr>
        <dsp:cNvPr id="0" name=""/>
        <dsp:cNvSpPr/>
      </dsp:nvSpPr>
      <dsp:spPr>
        <a:xfrm>
          <a:off x="0" y="2721836"/>
          <a:ext cx="3317315" cy="440532"/>
        </a:xfrm>
        <a:prstGeom prst="roundRect">
          <a:avLst/>
        </a:prstGeom>
        <a:solidFill>
          <a:srgbClr val="FF99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Golden Gate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2743341"/>
        <a:ext cx="3274305" cy="397522"/>
      </dsp:txXfrm>
    </dsp:sp>
    <dsp:sp modelId="{7D5C17E6-0B97-4EB8-9CAC-E9B4EFAE777A}">
      <dsp:nvSpPr>
        <dsp:cNvPr id="0" name=""/>
        <dsp:cNvSpPr/>
      </dsp:nvSpPr>
      <dsp:spPr>
        <a:xfrm>
          <a:off x="0" y="3175278"/>
          <a:ext cx="3317315" cy="440532"/>
        </a:xfrm>
        <a:prstGeom prst="roundRect">
          <a:avLst/>
        </a:prstGeom>
        <a:solidFill>
          <a:srgbClr val="00CC99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Data</a:t>
          </a:r>
          <a:r>
            <a:rPr lang="zh-CN" altLang="en-US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Designer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3196783"/>
        <a:ext cx="3274305" cy="397522"/>
      </dsp:txXfrm>
    </dsp:sp>
    <dsp:sp modelId="{010C3EB4-A9F9-43D2-9E15-4DAAEFD9C59B}">
      <dsp:nvSpPr>
        <dsp:cNvPr id="0" name=""/>
        <dsp:cNvSpPr/>
      </dsp:nvSpPr>
      <dsp:spPr>
        <a:xfrm>
          <a:off x="0" y="3628720"/>
          <a:ext cx="3317315" cy="440532"/>
        </a:xfrm>
        <a:prstGeom prst="roundRect">
          <a:avLst/>
        </a:prstGeom>
        <a:solidFill>
          <a:srgbClr val="00CC99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Data Warehouse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3650225"/>
        <a:ext cx="3274305" cy="397522"/>
      </dsp:txXfrm>
    </dsp:sp>
    <dsp:sp modelId="{60BA1A7F-0703-444E-96A8-DC81B43DCF2E}">
      <dsp:nvSpPr>
        <dsp:cNvPr id="0" name=""/>
        <dsp:cNvSpPr/>
      </dsp:nvSpPr>
      <dsp:spPr>
        <a:xfrm>
          <a:off x="0" y="4082162"/>
          <a:ext cx="3317315" cy="440532"/>
        </a:xfrm>
        <a:prstGeom prst="roundRect">
          <a:avLst/>
        </a:prstGeom>
        <a:solidFill>
          <a:srgbClr val="00CC99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Oracle Intelligence BI</a:t>
          </a:r>
          <a:endParaRPr lang="zh-CN" altLang="en-US" sz="16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505" y="4103667"/>
        <a:ext cx="3274305" cy="397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#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427F5-770A-4A1E-9CC3-B3E2FB70B753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1250E-0023-472B-806F-7BDADCCAA9D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1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348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DM </a:t>
            </a:r>
            <a:r>
              <a:rPr lang="zh-CN" altLang="en-US" dirty="0" smtClean="0"/>
              <a:t>数据守护（</a:t>
            </a:r>
            <a:r>
              <a:rPr lang="en-US" altLang="zh-CN" dirty="0" smtClean="0"/>
              <a:t>Data Watch</a:t>
            </a:r>
            <a:r>
              <a:rPr lang="zh-CN" altLang="en-US" dirty="0" smtClean="0"/>
              <a:t>）是一种集成化的高可用、高性能数据库解决方案，是数 据库异地容灾的首选方案。通过部署 </a:t>
            </a:r>
            <a:r>
              <a:rPr lang="en-US" altLang="zh-CN" dirty="0" smtClean="0"/>
              <a:t>DM </a:t>
            </a:r>
            <a:r>
              <a:rPr lang="zh-CN" altLang="en-US" dirty="0" smtClean="0"/>
              <a:t>数据守护，可以在硬件故障（如磁盘损坏）、自然 灾害（地震、火灾）等极端情况下，避免数据损坏、丢失，保障数据安全，并且可以快速恢 复数据库服务，满足用户不间断提供数据库服务的要求。与常规的数据库备份（</a:t>
            </a:r>
            <a:r>
              <a:rPr lang="en-US" altLang="zh-CN" dirty="0" smtClean="0"/>
              <a:t>Backup</a:t>
            </a:r>
            <a:r>
              <a:rPr lang="zh-CN" altLang="en-US" dirty="0" smtClean="0"/>
              <a:t>）、 还原（</a:t>
            </a:r>
            <a:r>
              <a:rPr lang="en-US" altLang="zh-CN" dirty="0" smtClean="0"/>
              <a:t>Restore</a:t>
            </a:r>
            <a:r>
              <a:rPr lang="zh-CN" altLang="en-US" dirty="0" smtClean="0"/>
              <a:t>）技术相比，数据守护可以更快地恢复数据库服务。随着数据规模不断增 长，通过还原手段恢复数据，往往需要数个小时、甚至更长时间，而数据守护基本不受数据 规模的影响，只需数秒时间就可以将备库切换为主库对外提供数据库服务。</a:t>
            </a:r>
            <a:r>
              <a:rPr lang="en-US" altLang="zh-CN" dirty="0" smtClean="0"/>
              <a:t>DM</a:t>
            </a:r>
            <a:r>
              <a:rPr lang="zh-CN" altLang="en-US" dirty="0" smtClean="0"/>
              <a:t>数据守护提供多种解决方案，可以配置成实时主备、</a:t>
            </a:r>
            <a:r>
              <a:rPr lang="en-US" altLang="zh-CN" dirty="0" smtClean="0"/>
              <a:t>MPP</a:t>
            </a:r>
            <a:r>
              <a:rPr lang="zh-CN" altLang="en-US" dirty="0" smtClean="0"/>
              <a:t>主备、或读写分离集群，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22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读写分离集群是基于即时归档实现的高性能数据库集群，不但提供数据保护、容灾等数据守护基本功能，还具有读写操作自动分离、负载均衡等特性。读写分离集群最多可以配置 </a:t>
            </a:r>
            <a:r>
              <a:rPr lang="en-US" altLang="zh-CN" dirty="0" smtClean="0"/>
              <a:t>8</a:t>
            </a:r>
            <a:r>
              <a:rPr lang="zh-CN" altLang="en-US" dirty="0" smtClean="0"/>
              <a:t>个即时备库，提供数据同步、备库故障自动处理、故障恢复自动数据同步等功能，也支持 自动故障切换和手动故障切换两种守护模式。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34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达梦大规模并行处理</a:t>
            </a:r>
            <a:r>
              <a:rPr lang="en-US" altLang="zh-CN" dirty="0" smtClean="0"/>
              <a:t>MPP</a:t>
            </a:r>
            <a:r>
              <a:rPr lang="zh-CN" altLang="en-US" dirty="0" smtClean="0"/>
              <a:t>（</a:t>
            </a:r>
            <a:r>
              <a:rPr lang="en-US" altLang="zh-CN" dirty="0" smtClean="0"/>
              <a:t>DM Massively Parallel Processing</a:t>
            </a:r>
            <a:r>
              <a:rPr lang="zh-CN" altLang="en-US" dirty="0" smtClean="0"/>
              <a:t>，缩写</a:t>
            </a:r>
            <a:r>
              <a:rPr lang="en-US" altLang="zh-CN" dirty="0" smtClean="0"/>
              <a:t>DM MPP</a:t>
            </a:r>
            <a:r>
              <a:rPr lang="zh-CN" altLang="en-US" dirty="0" smtClean="0"/>
              <a:t>） 是基于达梦数据库管理系统研发的完全对等无共享式集群组件，支持将多个</a:t>
            </a:r>
            <a:r>
              <a:rPr lang="en-US" altLang="zh-CN" dirty="0" smtClean="0"/>
              <a:t>DM</a:t>
            </a:r>
            <a:r>
              <a:rPr lang="zh-CN" altLang="en-US" dirty="0" smtClean="0"/>
              <a:t>数据库实例 组织为一个并行计算网络，对外提供统一的数据库服务。 在海量数据分析的应用场景中，经常会遇到以下问题：  大量的复杂查询操作需要较高的系统性能支持；  数据库响应能力受到硬件的束缚；  小型机虽然能在垂直领域提供较好的单个节点性能，但是价格较高。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530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en-US" altLang="zh-C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</a:t>
            </a:r>
            <a:r>
              <a:rPr lang="zh-CN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透明分布式数据库</a:t>
            </a:r>
            <a:r>
              <a:rPr lang="en-US" altLang="zh-C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DMTDD(DM Transparent Distributed Database)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具有分布式特性的可扩展、高可用、高性能数据库解决方案，以满足具有高并发、大规模数据存储、业务快速扩张等特征的用户业务对数据库的要求。</a:t>
            </a:r>
          </a:p>
          <a:p>
            <a:pPr latinLnBrk="1"/>
            <a:r>
              <a:rPr lang="en-US" altLang="zh-C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DMTDD</a:t>
            </a:r>
            <a:r>
              <a:rPr lang="zh-CN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采用计算存储分离的系统架构，实现计算、日志、存储三层分离，可实现各层独立扩展、按需配置设备的特点。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达梦透明分布式架构通过计算节点对外提供分布式数据库服务，依托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DMDSC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技术，支持多点读写。在存储层，通过多机分布式存储，实现数据多副本和高可用。</a:t>
            </a:r>
          </a:p>
          <a:p>
            <a:pPr latinLnBrk="1"/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DMTDD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提供分布式计算架构特有的数据多副本、良好的横向扩展等能力外，相对于互联网厂商提供的分布式数据库技术方案，达梦透明分布式架构还具有全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支持、完整的事务支持、与已有单机架构兼容，对应用透明等特点。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236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129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7EC59-887E-46D1-8A20-D1BFFD97E33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95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7EC59-887E-46D1-8A20-D1BFFD97E33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13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 eaLnBrk="0" hangingPunct="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国家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规划布局内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重点软件企业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 eaLnBrk="0" hangingPunct="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世界级专业商业化数据库厂商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 eaLnBrk="0" hangingPunct="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中国数据库标准委员会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组长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单位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7EC59-887E-46D1-8A20-D1BFFD97E33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25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6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5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307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中国</a:t>
            </a:r>
            <a:r>
              <a:rPr lang="en-US" altLang="zh-CN" dirty="0" smtClean="0"/>
              <a:t>IT</a:t>
            </a:r>
            <a:r>
              <a:rPr lang="zh-CN" altLang="en-US" dirty="0" smtClean="0"/>
              <a:t>市场颁发的荣誉证书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60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33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标准版只提供部分管理工具，不支持扩展组件（各种集群、不支持</a:t>
            </a:r>
            <a:r>
              <a:rPr lang="en-US" altLang="zh-CN" dirty="0" err="1"/>
              <a:t>DMHS</a:t>
            </a:r>
            <a:r>
              <a:rPr lang="zh-CN" altLang="en-US" dirty="0"/>
              <a:t>同步、不支持小型机</a:t>
            </a:r>
            <a:endParaRPr lang="en-US" altLang="zh-CN" dirty="0"/>
          </a:p>
          <a:p>
            <a:r>
              <a:rPr lang="zh-CN" altLang="en-US" dirty="0"/>
              <a:t>单表不超过</a:t>
            </a:r>
            <a:r>
              <a:rPr lang="en-US" altLang="zh-CN" dirty="0"/>
              <a:t>1</a:t>
            </a:r>
            <a:r>
              <a:rPr lang="zh-CN" altLang="en-US" dirty="0"/>
              <a:t>亿条，总空间不超过</a:t>
            </a:r>
            <a:r>
              <a:rPr lang="en-US" altLang="zh-CN" dirty="0" err="1"/>
              <a:t>500G</a:t>
            </a:r>
            <a:r>
              <a:rPr lang="zh-CN" altLang="en-US" dirty="0"/>
              <a:t>，并发不超过</a:t>
            </a:r>
            <a:r>
              <a:rPr lang="en-US" altLang="zh-CN" dirty="0"/>
              <a:t>25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安全版额外提供了四权分立、强制访问控制、口令策略、外部身份验证、登录时间限制、</a:t>
            </a:r>
            <a:r>
              <a:rPr lang="en-US" altLang="zh-CN" dirty="0"/>
              <a:t>DBA</a:t>
            </a:r>
            <a:r>
              <a:rPr lang="zh-CN" altLang="en-US" dirty="0"/>
              <a:t>的“</a:t>
            </a:r>
            <a:r>
              <a:rPr lang="en-US" altLang="zh-CN" dirty="0"/>
              <a:t>ANY</a:t>
            </a:r>
            <a:r>
              <a:rPr lang="zh-CN" altLang="en-US" dirty="0"/>
              <a:t>”权限限制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1250E-0023-472B-806F-7BDADCCAA9D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53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F4F795-256B-4533-82AF-8935648A8569}"/>
              </a:ext>
            </a:extLst>
          </p:cNvPr>
          <p:cNvSpPr txBox="1"/>
          <p:nvPr userDrawn="1"/>
        </p:nvSpPr>
        <p:spPr>
          <a:xfrm rot="20666289">
            <a:off x="8589951" y="4976476"/>
            <a:ext cx="552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</a:rPr>
              <a:t>内部资料，禁止外传。</a:t>
            </a:r>
          </a:p>
        </p:txBody>
      </p:sp>
    </p:spTree>
    <p:extLst>
      <p:ext uri="{BB962C8B-B14F-4D97-AF65-F5344CB8AC3E}">
        <p14:creationId xmlns:p14="http://schemas.microsoft.com/office/powerpoint/2010/main" val="276117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32284"/>
            <a:ext cx="395569" cy="504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165"/>
            <a:endParaRPr lang="zh-CN" altLang="en-US" sz="1400" dirty="0">
              <a:solidFill>
                <a:srgbClr val="E7E6E6">
                  <a:lumMod val="50000"/>
                </a:srgbClr>
              </a:solidFill>
              <a:latin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78" y="348567"/>
            <a:ext cx="1894121" cy="3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2020/5/8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png"/><Relationship Id="rId18" Type="http://schemas.openxmlformats.org/officeDocument/2006/relationships/image" Target="../media/image125.GIF"/><Relationship Id="rId26" Type="http://schemas.openxmlformats.org/officeDocument/2006/relationships/image" Target="../media/image133.png"/><Relationship Id="rId39" Type="http://schemas.openxmlformats.org/officeDocument/2006/relationships/image" Target="../media/image146.png"/><Relationship Id="rId21" Type="http://schemas.openxmlformats.org/officeDocument/2006/relationships/image" Target="../media/image128.png"/><Relationship Id="rId34" Type="http://schemas.openxmlformats.org/officeDocument/2006/relationships/image" Target="../media/image141.png"/><Relationship Id="rId42" Type="http://schemas.openxmlformats.org/officeDocument/2006/relationships/image" Target="../media/image149.png"/><Relationship Id="rId47" Type="http://schemas.openxmlformats.org/officeDocument/2006/relationships/image" Target="../media/image154.png"/><Relationship Id="rId50" Type="http://schemas.openxmlformats.org/officeDocument/2006/relationships/image" Target="../media/image157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3.jpeg"/><Relationship Id="rId29" Type="http://schemas.openxmlformats.org/officeDocument/2006/relationships/image" Target="../media/image136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32" Type="http://schemas.openxmlformats.org/officeDocument/2006/relationships/image" Target="../media/image139.png"/><Relationship Id="rId37" Type="http://schemas.openxmlformats.org/officeDocument/2006/relationships/image" Target="../media/image144.png"/><Relationship Id="rId40" Type="http://schemas.openxmlformats.org/officeDocument/2006/relationships/image" Target="../media/image147.png"/><Relationship Id="rId45" Type="http://schemas.openxmlformats.org/officeDocument/2006/relationships/image" Target="../media/image152.png"/><Relationship Id="rId53" Type="http://schemas.openxmlformats.org/officeDocument/2006/relationships/image" Target="../media/image160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31" Type="http://schemas.openxmlformats.org/officeDocument/2006/relationships/image" Target="../media/image138.png"/><Relationship Id="rId44" Type="http://schemas.openxmlformats.org/officeDocument/2006/relationships/image" Target="../media/image151.png"/><Relationship Id="rId52" Type="http://schemas.openxmlformats.org/officeDocument/2006/relationships/image" Target="../media/image159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Relationship Id="rId35" Type="http://schemas.openxmlformats.org/officeDocument/2006/relationships/image" Target="../media/image142.png"/><Relationship Id="rId43" Type="http://schemas.openxmlformats.org/officeDocument/2006/relationships/image" Target="../media/image150.png"/><Relationship Id="rId48" Type="http://schemas.openxmlformats.org/officeDocument/2006/relationships/image" Target="../media/image155.png"/><Relationship Id="rId8" Type="http://schemas.openxmlformats.org/officeDocument/2006/relationships/image" Target="../media/image115.png"/><Relationship Id="rId51" Type="http://schemas.openxmlformats.org/officeDocument/2006/relationships/image" Target="../media/image158.png"/><Relationship Id="rId3" Type="http://schemas.openxmlformats.org/officeDocument/2006/relationships/image" Target="../media/image15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38" Type="http://schemas.openxmlformats.org/officeDocument/2006/relationships/image" Target="../media/image145.png"/><Relationship Id="rId46" Type="http://schemas.openxmlformats.org/officeDocument/2006/relationships/image" Target="../media/image153.png"/><Relationship Id="rId20" Type="http://schemas.openxmlformats.org/officeDocument/2006/relationships/image" Target="../media/image127.jpg"/><Relationship Id="rId41" Type="http://schemas.openxmlformats.org/officeDocument/2006/relationships/image" Target="../media/image148.png"/><Relationship Id="rId54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36" Type="http://schemas.openxmlformats.org/officeDocument/2006/relationships/image" Target="../media/image143.png"/><Relationship Id="rId49" Type="http://schemas.openxmlformats.org/officeDocument/2006/relationships/image" Target="../media/image15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18" Type="http://schemas.openxmlformats.org/officeDocument/2006/relationships/image" Target="../media/image115.png"/><Relationship Id="rId26" Type="http://schemas.openxmlformats.org/officeDocument/2006/relationships/image" Target="../media/image172.png"/><Relationship Id="rId3" Type="http://schemas.openxmlformats.org/officeDocument/2006/relationships/image" Target="../media/image111.png"/><Relationship Id="rId21" Type="http://schemas.openxmlformats.org/officeDocument/2006/relationships/image" Target="../media/image118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14.png"/><Relationship Id="rId25" Type="http://schemas.openxmlformats.org/officeDocument/2006/relationships/image" Target="../media/image120.png"/><Relationship Id="rId33" Type="http://schemas.openxmlformats.org/officeDocument/2006/relationships/image" Target="../media/image174.png"/><Relationship Id="rId2" Type="http://schemas.openxmlformats.org/officeDocument/2006/relationships/image" Target="../media/image15.png"/><Relationship Id="rId16" Type="http://schemas.openxmlformats.org/officeDocument/2006/relationships/image" Target="../media/image134.png"/><Relationship Id="rId20" Type="http://schemas.openxmlformats.org/officeDocument/2006/relationships/image" Target="../media/image117.png"/><Relationship Id="rId29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24" Type="http://schemas.openxmlformats.org/officeDocument/2006/relationships/image" Target="../media/image126.png"/><Relationship Id="rId32" Type="http://schemas.openxmlformats.org/officeDocument/2006/relationships/image" Target="../media/image173.png"/><Relationship Id="rId5" Type="http://schemas.openxmlformats.org/officeDocument/2006/relationships/image" Target="../media/image162.png"/><Relationship Id="rId15" Type="http://schemas.openxmlformats.org/officeDocument/2006/relationships/image" Target="../media/image113.png"/><Relationship Id="rId23" Type="http://schemas.openxmlformats.org/officeDocument/2006/relationships/image" Target="../media/image148.png"/><Relationship Id="rId28" Type="http://schemas.openxmlformats.org/officeDocument/2006/relationships/image" Target="../media/image122.png"/><Relationship Id="rId10" Type="http://schemas.openxmlformats.org/officeDocument/2006/relationships/image" Target="../media/image167.png"/><Relationship Id="rId19" Type="http://schemas.openxmlformats.org/officeDocument/2006/relationships/image" Target="../media/image116.jpeg"/><Relationship Id="rId31" Type="http://schemas.openxmlformats.org/officeDocument/2006/relationships/image" Target="../media/image125.GIF"/><Relationship Id="rId4" Type="http://schemas.openxmlformats.org/officeDocument/2006/relationships/image" Target="../media/image112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Relationship Id="rId22" Type="http://schemas.openxmlformats.org/officeDocument/2006/relationships/image" Target="../media/image119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8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81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80.png"/><Relationship Id="rId5" Type="http://schemas.openxmlformats.org/officeDocument/2006/relationships/diagramData" Target="../diagrams/data1.xml"/><Relationship Id="rId10" Type="http://schemas.openxmlformats.org/officeDocument/2006/relationships/image" Target="../media/image179.png"/><Relationship Id="rId4" Type="http://schemas.openxmlformats.org/officeDocument/2006/relationships/image" Target="../media/image184.png"/><Relationship Id="rId9" Type="http://schemas.microsoft.com/office/2007/relationships/diagramDrawing" Target="../diagrams/drawin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8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3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8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image" Target="../media/image15.png"/><Relationship Id="rId16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jpeg"/><Relationship Id="rId7" Type="http://schemas.openxmlformats.org/officeDocument/2006/relationships/image" Target="../media/image20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jpeg"/><Relationship Id="rId10" Type="http://schemas.openxmlformats.org/officeDocument/2006/relationships/image" Target="../media/image211.png"/><Relationship Id="rId4" Type="http://schemas.openxmlformats.org/officeDocument/2006/relationships/image" Target="../media/image205.jpeg"/><Relationship Id="rId9" Type="http://schemas.openxmlformats.org/officeDocument/2006/relationships/image" Target="../media/image2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23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26" Type="http://schemas.openxmlformats.org/officeDocument/2006/relationships/image" Target="../media/image51.jpeg"/><Relationship Id="rId3" Type="http://schemas.openxmlformats.org/officeDocument/2006/relationships/image" Target="../media/image8.png"/><Relationship Id="rId21" Type="http://schemas.openxmlformats.org/officeDocument/2006/relationships/image" Target="../media/image46.jpeg"/><Relationship Id="rId34" Type="http://schemas.openxmlformats.org/officeDocument/2006/relationships/image" Target="../media/image59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5" Type="http://schemas.openxmlformats.org/officeDocument/2006/relationships/image" Target="../media/image50.jpeg"/><Relationship Id="rId3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29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24" Type="http://schemas.openxmlformats.org/officeDocument/2006/relationships/image" Target="../media/image49.jpeg"/><Relationship Id="rId32" Type="http://schemas.openxmlformats.org/officeDocument/2006/relationships/image" Target="../media/image57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28" Type="http://schemas.openxmlformats.org/officeDocument/2006/relationships/image" Target="../media/image53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31" Type="http://schemas.openxmlformats.org/officeDocument/2006/relationships/image" Target="../media/image56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Relationship Id="rId27" Type="http://schemas.openxmlformats.org/officeDocument/2006/relationships/image" Target="../media/image52.jpeg"/><Relationship Id="rId30" Type="http://schemas.openxmlformats.org/officeDocument/2006/relationships/image" Target="../media/image55.jpeg"/><Relationship Id="rId35" Type="http://schemas.openxmlformats.org/officeDocument/2006/relationships/image" Target="../media/image60.png"/><Relationship Id="rId8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9" Type="http://schemas.openxmlformats.org/officeDocument/2006/relationships/image" Target="../media/image97.png"/><Relationship Id="rId21" Type="http://schemas.openxmlformats.org/officeDocument/2006/relationships/image" Target="../media/image79.png"/><Relationship Id="rId34" Type="http://schemas.openxmlformats.org/officeDocument/2006/relationships/image" Target="../media/image92.jpeg"/><Relationship Id="rId42" Type="http://schemas.openxmlformats.org/officeDocument/2006/relationships/image" Target="../media/image100.png"/><Relationship Id="rId47" Type="http://schemas.openxmlformats.org/officeDocument/2006/relationships/image" Target="../media/image105.png"/><Relationship Id="rId7" Type="http://schemas.openxmlformats.org/officeDocument/2006/relationships/image" Target="../media/image65.png"/><Relationship Id="rId2" Type="http://schemas.openxmlformats.org/officeDocument/2006/relationships/image" Target="../media/image15.png"/><Relationship Id="rId16" Type="http://schemas.openxmlformats.org/officeDocument/2006/relationships/image" Target="../media/image74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40" Type="http://schemas.openxmlformats.org/officeDocument/2006/relationships/image" Target="../media/image98.png"/><Relationship Id="rId45" Type="http://schemas.openxmlformats.org/officeDocument/2006/relationships/image" Target="../media/image103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10" Type="http://schemas.openxmlformats.org/officeDocument/2006/relationships/image" Target="../media/image68.png"/><Relationship Id="rId19" Type="http://schemas.openxmlformats.org/officeDocument/2006/relationships/image" Target="../media/image77.jpeg"/><Relationship Id="rId31" Type="http://schemas.openxmlformats.org/officeDocument/2006/relationships/image" Target="../media/image89.png"/><Relationship Id="rId44" Type="http://schemas.openxmlformats.org/officeDocument/2006/relationships/image" Target="../media/image102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43" Type="http://schemas.openxmlformats.org/officeDocument/2006/relationships/image" Target="../media/image101.png"/><Relationship Id="rId48" Type="http://schemas.openxmlformats.org/officeDocument/2006/relationships/image" Target="../media/image106.png"/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12" Type="http://schemas.openxmlformats.org/officeDocument/2006/relationships/image" Target="../media/image70.png"/><Relationship Id="rId17" Type="http://schemas.openxmlformats.org/officeDocument/2006/relationships/image" Target="../media/image75.jpe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46" Type="http://schemas.openxmlformats.org/officeDocument/2006/relationships/image" Target="../media/image104.png"/><Relationship Id="rId20" Type="http://schemas.openxmlformats.org/officeDocument/2006/relationships/image" Target="../media/image78.png"/><Relationship Id="rId41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未标题-2"/>
          <p:cNvPicPr>
            <a:picLocks noChangeAspect="1"/>
          </p:cNvPicPr>
          <p:nvPr/>
        </p:nvPicPr>
        <p:blipFill>
          <a:blip r:embed="rId3"/>
          <a:srcRect r="1451"/>
          <a:stretch>
            <a:fillRect/>
          </a:stretch>
        </p:blipFill>
        <p:spPr>
          <a:xfrm>
            <a:off x="7021830" y="-1270"/>
            <a:ext cx="5175250" cy="68433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55800" y="4206875"/>
            <a:ext cx="504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75665" y="4206875"/>
            <a:ext cx="108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达梦LOGO+标语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900" y="698832"/>
            <a:ext cx="2371674" cy="108124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0980" y="6403975"/>
            <a:ext cx="2171700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</a:rPr>
              <a:t>www.dameng.com</a:t>
            </a:r>
          </a:p>
        </p:txBody>
      </p:sp>
      <p:sp>
        <p:nvSpPr>
          <p:cNvPr id="3" name="矩形 2"/>
          <p:cNvSpPr/>
          <p:nvPr/>
        </p:nvSpPr>
        <p:spPr>
          <a:xfrm>
            <a:off x="807072" y="3049629"/>
            <a:ext cx="5262979" cy="9883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400" b="1" dirty="0">
                <a:solidFill>
                  <a:srgbClr val="002060"/>
                </a:solidFill>
                <a:latin typeface="思源黑体 CN Heavy" pitchFamily="34" charset="-122"/>
                <a:ea typeface="思源黑体 CN Heavy" pitchFamily="34" charset="-122"/>
                <a:cs typeface="Tahoma" panose="020B0604030504040204" pitchFamily="34" charset="0"/>
                <a:sym typeface="+mn-ea"/>
              </a:rPr>
              <a:t>达梦数据库产品介绍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7FE737-757B-43A4-9874-309F56EF9797}"/>
              </a:ext>
            </a:extLst>
          </p:cNvPr>
          <p:cNvSpPr txBox="1"/>
          <p:nvPr/>
        </p:nvSpPr>
        <p:spPr>
          <a:xfrm>
            <a:off x="834181" y="5180698"/>
            <a:ext cx="600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Heavy" pitchFamily="34" charset="-122"/>
                <a:ea typeface="思源黑体 CN Heavy" pitchFamily="34" charset="-122"/>
              </a:rPr>
              <a:t> 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思源黑体 CN Heavy" pitchFamily="34" charset="-122"/>
              <a:ea typeface="思源黑体 CN Heavy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7CF8D8-E3F2-4F4E-A7DF-8935E047278E}"/>
              </a:ext>
            </a:extLst>
          </p:cNvPr>
          <p:cNvSpPr txBox="1"/>
          <p:nvPr/>
        </p:nvSpPr>
        <p:spPr>
          <a:xfrm>
            <a:off x="875664" y="4319680"/>
            <a:ext cx="612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数据创造价值，创新驱动未来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2245360"/>
            <a:ext cx="4745990" cy="26657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2293" y="175690"/>
            <a:ext cx="2867939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</a:lstStyle>
          <a:p>
            <a:pPr defTabSz="12185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4472C4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行业地位</a:t>
            </a:r>
          </a:p>
        </p:txBody>
      </p:sp>
      <p:sp>
        <p:nvSpPr>
          <p:cNvPr id="8" name="矩形 7"/>
          <p:cNvSpPr/>
          <p:nvPr/>
        </p:nvSpPr>
        <p:spPr>
          <a:xfrm>
            <a:off x="1810519" y="1314080"/>
            <a:ext cx="4098709" cy="38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875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连续</a:t>
            </a:r>
            <a:r>
              <a:rPr lang="en-US" altLang="zh-CN" sz="1875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10</a:t>
            </a:r>
            <a:r>
              <a:rPr lang="zh-CN" altLang="en-US" sz="1875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年国产数据库市场占有率</a:t>
            </a:r>
            <a:r>
              <a:rPr lang="zh-CN" altLang="en-US" sz="187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第一</a:t>
            </a:r>
            <a:endParaRPr lang="en-US" altLang="zh-CN" sz="1875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Khmer UI" panose="020B0502040204020203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4246245"/>
            <a:ext cx="3160395" cy="20123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10" y="1877695"/>
            <a:ext cx="3159760" cy="193802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095999" y="5843469"/>
            <a:ext cx="486841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率先打入海外市场的国产数据库品牌</a:t>
            </a:r>
            <a:endParaRPr lang="en-US" altLang="zh-CN" sz="21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16" name="Straight Connector 62"/>
          <p:cNvCxnSpPr/>
          <p:nvPr/>
        </p:nvCxnSpPr>
        <p:spPr>
          <a:xfrm flipH="1">
            <a:off x="5246246" y="1388048"/>
            <a:ext cx="1390694" cy="4750785"/>
          </a:xfrm>
          <a:prstGeom prst="line">
            <a:avLst/>
          </a:prstGeom>
          <a:ln w="12700" cap="rnd" cmpd="sng">
            <a:solidFill>
              <a:schemeClr val="bg2">
                <a:lumMod val="1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1" b="24414"/>
          <a:stretch>
            <a:fillRect/>
          </a:stretch>
        </p:blipFill>
        <p:spPr>
          <a:xfrm>
            <a:off x="855133" y="2790825"/>
            <a:ext cx="10287000" cy="4067175"/>
          </a:xfrm>
          <a:custGeom>
            <a:avLst/>
            <a:gdLst>
              <a:gd name="connsiteX0" fmla="*/ 0 w 10287000"/>
              <a:gd name="connsiteY0" fmla="*/ 0 h 4067175"/>
              <a:gd name="connsiteX1" fmla="*/ 10287000 w 10287000"/>
              <a:gd name="connsiteY1" fmla="*/ 0 h 4067175"/>
              <a:gd name="connsiteX2" fmla="*/ 10287000 w 10287000"/>
              <a:gd name="connsiteY2" fmla="*/ 4067175 h 4067175"/>
              <a:gd name="connsiteX3" fmla="*/ 0 w 10287000"/>
              <a:gd name="connsiteY3" fmla="*/ 4067175 h 406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0" h="4067175">
                <a:moveTo>
                  <a:pt x="0" y="0"/>
                </a:moveTo>
                <a:lnTo>
                  <a:pt x="10287000" y="0"/>
                </a:lnTo>
                <a:lnTo>
                  <a:pt x="10287000" y="4067175"/>
                </a:lnTo>
                <a:lnTo>
                  <a:pt x="0" y="4067175"/>
                </a:ln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958006" y="1164530"/>
            <a:ext cx="3633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630" indent="-21463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4472C4"/>
                </a:solidFill>
                <a:latin typeface="Century Gothic" panose="020B0502020202020204" pitchFamily="34" charset="0"/>
                <a:ea typeface="方正黑体简体" panose="02010601030101010101" pitchFamily="2" charset="-122"/>
              </a:rPr>
              <a:t>中国数据库标准委员会组长单位</a:t>
            </a:r>
          </a:p>
        </p:txBody>
      </p:sp>
      <p:sp>
        <p:nvSpPr>
          <p:cNvPr id="7" name="矩形 6"/>
          <p:cNvSpPr/>
          <p:nvPr/>
        </p:nvSpPr>
        <p:spPr>
          <a:xfrm>
            <a:off x="5570654" y="2221894"/>
            <a:ext cx="5046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630" indent="-21463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4472C4"/>
                </a:solidFill>
                <a:latin typeface="Century Gothic" panose="020B0502020202020204" pitchFamily="34" charset="0"/>
                <a:ea typeface="方正黑体简体" panose="02010601030101010101" pitchFamily="2" charset="-122"/>
              </a:rPr>
              <a:t>连续</a:t>
            </a:r>
            <a:r>
              <a:rPr lang="en-US" altLang="zh-CN" b="1" dirty="0">
                <a:solidFill>
                  <a:srgbClr val="4472C4"/>
                </a:solidFill>
                <a:latin typeface="Century Gothic" panose="020B0502020202020204" pitchFamily="34" charset="0"/>
                <a:ea typeface="方正黑体简体" panose="02010601030101010101" pitchFamily="2" charset="-122"/>
              </a:rPr>
              <a:t>10</a:t>
            </a:r>
            <a:r>
              <a:rPr lang="zh-CN" altLang="en-US" b="1" dirty="0">
                <a:solidFill>
                  <a:srgbClr val="4472C4"/>
                </a:solidFill>
                <a:latin typeface="Century Gothic" panose="020B0502020202020204" pitchFamily="34" charset="0"/>
                <a:ea typeface="方正黑体简体" panose="02010601030101010101" pitchFamily="2" charset="-122"/>
              </a:rPr>
              <a:t>年被评为国家规划布局内重点软件企业</a:t>
            </a:r>
          </a:p>
        </p:txBody>
      </p:sp>
      <p:sp>
        <p:nvSpPr>
          <p:cNvPr id="8" name="矩形 7"/>
          <p:cNvSpPr/>
          <p:nvPr/>
        </p:nvSpPr>
        <p:spPr>
          <a:xfrm>
            <a:off x="2803104" y="1720381"/>
            <a:ext cx="524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630" indent="-21463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4472C4"/>
                </a:solidFill>
                <a:latin typeface="Century Gothic" panose="020B0502020202020204" pitchFamily="34" charset="0"/>
                <a:ea typeface="方正黑体简体" panose="02010601030101010101" pitchFamily="2" charset="-122"/>
              </a:rPr>
              <a:t>信息技术应用创新工作委员会数据库组组长单位</a:t>
            </a:r>
          </a:p>
        </p:txBody>
      </p:sp>
      <p:cxnSp>
        <p:nvCxnSpPr>
          <p:cNvPr id="9" name="连接符: 肘形 8"/>
          <p:cNvCxnSpPr/>
          <p:nvPr/>
        </p:nvCxnSpPr>
        <p:spPr>
          <a:xfrm rot="5400000" flipH="1" flipV="1">
            <a:off x="3268467" y="2963666"/>
            <a:ext cx="1977744" cy="66742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连接符: 肘形 9"/>
          <p:cNvCxnSpPr/>
          <p:nvPr/>
        </p:nvCxnSpPr>
        <p:spPr>
          <a:xfrm rot="5400000" flipH="1" flipV="1">
            <a:off x="1209936" y="2391376"/>
            <a:ext cx="2182181" cy="66675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连接符: 肘形 10"/>
          <p:cNvCxnSpPr/>
          <p:nvPr/>
        </p:nvCxnSpPr>
        <p:spPr>
          <a:xfrm rot="5400000" flipH="1" flipV="1">
            <a:off x="7039189" y="3353015"/>
            <a:ext cx="1971252" cy="44767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39141" y="190465"/>
            <a:ext cx="2867939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4472C4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行业地位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800978" y="5430262"/>
            <a:ext cx="3219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4472C4"/>
                </a:solidFill>
              </a:rPr>
              <a:t>LEADING</a:t>
            </a:r>
          </a:p>
          <a:p>
            <a:r>
              <a:rPr lang="en-US" altLang="zh-CN" sz="4000" dirty="0">
                <a:solidFill>
                  <a:srgbClr val="4472C4"/>
                </a:solidFill>
              </a:rPr>
              <a:t>ENTERPRISE</a:t>
            </a:r>
            <a:endParaRPr lang="zh-CN" altLang="en-US" sz="4000" dirty="0">
              <a:solidFill>
                <a:srgbClr val="4472C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产业生态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959943A-A166-4D2A-95A9-8752CFF9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25" y="1037963"/>
            <a:ext cx="377294" cy="42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11AFF5B-D1DB-462E-98F8-FE9B4E3A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71" y="1734611"/>
            <a:ext cx="343979" cy="49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20">
            <a:extLst>
              <a:ext uri="{FF2B5EF4-FFF2-40B4-BE49-F238E27FC236}">
                <a16:creationId xmlns:a16="http://schemas.microsoft.com/office/drawing/2014/main" id="{E8E366B0-7D11-4DBE-B601-7C350C41BE61}"/>
              </a:ext>
            </a:extLst>
          </p:cNvPr>
          <p:cNvGrpSpPr/>
          <p:nvPr/>
        </p:nvGrpSpPr>
        <p:grpSpPr bwMode="auto">
          <a:xfrm>
            <a:off x="1899827" y="2464688"/>
            <a:ext cx="1305184" cy="463999"/>
            <a:chOff x="3964" y="2071"/>
            <a:chExt cx="1484" cy="330"/>
          </a:xfrm>
          <a:noFill/>
        </p:grpSpPr>
        <p:sp>
          <p:nvSpPr>
            <p:cNvPr id="75" name="AutoShape 21">
              <a:extLst>
                <a:ext uri="{FF2B5EF4-FFF2-40B4-BE49-F238E27FC236}">
                  <a16:creationId xmlns:a16="http://schemas.microsoft.com/office/drawing/2014/main" id="{2336F82A-FD44-47B2-92EB-1CB8F53AE6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rgbClr val="80808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6" name="AutoShape 22">
              <a:extLst>
                <a:ext uri="{FF2B5EF4-FFF2-40B4-BE49-F238E27FC236}">
                  <a16:creationId xmlns:a16="http://schemas.microsoft.com/office/drawing/2014/main" id="{562AE8C9-F1FB-4471-9AAB-07E01257E0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3" name="Group 20">
            <a:extLst>
              <a:ext uri="{FF2B5EF4-FFF2-40B4-BE49-F238E27FC236}">
                <a16:creationId xmlns:a16="http://schemas.microsoft.com/office/drawing/2014/main" id="{59F74F21-C5BA-4DEB-A59E-62C2D91697AC}"/>
              </a:ext>
            </a:extLst>
          </p:cNvPr>
          <p:cNvGrpSpPr/>
          <p:nvPr/>
        </p:nvGrpSpPr>
        <p:grpSpPr bwMode="auto">
          <a:xfrm>
            <a:off x="1896018" y="4610172"/>
            <a:ext cx="1305184" cy="463999"/>
            <a:chOff x="3964" y="2071"/>
            <a:chExt cx="1484" cy="330"/>
          </a:xfrm>
          <a:noFill/>
        </p:grpSpPr>
        <p:sp>
          <p:nvSpPr>
            <p:cNvPr id="73" name="AutoShape 21">
              <a:extLst>
                <a:ext uri="{FF2B5EF4-FFF2-40B4-BE49-F238E27FC236}">
                  <a16:creationId xmlns:a16="http://schemas.microsoft.com/office/drawing/2014/main" id="{4FE35C0D-F259-4FC7-BE4E-083A823823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rgbClr val="80808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4" name="AutoShape 22">
              <a:extLst>
                <a:ext uri="{FF2B5EF4-FFF2-40B4-BE49-F238E27FC236}">
                  <a16:creationId xmlns:a16="http://schemas.microsoft.com/office/drawing/2014/main" id="{7F477DE9-ECA9-481B-99A6-3806615A73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BAAC3B38-AC59-4641-A065-E6045737F5BC}"/>
              </a:ext>
            </a:extLst>
          </p:cNvPr>
          <p:cNvGrpSpPr/>
          <p:nvPr/>
        </p:nvGrpSpPr>
        <p:grpSpPr bwMode="auto">
          <a:xfrm>
            <a:off x="1892090" y="5599251"/>
            <a:ext cx="1305184" cy="463999"/>
            <a:chOff x="3964" y="2071"/>
            <a:chExt cx="1484" cy="330"/>
          </a:xfrm>
          <a:noFill/>
        </p:grpSpPr>
        <p:sp>
          <p:nvSpPr>
            <p:cNvPr id="71" name="AutoShape 21">
              <a:extLst>
                <a:ext uri="{FF2B5EF4-FFF2-40B4-BE49-F238E27FC236}">
                  <a16:creationId xmlns:a16="http://schemas.microsoft.com/office/drawing/2014/main" id="{5AEB8CD7-A2E6-4210-9EFA-843B0F6503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rgbClr val="80808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2" name="AutoShape 22">
              <a:extLst>
                <a:ext uri="{FF2B5EF4-FFF2-40B4-BE49-F238E27FC236}">
                  <a16:creationId xmlns:a16="http://schemas.microsoft.com/office/drawing/2014/main" id="{FE0081A5-002C-471E-AD1B-2E8C786D4D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5" name="Group 20">
            <a:extLst>
              <a:ext uri="{FF2B5EF4-FFF2-40B4-BE49-F238E27FC236}">
                <a16:creationId xmlns:a16="http://schemas.microsoft.com/office/drawing/2014/main" id="{534BC6D0-2BCB-42EF-A04D-77BF9F9FCF53}"/>
              </a:ext>
            </a:extLst>
          </p:cNvPr>
          <p:cNvGrpSpPr/>
          <p:nvPr/>
        </p:nvGrpSpPr>
        <p:grpSpPr bwMode="auto">
          <a:xfrm>
            <a:off x="1888961" y="1027799"/>
            <a:ext cx="1305184" cy="463999"/>
            <a:chOff x="3964" y="2071"/>
            <a:chExt cx="1484" cy="330"/>
          </a:xfrm>
          <a:noFill/>
        </p:grpSpPr>
        <p:sp>
          <p:nvSpPr>
            <p:cNvPr id="69" name="AutoShape 21">
              <a:extLst>
                <a:ext uri="{FF2B5EF4-FFF2-40B4-BE49-F238E27FC236}">
                  <a16:creationId xmlns:a16="http://schemas.microsoft.com/office/drawing/2014/main" id="{8CAC94E7-3AED-437F-BCC9-DDEC4160E3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rgbClr val="80808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0" name="AutoShape 22">
              <a:extLst>
                <a:ext uri="{FF2B5EF4-FFF2-40B4-BE49-F238E27FC236}">
                  <a16:creationId xmlns:a16="http://schemas.microsoft.com/office/drawing/2014/main" id="{780DC936-E20D-437E-9B75-2ABF95D17F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9D9485C-CB6D-462B-8B15-125F6D27AA25}"/>
              </a:ext>
            </a:extLst>
          </p:cNvPr>
          <p:cNvGrpSpPr/>
          <p:nvPr/>
        </p:nvGrpSpPr>
        <p:grpSpPr bwMode="auto">
          <a:xfrm>
            <a:off x="1925088" y="1729336"/>
            <a:ext cx="1305184" cy="463999"/>
            <a:chOff x="3964" y="2071"/>
            <a:chExt cx="1484" cy="330"/>
          </a:xfrm>
          <a:noFill/>
        </p:grpSpPr>
        <p:sp>
          <p:nvSpPr>
            <p:cNvPr id="67" name="AutoShape 21">
              <a:extLst>
                <a:ext uri="{FF2B5EF4-FFF2-40B4-BE49-F238E27FC236}">
                  <a16:creationId xmlns:a16="http://schemas.microsoft.com/office/drawing/2014/main" id="{B4246CEE-516E-48FB-BEE5-FA95B58DBE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rgbClr val="80808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8" name="AutoShape 22">
              <a:extLst>
                <a:ext uri="{FF2B5EF4-FFF2-40B4-BE49-F238E27FC236}">
                  <a16:creationId xmlns:a16="http://schemas.microsoft.com/office/drawing/2014/main" id="{C4EC1CC6-8E98-40C7-B3D6-6FE75FDFA7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7" name="Text Box 16">
            <a:extLst>
              <a:ext uri="{FF2B5EF4-FFF2-40B4-BE49-F238E27FC236}">
                <a16:creationId xmlns:a16="http://schemas.microsoft.com/office/drawing/2014/main" id="{157D87B9-463B-4F57-BD4A-6BFBC3405202}"/>
              </a:ext>
            </a:extLst>
          </p:cNvPr>
          <p:cNvSpPr txBox="1"/>
          <p:nvPr/>
        </p:nvSpPr>
        <p:spPr bwMode="auto">
          <a:xfrm>
            <a:off x="1766176" y="4657746"/>
            <a:ext cx="1288682" cy="3067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  </a:t>
            </a:r>
            <a:r>
              <a:rPr kumimoji="1" lang="zh-CN" altLang="en-US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硬件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9CB432DD-2E67-4592-9622-5D553C409B79}"/>
              </a:ext>
            </a:extLst>
          </p:cNvPr>
          <p:cNvSpPr txBox="1"/>
          <p:nvPr/>
        </p:nvSpPr>
        <p:spPr bwMode="auto">
          <a:xfrm>
            <a:off x="2180807" y="5665409"/>
            <a:ext cx="741105" cy="3067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zh-CN" altLang="en-US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芯片</a:t>
            </a:r>
          </a:p>
        </p:txBody>
      </p:sp>
      <p:sp>
        <p:nvSpPr>
          <p:cNvPr id="19" name="Text Box 34">
            <a:extLst>
              <a:ext uri="{FF2B5EF4-FFF2-40B4-BE49-F238E27FC236}">
                <a16:creationId xmlns:a16="http://schemas.microsoft.com/office/drawing/2014/main" id="{D269836E-DB7B-4161-AEDB-B70AA8C581EA}"/>
              </a:ext>
            </a:extLst>
          </p:cNvPr>
          <p:cNvSpPr txBox="1"/>
          <p:nvPr/>
        </p:nvSpPr>
        <p:spPr bwMode="auto">
          <a:xfrm>
            <a:off x="1986958" y="1095814"/>
            <a:ext cx="1057649" cy="3067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1" lang="zh-CN" altLang="en-US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中间件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D573CEF-0377-4689-9479-E82CCAB98222}"/>
              </a:ext>
            </a:extLst>
          </p:cNvPr>
          <p:cNvSpPr txBox="1"/>
          <p:nvPr/>
        </p:nvSpPr>
        <p:spPr bwMode="auto">
          <a:xfrm>
            <a:off x="1978562" y="1799394"/>
            <a:ext cx="1089154" cy="3067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1" lang="zh-CN" altLang="en-US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数据库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4BC8DB5-B485-4EA2-A4EE-F9E329559A54}"/>
              </a:ext>
            </a:extLst>
          </p:cNvPr>
          <p:cNvSpPr txBox="1"/>
          <p:nvPr/>
        </p:nvSpPr>
        <p:spPr bwMode="auto">
          <a:xfrm>
            <a:off x="2040848" y="2510032"/>
            <a:ext cx="1089155" cy="3067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1" lang="zh-CN" altLang="en-US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操作系统</a:t>
            </a:r>
          </a:p>
        </p:txBody>
      </p:sp>
      <p:sp>
        <p:nvSpPr>
          <p:cNvPr id="22" name="Line 42">
            <a:extLst>
              <a:ext uri="{FF2B5EF4-FFF2-40B4-BE49-F238E27FC236}">
                <a16:creationId xmlns:a16="http://schemas.microsoft.com/office/drawing/2014/main" id="{54CBDC7A-A108-4278-86E7-1F04D74FF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8599" y="5382781"/>
            <a:ext cx="6130891" cy="1788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思源黑体 CN Bold" panose="020B0800000000000000" pitchFamily="34" charset="-122"/>
            </a:endParaRPr>
          </a:p>
        </p:txBody>
      </p:sp>
      <p:sp>
        <p:nvSpPr>
          <p:cNvPr id="25" name="Line 42">
            <a:extLst>
              <a:ext uri="{FF2B5EF4-FFF2-40B4-BE49-F238E27FC236}">
                <a16:creationId xmlns:a16="http://schemas.microsoft.com/office/drawing/2014/main" id="{6F8EDE37-112F-4A0F-972B-91F6D81C1D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9818" y="1601469"/>
            <a:ext cx="607586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思源黑体 CN Bold" panose="020B0800000000000000" pitchFamily="34" charset="-122"/>
            </a:endParaRPr>
          </a:p>
        </p:txBody>
      </p:sp>
      <p:sp>
        <p:nvSpPr>
          <p:cNvPr id="26" name="Line 42">
            <a:extLst>
              <a:ext uri="{FF2B5EF4-FFF2-40B4-BE49-F238E27FC236}">
                <a16:creationId xmlns:a16="http://schemas.microsoft.com/office/drawing/2014/main" id="{3ED28CD8-B52E-4B16-A9B5-72DB77B9C8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3699" y="6161664"/>
            <a:ext cx="6143378" cy="3168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思源黑体 CN Bold" panose="020B0800000000000000" pitchFamily="34" charset="-122"/>
            </a:endParaRPr>
          </a:p>
        </p:txBody>
      </p:sp>
      <p:sp>
        <p:nvSpPr>
          <p:cNvPr id="27" name="Line 42">
            <a:extLst>
              <a:ext uri="{FF2B5EF4-FFF2-40B4-BE49-F238E27FC236}">
                <a16:creationId xmlns:a16="http://schemas.microsoft.com/office/drawing/2014/main" id="{1F7C98FF-B822-4987-BA62-85450B2067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5962" y="2256192"/>
            <a:ext cx="614337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思源黑体 CN Bold" panose="020B0800000000000000" pitchFamily="34" charset="-122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77746E87-DF8A-4CCE-AC13-AE0126FD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09" y="4148516"/>
            <a:ext cx="1395434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椭圆 42">
            <a:extLst>
              <a:ext uri="{FF2B5EF4-FFF2-40B4-BE49-F238E27FC236}">
                <a16:creationId xmlns:a16="http://schemas.microsoft.com/office/drawing/2014/main" id="{D8C7AAD3-F965-4F6B-97DF-D405FBDC99B9}"/>
              </a:ext>
            </a:extLst>
          </p:cNvPr>
          <p:cNvSpPr/>
          <p:nvPr/>
        </p:nvSpPr>
        <p:spPr>
          <a:xfrm>
            <a:off x="5470632" y="5420242"/>
            <a:ext cx="839085" cy="910555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7063" b="1706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1ADF9882-08B9-45EF-A457-B58EB6A334A4}"/>
              </a:ext>
            </a:extLst>
          </p:cNvPr>
          <p:cNvSpPr/>
          <p:nvPr/>
        </p:nvSpPr>
        <p:spPr>
          <a:xfrm>
            <a:off x="6464101" y="5588745"/>
            <a:ext cx="617732" cy="573551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159B8EE0-3536-4BC0-A109-1F949D982666}"/>
              </a:ext>
            </a:extLst>
          </p:cNvPr>
          <p:cNvSpPr/>
          <p:nvPr/>
        </p:nvSpPr>
        <p:spPr>
          <a:xfrm>
            <a:off x="7273995" y="5574759"/>
            <a:ext cx="617732" cy="5419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C2BA8FFE-E1EA-4C1F-BFA0-FC03C5C731CA}"/>
              </a:ext>
            </a:extLst>
          </p:cNvPr>
          <p:cNvSpPr/>
          <p:nvPr/>
        </p:nvSpPr>
        <p:spPr>
          <a:xfrm>
            <a:off x="8100024" y="5611219"/>
            <a:ext cx="533822" cy="515154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947" b="2947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FF20FFAB-D2F8-4E03-B651-68A078D5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836" y="2400562"/>
            <a:ext cx="799084" cy="30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id="{27237981-90D5-4B99-BD76-9DD7F963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764" y="2394317"/>
            <a:ext cx="995040" cy="31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20">
            <a:extLst>
              <a:ext uri="{FF2B5EF4-FFF2-40B4-BE49-F238E27FC236}">
                <a16:creationId xmlns:a16="http://schemas.microsoft.com/office/drawing/2014/main" id="{C8B39E9B-861C-424F-957E-73B04050D24D}"/>
              </a:ext>
            </a:extLst>
          </p:cNvPr>
          <p:cNvGrpSpPr/>
          <p:nvPr/>
        </p:nvGrpSpPr>
        <p:grpSpPr bwMode="auto">
          <a:xfrm>
            <a:off x="1906953" y="3389257"/>
            <a:ext cx="1305184" cy="463999"/>
            <a:chOff x="3964" y="2071"/>
            <a:chExt cx="1484" cy="330"/>
          </a:xfrm>
          <a:noFill/>
        </p:grpSpPr>
        <p:sp>
          <p:nvSpPr>
            <p:cNvPr id="65" name="AutoShape 21">
              <a:extLst>
                <a:ext uri="{FF2B5EF4-FFF2-40B4-BE49-F238E27FC236}">
                  <a16:creationId xmlns:a16="http://schemas.microsoft.com/office/drawing/2014/main" id="{9C2EE3CE-B41C-4547-BF3B-D5437AE1F1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rgbClr val="808080"/>
              </a:solidFill>
              <a:rou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6" name="AutoShape 22">
              <a:extLst>
                <a:ext uri="{FF2B5EF4-FFF2-40B4-BE49-F238E27FC236}">
                  <a16:creationId xmlns:a16="http://schemas.microsoft.com/office/drawing/2014/main" id="{79F94D54-EEDF-4F28-B144-2CB4495F42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1" lang="zh-CN" altLang="en-US" sz="2400" dirty="0">
                <a:solidFill>
                  <a:srgbClr val="1C1C1C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51" name="Text Box 16">
            <a:extLst>
              <a:ext uri="{FF2B5EF4-FFF2-40B4-BE49-F238E27FC236}">
                <a16:creationId xmlns:a16="http://schemas.microsoft.com/office/drawing/2014/main" id="{8F84A7C4-68DA-4D02-9C3B-569F0F318F34}"/>
              </a:ext>
            </a:extLst>
          </p:cNvPr>
          <p:cNvSpPr txBox="1"/>
          <p:nvPr/>
        </p:nvSpPr>
        <p:spPr bwMode="auto">
          <a:xfrm>
            <a:off x="1925088" y="3436831"/>
            <a:ext cx="1288682" cy="3067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zh-CN" altLang="en-US" sz="14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云平台</a:t>
            </a:r>
          </a:p>
        </p:txBody>
      </p:sp>
      <p:sp>
        <p:nvSpPr>
          <p:cNvPr id="52" name="Line 42">
            <a:extLst>
              <a:ext uri="{FF2B5EF4-FFF2-40B4-BE49-F238E27FC236}">
                <a16:creationId xmlns:a16="http://schemas.microsoft.com/office/drawing/2014/main" id="{3080770D-5DC2-429C-8D0C-6F3FAC6704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0830" y="4210121"/>
            <a:ext cx="615847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思源黑体 CN Bold" panose="020B0800000000000000" pitchFamily="34" charset="-122"/>
            </a:endParaRPr>
          </a:p>
        </p:txBody>
      </p:sp>
      <p:pic>
        <p:nvPicPr>
          <p:cNvPr id="55" name="Picture 9">
            <a:extLst>
              <a:ext uri="{FF2B5EF4-FFF2-40B4-BE49-F238E27FC236}">
                <a16:creationId xmlns:a16="http://schemas.microsoft.com/office/drawing/2014/main" id="{698C93AA-F4F4-4C3A-9FF6-D95BA432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86" y="3672234"/>
            <a:ext cx="1119230" cy="38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54AA5D0B-138D-4032-BB7A-92BFBFB08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87" y="2483912"/>
            <a:ext cx="275223" cy="42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id="{1F5B1E4F-6103-4144-8A26-BAB18160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62" y="3421177"/>
            <a:ext cx="332340" cy="41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id="{37522B65-3B31-4DD3-AA5A-74AEF37E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62" y="4643811"/>
            <a:ext cx="176881" cy="40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">
            <a:extLst>
              <a:ext uri="{FF2B5EF4-FFF2-40B4-BE49-F238E27FC236}">
                <a16:creationId xmlns:a16="http://schemas.microsoft.com/office/drawing/2014/main" id="{5DFA15F7-2511-486F-AA45-ECABD20B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61" y="5644729"/>
            <a:ext cx="285103" cy="3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983698B-7AB8-47B8-9F6C-F630832A0F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99" y="1689796"/>
            <a:ext cx="2671826" cy="560189"/>
          </a:xfrm>
          <a:prstGeom prst="rect">
            <a:avLst/>
          </a:prstGeom>
        </p:spPr>
      </p:pic>
      <p:pic>
        <p:nvPicPr>
          <p:cNvPr id="78" name="Picture 8">
            <a:extLst>
              <a:ext uri="{FF2B5EF4-FFF2-40B4-BE49-F238E27FC236}">
                <a16:creationId xmlns:a16="http://schemas.microsoft.com/office/drawing/2014/main" id="{9D4FFD1C-51F3-40FD-9DE6-374C35EA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393" y="4631897"/>
            <a:ext cx="1195302" cy="76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矩形 76">
            <a:extLst>
              <a:ext uri="{FF2B5EF4-FFF2-40B4-BE49-F238E27FC236}">
                <a16:creationId xmlns:a16="http://schemas.microsoft.com/office/drawing/2014/main" id="{14918C78-62F8-4982-9CD0-F43DE2BEACA5}"/>
              </a:ext>
            </a:extLst>
          </p:cNvPr>
          <p:cNvSpPr/>
          <p:nvPr/>
        </p:nvSpPr>
        <p:spPr>
          <a:xfrm>
            <a:off x="3405163" y="6222240"/>
            <a:ext cx="5064435" cy="4154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+mj-ea"/>
                <a:ea typeface="思源黑体 CN Regular"/>
              </a:rPr>
              <a:t>达梦支持国内外主流软硬件平台</a:t>
            </a:r>
          </a:p>
        </p:txBody>
      </p:sp>
      <p:pic>
        <p:nvPicPr>
          <p:cNvPr id="79" name="Picture 8">
            <a:extLst>
              <a:ext uri="{FF2B5EF4-FFF2-40B4-BE49-F238E27FC236}">
                <a16:creationId xmlns:a16="http://schemas.microsoft.com/office/drawing/2014/main" id="{A3528494-CF21-4858-91F1-4ED9E83A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288" y="5609050"/>
            <a:ext cx="691512" cy="47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2ABCC77-9A94-4B92-B7B6-6FC5380799F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15" y="5606149"/>
            <a:ext cx="748586" cy="463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D67667-88FE-44FA-AB39-7DB5A5A431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69616" y="5716506"/>
            <a:ext cx="939368" cy="345238"/>
          </a:xfrm>
          <a:prstGeom prst="rect">
            <a:avLst/>
          </a:prstGeom>
        </p:spPr>
      </p:pic>
      <p:pic>
        <p:nvPicPr>
          <p:cNvPr id="7168" name="图片 7167">
            <a:extLst>
              <a:ext uri="{FF2B5EF4-FFF2-40B4-BE49-F238E27FC236}">
                <a16:creationId xmlns:a16="http://schemas.microsoft.com/office/drawing/2014/main" id="{B5864BA9-924C-4C32-A401-5DE8192D868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23942" y="4394300"/>
            <a:ext cx="968167" cy="430736"/>
          </a:xfrm>
          <a:prstGeom prst="rect">
            <a:avLst/>
          </a:prstGeom>
        </p:spPr>
      </p:pic>
      <p:pic>
        <p:nvPicPr>
          <p:cNvPr id="7169" name="图片 7168">
            <a:extLst>
              <a:ext uri="{FF2B5EF4-FFF2-40B4-BE49-F238E27FC236}">
                <a16:creationId xmlns:a16="http://schemas.microsoft.com/office/drawing/2014/main" id="{CE027B7A-54DC-44A8-A504-6B2523418F7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5974" y="4833924"/>
            <a:ext cx="632186" cy="509336"/>
          </a:xfrm>
          <a:prstGeom prst="rect">
            <a:avLst/>
          </a:prstGeom>
        </p:spPr>
      </p:pic>
      <p:pic>
        <p:nvPicPr>
          <p:cNvPr id="7170" name="图片 7169">
            <a:extLst>
              <a:ext uri="{FF2B5EF4-FFF2-40B4-BE49-F238E27FC236}">
                <a16:creationId xmlns:a16="http://schemas.microsoft.com/office/drawing/2014/main" id="{F0BE3B4B-0208-4D21-9ABB-645B8FCC97B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94477" y="4782671"/>
            <a:ext cx="635476" cy="581199"/>
          </a:xfrm>
          <a:prstGeom prst="rect">
            <a:avLst/>
          </a:prstGeom>
        </p:spPr>
      </p:pic>
      <p:pic>
        <p:nvPicPr>
          <p:cNvPr id="7173" name="图片 7172">
            <a:extLst>
              <a:ext uri="{FF2B5EF4-FFF2-40B4-BE49-F238E27FC236}">
                <a16:creationId xmlns:a16="http://schemas.microsoft.com/office/drawing/2014/main" id="{D8056C45-259D-47CE-B4A6-C3B7D01F229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02861" y="4905365"/>
            <a:ext cx="1799927" cy="456835"/>
          </a:xfrm>
          <a:prstGeom prst="rect">
            <a:avLst/>
          </a:prstGeom>
        </p:spPr>
      </p:pic>
      <p:pic>
        <p:nvPicPr>
          <p:cNvPr id="7174" name="图片 7173">
            <a:extLst>
              <a:ext uri="{FF2B5EF4-FFF2-40B4-BE49-F238E27FC236}">
                <a16:creationId xmlns:a16="http://schemas.microsoft.com/office/drawing/2014/main" id="{DF19A6D2-2AA3-4762-BE62-E355010CC6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87723" y="4290288"/>
            <a:ext cx="1249090" cy="528097"/>
          </a:xfrm>
          <a:prstGeom prst="rect">
            <a:avLst/>
          </a:prstGeom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A7ADD295-5322-4359-8A98-2E073661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25" y="4278961"/>
            <a:ext cx="1374111" cy="6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图片 7175">
            <a:extLst>
              <a:ext uri="{FF2B5EF4-FFF2-40B4-BE49-F238E27FC236}">
                <a16:creationId xmlns:a16="http://schemas.microsoft.com/office/drawing/2014/main" id="{4341D94E-585B-48FA-B148-BFB22F114FE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74" y="4964451"/>
            <a:ext cx="1195302" cy="364086"/>
          </a:xfrm>
          <a:prstGeom prst="rect">
            <a:avLst/>
          </a:prstGeom>
        </p:spPr>
      </p:pic>
      <p:pic>
        <p:nvPicPr>
          <p:cNvPr id="7179" name="图片 7178">
            <a:extLst>
              <a:ext uri="{FF2B5EF4-FFF2-40B4-BE49-F238E27FC236}">
                <a16:creationId xmlns:a16="http://schemas.microsoft.com/office/drawing/2014/main" id="{B21FE101-44E4-497D-B801-10260A911FCC}"/>
              </a:ext>
            </a:extLst>
          </p:cNvPr>
          <p:cNvPicPr>
            <a:picLocks noChangeAspect="1"/>
          </p:cNvPicPr>
          <p:nvPr/>
        </p:nvPicPr>
        <p:blipFill>
          <a:blip r:embed="rId2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03" y="3251109"/>
            <a:ext cx="865555" cy="86555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pic>
        <p:nvPicPr>
          <p:cNvPr id="7184" name="图片 7183">
            <a:extLst>
              <a:ext uri="{FF2B5EF4-FFF2-40B4-BE49-F238E27FC236}">
                <a16:creationId xmlns:a16="http://schemas.microsoft.com/office/drawing/2014/main" id="{8BAE73E5-53E7-4975-9E30-3B8B8D28586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22871" y="3270227"/>
            <a:ext cx="1395435" cy="363075"/>
          </a:xfrm>
          <a:prstGeom prst="rect">
            <a:avLst/>
          </a:prstGeom>
        </p:spPr>
      </p:pic>
      <p:pic>
        <p:nvPicPr>
          <p:cNvPr id="7185" name="图片 7184">
            <a:extLst>
              <a:ext uri="{FF2B5EF4-FFF2-40B4-BE49-F238E27FC236}">
                <a16:creationId xmlns:a16="http://schemas.microsoft.com/office/drawing/2014/main" id="{8FE0944F-701C-49A5-A805-CB5718937C9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263884" y="3251257"/>
            <a:ext cx="1456591" cy="421879"/>
          </a:xfrm>
          <a:prstGeom prst="rect">
            <a:avLst/>
          </a:prstGeom>
        </p:spPr>
      </p:pic>
      <p:pic>
        <p:nvPicPr>
          <p:cNvPr id="7186" name="图片 7185">
            <a:extLst>
              <a:ext uri="{FF2B5EF4-FFF2-40B4-BE49-F238E27FC236}">
                <a16:creationId xmlns:a16="http://schemas.microsoft.com/office/drawing/2014/main" id="{32289D94-F8EB-4DE4-B08F-3EED6E9CF90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259355" y="3682068"/>
            <a:ext cx="1461120" cy="444510"/>
          </a:xfrm>
          <a:prstGeom prst="rect">
            <a:avLst/>
          </a:prstGeom>
        </p:spPr>
      </p:pic>
      <p:pic>
        <p:nvPicPr>
          <p:cNvPr id="7177" name="图片 7176">
            <a:extLst>
              <a:ext uri="{FF2B5EF4-FFF2-40B4-BE49-F238E27FC236}">
                <a16:creationId xmlns:a16="http://schemas.microsoft.com/office/drawing/2014/main" id="{C81DB99D-32CB-41D5-8AD4-9077FDC47A9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866141" y="3282627"/>
            <a:ext cx="1781779" cy="344575"/>
          </a:xfrm>
          <a:prstGeom prst="rect">
            <a:avLst/>
          </a:prstGeom>
        </p:spPr>
      </p:pic>
      <p:pic>
        <p:nvPicPr>
          <p:cNvPr id="7188" name="图片 7187">
            <a:extLst>
              <a:ext uri="{FF2B5EF4-FFF2-40B4-BE49-F238E27FC236}">
                <a16:creationId xmlns:a16="http://schemas.microsoft.com/office/drawing/2014/main" id="{F2D2E4A3-BC36-4333-A4D4-A2294B64751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15" y="3673814"/>
            <a:ext cx="1084642" cy="482063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7189" name="图片 7188">
            <a:extLst>
              <a:ext uri="{FF2B5EF4-FFF2-40B4-BE49-F238E27FC236}">
                <a16:creationId xmlns:a16="http://schemas.microsoft.com/office/drawing/2014/main" id="{34AF4C98-1CED-41DA-A41A-7C26652D346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23699" y="2835395"/>
            <a:ext cx="1496310" cy="269468"/>
          </a:xfrm>
          <a:prstGeom prst="rect">
            <a:avLst/>
          </a:prstGeom>
        </p:spPr>
      </p:pic>
      <p:pic>
        <p:nvPicPr>
          <p:cNvPr id="7190" name="图片 7189">
            <a:extLst>
              <a:ext uri="{FF2B5EF4-FFF2-40B4-BE49-F238E27FC236}">
                <a16:creationId xmlns:a16="http://schemas.microsoft.com/office/drawing/2014/main" id="{FFF11D69-5818-4F26-9E3B-C5FD982FD9C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354490" y="2710459"/>
            <a:ext cx="775915" cy="394555"/>
          </a:xfrm>
          <a:prstGeom prst="rect">
            <a:avLst/>
          </a:prstGeom>
        </p:spPr>
      </p:pic>
      <p:pic>
        <p:nvPicPr>
          <p:cNvPr id="7191" name="图片 7190">
            <a:extLst>
              <a:ext uri="{FF2B5EF4-FFF2-40B4-BE49-F238E27FC236}">
                <a16:creationId xmlns:a16="http://schemas.microsoft.com/office/drawing/2014/main" id="{4FC50CD4-B291-4337-B0EA-B9070A97DCB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188383" y="2853380"/>
            <a:ext cx="973884" cy="249194"/>
          </a:xfrm>
          <a:prstGeom prst="rect">
            <a:avLst/>
          </a:prstGeom>
        </p:spPr>
      </p:pic>
      <p:pic>
        <p:nvPicPr>
          <p:cNvPr id="7192" name="图片 7191">
            <a:extLst>
              <a:ext uri="{FF2B5EF4-FFF2-40B4-BE49-F238E27FC236}">
                <a16:creationId xmlns:a16="http://schemas.microsoft.com/office/drawing/2014/main" id="{EF01668C-D71C-40A9-8A2A-7A5F60C1A10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268087" y="2872411"/>
            <a:ext cx="730160" cy="228725"/>
          </a:xfrm>
          <a:prstGeom prst="rect">
            <a:avLst/>
          </a:prstGeom>
        </p:spPr>
      </p:pic>
      <p:pic>
        <p:nvPicPr>
          <p:cNvPr id="7193" name="图片 7192">
            <a:extLst>
              <a:ext uri="{FF2B5EF4-FFF2-40B4-BE49-F238E27FC236}">
                <a16:creationId xmlns:a16="http://schemas.microsoft.com/office/drawing/2014/main" id="{2D88BFE8-F50D-4FC0-8CF0-CE537253DD9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31939" y="2855370"/>
            <a:ext cx="615981" cy="219086"/>
          </a:xfrm>
          <a:prstGeom prst="rect">
            <a:avLst/>
          </a:prstGeom>
        </p:spPr>
      </p:pic>
      <p:pic>
        <p:nvPicPr>
          <p:cNvPr id="7196" name="图片 7195">
            <a:extLst>
              <a:ext uri="{FF2B5EF4-FFF2-40B4-BE49-F238E27FC236}">
                <a16:creationId xmlns:a16="http://schemas.microsoft.com/office/drawing/2014/main" id="{E8AD5916-660D-4AF3-BAF0-0CF10A43FC0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942236" y="2783530"/>
            <a:ext cx="364207" cy="352706"/>
          </a:xfrm>
          <a:prstGeom prst="rect">
            <a:avLst/>
          </a:prstGeom>
        </p:spPr>
      </p:pic>
      <p:sp>
        <p:nvSpPr>
          <p:cNvPr id="57" name="Line 42">
            <a:extLst>
              <a:ext uri="{FF2B5EF4-FFF2-40B4-BE49-F238E27FC236}">
                <a16:creationId xmlns:a16="http://schemas.microsoft.com/office/drawing/2014/main" id="{42FAC704-278D-4E90-B4A4-9FB24FE458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1411" y="3151235"/>
            <a:ext cx="6143378" cy="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思源黑体 CN Bold" panose="020B0800000000000000" pitchFamily="34" charset="-122"/>
            </a:endParaRPr>
          </a:p>
        </p:txBody>
      </p:sp>
      <p:pic>
        <p:nvPicPr>
          <p:cNvPr id="49" name="Picture 6">
            <a:extLst>
              <a:ext uri="{FF2B5EF4-FFF2-40B4-BE49-F238E27FC236}">
                <a16:creationId xmlns:a16="http://schemas.microsoft.com/office/drawing/2014/main" id="{C4C8DC7D-2392-46BB-997D-1F3ADCC53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894" y="2423922"/>
            <a:ext cx="775915" cy="30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图片 7196">
            <a:extLst>
              <a:ext uri="{FF2B5EF4-FFF2-40B4-BE49-F238E27FC236}">
                <a16:creationId xmlns:a16="http://schemas.microsoft.com/office/drawing/2014/main" id="{737F7874-33FE-4E05-911A-6AD7652C677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469418" y="2342881"/>
            <a:ext cx="1104957" cy="438173"/>
          </a:xfrm>
          <a:prstGeom prst="rect">
            <a:avLst/>
          </a:prstGeom>
        </p:spPr>
      </p:pic>
      <p:pic>
        <p:nvPicPr>
          <p:cNvPr id="7198" name="图片 7197">
            <a:extLst>
              <a:ext uri="{FF2B5EF4-FFF2-40B4-BE49-F238E27FC236}">
                <a16:creationId xmlns:a16="http://schemas.microsoft.com/office/drawing/2014/main" id="{AD1F3F2B-77AB-4D45-BFD0-A92C794F3659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31411" y="2356113"/>
            <a:ext cx="1039532" cy="364014"/>
          </a:xfrm>
          <a:prstGeom prst="rect">
            <a:avLst/>
          </a:prstGeom>
        </p:spPr>
      </p:pic>
      <p:pic>
        <p:nvPicPr>
          <p:cNvPr id="7199" name="图片 7198">
            <a:extLst>
              <a:ext uri="{FF2B5EF4-FFF2-40B4-BE49-F238E27FC236}">
                <a16:creationId xmlns:a16="http://schemas.microsoft.com/office/drawing/2014/main" id="{4AC357BE-FEF2-41E8-85CE-B08890CA1F6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562797" y="2406745"/>
            <a:ext cx="849851" cy="315114"/>
          </a:xfrm>
          <a:prstGeom prst="rect">
            <a:avLst/>
          </a:prstGeom>
        </p:spPr>
      </p:pic>
      <p:pic>
        <p:nvPicPr>
          <p:cNvPr id="7200" name="图片 7199">
            <a:extLst>
              <a:ext uri="{FF2B5EF4-FFF2-40B4-BE49-F238E27FC236}">
                <a16:creationId xmlns:a16="http://schemas.microsoft.com/office/drawing/2014/main" id="{111ACB62-B0BB-4329-9236-923FF762E32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457482" y="2409137"/>
            <a:ext cx="410078" cy="300724"/>
          </a:xfrm>
          <a:prstGeom prst="rect">
            <a:avLst/>
          </a:prstGeom>
        </p:spPr>
      </p:pic>
      <p:pic>
        <p:nvPicPr>
          <p:cNvPr id="115" name="Picture 10">
            <a:extLst>
              <a:ext uri="{FF2B5EF4-FFF2-40B4-BE49-F238E27FC236}">
                <a16:creationId xmlns:a16="http://schemas.microsoft.com/office/drawing/2014/main" id="{5637770D-BE81-4D3A-9752-3D274FDD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84" y="2854144"/>
            <a:ext cx="872272" cy="25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17">
            <a:extLst>
              <a:ext uri="{FF2B5EF4-FFF2-40B4-BE49-F238E27FC236}">
                <a16:creationId xmlns:a16="http://schemas.microsoft.com/office/drawing/2014/main" id="{24D2EDE8-7A9D-43FA-A313-8FAC86480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93" y="1271709"/>
            <a:ext cx="949236" cy="24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18">
            <a:extLst>
              <a:ext uri="{FF2B5EF4-FFF2-40B4-BE49-F238E27FC236}">
                <a16:creationId xmlns:a16="http://schemas.microsoft.com/office/drawing/2014/main" id="{CDF18EF0-687D-438D-B703-E8879031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92" y="962729"/>
            <a:ext cx="640090" cy="54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20">
            <a:extLst>
              <a:ext uri="{FF2B5EF4-FFF2-40B4-BE49-F238E27FC236}">
                <a16:creationId xmlns:a16="http://schemas.microsoft.com/office/drawing/2014/main" id="{2A82E37D-F278-4CEE-B190-0C7E4128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60" y="1001573"/>
            <a:ext cx="920949" cy="2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1">
            <a:extLst>
              <a:ext uri="{FF2B5EF4-FFF2-40B4-BE49-F238E27FC236}">
                <a16:creationId xmlns:a16="http://schemas.microsoft.com/office/drawing/2014/main" id="{51C21E1A-A39F-4578-9272-4E54A3F4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12" y="966167"/>
            <a:ext cx="1018875" cy="57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3">
            <a:extLst>
              <a:ext uri="{FF2B5EF4-FFF2-40B4-BE49-F238E27FC236}">
                <a16:creationId xmlns:a16="http://schemas.microsoft.com/office/drawing/2014/main" id="{D5C2F5F5-BCA6-4BB3-B02A-0D7998CA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79" y="984531"/>
            <a:ext cx="1022145" cy="27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24">
            <a:extLst>
              <a:ext uri="{FF2B5EF4-FFF2-40B4-BE49-F238E27FC236}">
                <a16:creationId xmlns:a16="http://schemas.microsoft.com/office/drawing/2014/main" id="{79E13E11-12CA-4C5D-902C-ACB726BCC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23" y="1276552"/>
            <a:ext cx="858545" cy="24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01" name="图片 7200">
            <a:extLst>
              <a:ext uri="{FF2B5EF4-FFF2-40B4-BE49-F238E27FC236}">
                <a16:creationId xmlns:a16="http://schemas.microsoft.com/office/drawing/2014/main" id="{D180C3AB-A368-406A-8F94-AE743F8F518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591816" y="1006423"/>
            <a:ext cx="1376842" cy="240065"/>
          </a:xfrm>
          <a:prstGeom prst="rect">
            <a:avLst/>
          </a:prstGeom>
        </p:spPr>
      </p:pic>
      <p:pic>
        <p:nvPicPr>
          <p:cNvPr id="7204" name="图片 7203">
            <a:extLst>
              <a:ext uri="{FF2B5EF4-FFF2-40B4-BE49-F238E27FC236}">
                <a16:creationId xmlns:a16="http://schemas.microsoft.com/office/drawing/2014/main" id="{6BBAA3CF-0304-40CE-A884-412272FCB299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848627" y="1291328"/>
            <a:ext cx="957109" cy="2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国内产业生态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DFB8FDF-9B28-4684-A65F-777EECC0834B}"/>
              </a:ext>
            </a:extLst>
          </p:cNvPr>
          <p:cNvGrpSpPr/>
          <p:nvPr/>
        </p:nvGrpSpPr>
        <p:grpSpPr>
          <a:xfrm>
            <a:off x="1910081" y="1515110"/>
            <a:ext cx="7687027" cy="4474210"/>
            <a:chOff x="1552566" y="2164622"/>
            <a:chExt cx="9005764" cy="375946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959943A-A166-4D2A-95A9-8752CFF9A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722" y="2173162"/>
              <a:ext cx="442020" cy="35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11AFF5B-D1DB-462E-98F8-FE9B4E3A1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508" y="2770658"/>
              <a:ext cx="402990" cy="419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20">
              <a:extLst>
                <a:ext uri="{FF2B5EF4-FFF2-40B4-BE49-F238E27FC236}">
                  <a16:creationId xmlns:a16="http://schemas.microsoft.com/office/drawing/2014/main" id="{E8E366B0-7D11-4DBE-B601-7C350C41BE61}"/>
                </a:ext>
              </a:extLst>
            </p:cNvPr>
            <p:cNvGrpSpPr/>
            <p:nvPr/>
          </p:nvGrpSpPr>
          <p:grpSpPr bwMode="auto">
            <a:xfrm>
              <a:off x="1704683" y="3464795"/>
              <a:ext cx="1529093" cy="389876"/>
              <a:chOff x="3964" y="2071"/>
              <a:chExt cx="1484" cy="330"/>
            </a:xfrm>
            <a:noFill/>
          </p:grpSpPr>
          <p:sp>
            <p:nvSpPr>
              <p:cNvPr id="75" name="AutoShape 21">
                <a:extLst>
                  <a:ext uri="{FF2B5EF4-FFF2-40B4-BE49-F238E27FC236}">
                    <a16:creationId xmlns:a16="http://schemas.microsoft.com/office/drawing/2014/main" id="{2336F82A-FD44-47B2-92EB-1CB8F53AE6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64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12700" algn="ctr">
                <a:solidFill>
                  <a:srgbClr val="808080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6" name="AutoShape 22">
                <a:extLst>
                  <a:ext uri="{FF2B5EF4-FFF2-40B4-BE49-F238E27FC236}">
                    <a16:creationId xmlns:a16="http://schemas.microsoft.com/office/drawing/2014/main" id="{562AE8C9-F1FB-4471-9AAB-07E01257E0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87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13" name="Group 20">
              <a:extLst>
                <a:ext uri="{FF2B5EF4-FFF2-40B4-BE49-F238E27FC236}">
                  <a16:creationId xmlns:a16="http://schemas.microsoft.com/office/drawing/2014/main" id="{59F74F21-C5BA-4DEB-A59E-62C2D91697AC}"/>
                </a:ext>
              </a:extLst>
            </p:cNvPr>
            <p:cNvGrpSpPr/>
            <p:nvPr/>
          </p:nvGrpSpPr>
          <p:grpSpPr bwMode="auto">
            <a:xfrm>
              <a:off x="1704683" y="4811086"/>
              <a:ext cx="1529093" cy="389876"/>
              <a:chOff x="3964" y="2071"/>
              <a:chExt cx="1484" cy="330"/>
            </a:xfrm>
            <a:noFill/>
          </p:grpSpPr>
          <p:sp>
            <p:nvSpPr>
              <p:cNvPr id="73" name="AutoShape 21">
                <a:extLst>
                  <a:ext uri="{FF2B5EF4-FFF2-40B4-BE49-F238E27FC236}">
                    <a16:creationId xmlns:a16="http://schemas.microsoft.com/office/drawing/2014/main" id="{4FE35C0D-F259-4FC7-BE4E-083A823823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64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12700" algn="ctr">
                <a:solidFill>
                  <a:srgbClr val="808080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4" name="AutoShape 22">
                <a:extLst>
                  <a:ext uri="{FF2B5EF4-FFF2-40B4-BE49-F238E27FC236}">
                    <a16:creationId xmlns:a16="http://schemas.microsoft.com/office/drawing/2014/main" id="{7F477DE9-ECA9-481B-99A6-3806615A73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87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14" name="Group 20">
              <a:extLst>
                <a:ext uri="{FF2B5EF4-FFF2-40B4-BE49-F238E27FC236}">
                  <a16:creationId xmlns:a16="http://schemas.microsoft.com/office/drawing/2014/main" id="{BAAC3B38-AC59-4641-A065-E6045737F5BC}"/>
                </a:ext>
              </a:extLst>
            </p:cNvPr>
            <p:cNvGrpSpPr/>
            <p:nvPr/>
          </p:nvGrpSpPr>
          <p:grpSpPr bwMode="auto">
            <a:xfrm>
              <a:off x="1704683" y="5469839"/>
              <a:ext cx="1529093" cy="389876"/>
              <a:chOff x="3964" y="2071"/>
              <a:chExt cx="1484" cy="330"/>
            </a:xfrm>
            <a:noFill/>
          </p:grpSpPr>
          <p:sp>
            <p:nvSpPr>
              <p:cNvPr id="71" name="AutoShape 21">
                <a:extLst>
                  <a:ext uri="{FF2B5EF4-FFF2-40B4-BE49-F238E27FC236}">
                    <a16:creationId xmlns:a16="http://schemas.microsoft.com/office/drawing/2014/main" id="{5AEB8CD7-A2E6-4210-9EFA-843B0F6503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64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12700" algn="ctr">
                <a:solidFill>
                  <a:srgbClr val="808080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2" name="AutoShape 22">
                <a:extLst>
                  <a:ext uri="{FF2B5EF4-FFF2-40B4-BE49-F238E27FC236}">
                    <a16:creationId xmlns:a16="http://schemas.microsoft.com/office/drawing/2014/main" id="{FE0081A5-002C-471E-AD1B-2E8C786D4D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87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534BC6D0-2BCB-42EF-A04D-77BF9F9FCF53}"/>
                </a:ext>
              </a:extLst>
            </p:cNvPr>
            <p:cNvGrpSpPr/>
            <p:nvPr/>
          </p:nvGrpSpPr>
          <p:grpSpPr bwMode="auto">
            <a:xfrm>
              <a:off x="1690622" y="2164622"/>
              <a:ext cx="1529093" cy="389876"/>
              <a:chOff x="3964" y="2071"/>
              <a:chExt cx="1484" cy="330"/>
            </a:xfrm>
            <a:noFill/>
          </p:grpSpPr>
          <p:sp>
            <p:nvSpPr>
              <p:cNvPr id="69" name="AutoShape 21">
                <a:extLst>
                  <a:ext uri="{FF2B5EF4-FFF2-40B4-BE49-F238E27FC236}">
                    <a16:creationId xmlns:a16="http://schemas.microsoft.com/office/drawing/2014/main" id="{8CAC94E7-3AED-437F-BCC9-DDEC4160E3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64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12700" algn="ctr">
                <a:solidFill>
                  <a:srgbClr val="808080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70" name="AutoShape 22">
                <a:extLst>
                  <a:ext uri="{FF2B5EF4-FFF2-40B4-BE49-F238E27FC236}">
                    <a16:creationId xmlns:a16="http://schemas.microsoft.com/office/drawing/2014/main" id="{780DC936-E20D-437E-9B75-2ABF95D17F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87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39D9485C-CB6D-462B-8B15-125F6D27AA25}"/>
                </a:ext>
              </a:extLst>
            </p:cNvPr>
            <p:cNvGrpSpPr/>
            <p:nvPr/>
          </p:nvGrpSpPr>
          <p:grpSpPr bwMode="auto">
            <a:xfrm>
              <a:off x="1704683" y="2766225"/>
              <a:ext cx="1529093" cy="389876"/>
              <a:chOff x="3964" y="2071"/>
              <a:chExt cx="1484" cy="330"/>
            </a:xfrm>
            <a:noFill/>
          </p:grpSpPr>
          <p:sp>
            <p:nvSpPr>
              <p:cNvPr id="67" name="AutoShape 21">
                <a:extLst>
                  <a:ext uri="{FF2B5EF4-FFF2-40B4-BE49-F238E27FC236}">
                    <a16:creationId xmlns:a16="http://schemas.microsoft.com/office/drawing/2014/main" id="{B4246CEE-516E-48FB-BEE5-FA95B58DBE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64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12700" algn="ctr">
                <a:solidFill>
                  <a:srgbClr val="808080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8" name="AutoShape 22">
                <a:extLst>
                  <a:ext uri="{FF2B5EF4-FFF2-40B4-BE49-F238E27FC236}">
                    <a16:creationId xmlns:a16="http://schemas.microsoft.com/office/drawing/2014/main" id="{C4EC1CC6-8E98-40C7-B3D6-6FE75FDFA7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87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17" name="Text Box 16">
              <a:extLst>
                <a:ext uri="{FF2B5EF4-FFF2-40B4-BE49-F238E27FC236}">
                  <a16:creationId xmlns:a16="http://schemas.microsoft.com/office/drawing/2014/main" id="{157D87B9-463B-4F57-BD4A-6BFBC3405202}"/>
                </a:ext>
              </a:extLst>
            </p:cNvPr>
            <p:cNvSpPr txBox="1"/>
            <p:nvPr/>
          </p:nvSpPr>
          <p:spPr bwMode="auto">
            <a:xfrm>
              <a:off x="1552566" y="4851060"/>
              <a:ext cx="1509760" cy="2577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CN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  </a:t>
              </a:r>
              <a:r>
                <a:rPr kumimoji="1" lang="zh-CN" altLang="en-US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硬件</a:t>
              </a:r>
            </a:p>
          </p:txBody>
        </p: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9CB432DD-2E67-4592-9622-5D553C409B79}"/>
                </a:ext>
              </a:extLst>
            </p:cNvPr>
            <p:cNvSpPr txBox="1"/>
            <p:nvPr/>
          </p:nvSpPr>
          <p:spPr bwMode="auto">
            <a:xfrm>
              <a:off x="2042930" y="5525428"/>
              <a:ext cx="868244" cy="25770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芯片</a:t>
              </a:r>
            </a:p>
          </p:txBody>
        </p:sp>
        <p:sp>
          <p:nvSpPr>
            <p:cNvPr id="19" name="Text Box 34">
              <a:extLst>
                <a:ext uri="{FF2B5EF4-FFF2-40B4-BE49-F238E27FC236}">
                  <a16:creationId xmlns:a16="http://schemas.microsoft.com/office/drawing/2014/main" id="{D269836E-DB7B-4161-AEDB-B70AA8C581EA}"/>
                </a:ext>
              </a:extLst>
            </p:cNvPr>
            <p:cNvSpPr txBox="1"/>
            <p:nvPr/>
          </p:nvSpPr>
          <p:spPr bwMode="auto">
            <a:xfrm>
              <a:off x="1805431" y="2221772"/>
              <a:ext cx="1239093" cy="25770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CN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1" lang="zh-CN" altLang="en-US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中间件</a:t>
              </a:r>
            </a:p>
          </p:txBody>
        </p:sp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FD573CEF-0377-4689-9479-E82CCAB98222}"/>
                </a:ext>
              </a:extLst>
            </p:cNvPr>
            <p:cNvSpPr txBox="1"/>
            <p:nvPr/>
          </p:nvSpPr>
          <p:spPr bwMode="auto">
            <a:xfrm>
              <a:off x="1767331" y="2825092"/>
              <a:ext cx="1276002" cy="25770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CN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1" lang="zh-CN" altLang="en-US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数据库</a:t>
              </a:r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F4BC8DB5-B485-4EA2-A4EE-F9E329559A54}"/>
                </a:ext>
              </a:extLst>
            </p:cNvPr>
            <p:cNvSpPr txBox="1"/>
            <p:nvPr/>
          </p:nvSpPr>
          <p:spPr bwMode="auto">
            <a:xfrm>
              <a:off x="1869896" y="3502896"/>
              <a:ext cx="1276004" cy="25770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CN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1" lang="zh-CN" altLang="en-US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操作系统</a:t>
              </a:r>
            </a:p>
          </p:txBody>
        </p:sp>
        <p:sp>
          <p:nvSpPr>
            <p:cNvPr id="22" name="Line 42">
              <a:extLst>
                <a:ext uri="{FF2B5EF4-FFF2-40B4-BE49-F238E27FC236}">
                  <a16:creationId xmlns:a16="http://schemas.microsoft.com/office/drawing/2014/main" id="{54CBDC7A-A108-4278-86E7-1F04D74FF0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6391" y="5163015"/>
              <a:ext cx="7182667" cy="150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思源黑体 CN Bold" panose="020B0800000000000000" pitchFamily="34" charset="-122"/>
              </a:endParaRPr>
            </a:p>
          </p:txBody>
        </p:sp>
        <p:pic>
          <p:nvPicPr>
            <p:cNvPr id="23" name="Picture 88">
              <a:extLst>
                <a:ext uri="{FF2B5EF4-FFF2-40B4-BE49-F238E27FC236}">
                  <a16:creationId xmlns:a16="http://schemas.microsoft.com/office/drawing/2014/main" id="{6CBF9D89-3510-4F1B-9682-520B63A1C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266" y="2176645"/>
              <a:ext cx="1107276" cy="37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9">
              <a:extLst>
                <a:ext uri="{FF2B5EF4-FFF2-40B4-BE49-F238E27FC236}">
                  <a16:creationId xmlns:a16="http://schemas.microsoft.com/office/drawing/2014/main" id="{B1754DCC-941F-46E9-A791-186ECD2EA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815" y="2171492"/>
              <a:ext cx="1186368" cy="403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6F8EDE37-112F-4A0F-972B-91F6D81C1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6974" y="2612737"/>
              <a:ext cx="7118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思源黑体 CN Bold" panose="020B0800000000000000" pitchFamily="34" charset="-122"/>
              </a:endParaRPr>
            </a:p>
          </p:txBody>
        </p:sp>
        <p:sp>
          <p:nvSpPr>
            <p:cNvPr id="26" name="Line 42">
              <a:extLst>
                <a:ext uri="{FF2B5EF4-FFF2-40B4-BE49-F238E27FC236}">
                  <a16:creationId xmlns:a16="http://schemas.microsoft.com/office/drawing/2014/main" id="{3ED28CD8-B52E-4B16-A9B5-72DB77B9C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4082" y="5817473"/>
              <a:ext cx="7197296" cy="266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思源黑体 CN Bold" panose="020B0800000000000000" pitchFamily="34" charset="-122"/>
              </a:endParaRPr>
            </a:p>
          </p:txBody>
        </p:sp>
        <p:sp>
          <p:nvSpPr>
            <p:cNvPr id="27" name="Line 42">
              <a:extLst>
                <a:ext uri="{FF2B5EF4-FFF2-40B4-BE49-F238E27FC236}">
                  <a16:creationId xmlns:a16="http://schemas.microsoft.com/office/drawing/2014/main" id="{1F7C98FF-B822-4987-BA62-85450B2067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4081" y="3277533"/>
              <a:ext cx="7197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思源黑体 CN Bold" panose="020B0800000000000000" pitchFamily="34" charset="-122"/>
              </a:endParaRPr>
            </a:p>
          </p:txBody>
        </p:sp>
        <p:pic>
          <p:nvPicPr>
            <p:cNvPr id="29" name="Picture 91">
              <a:extLst>
                <a:ext uri="{FF2B5EF4-FFF2-40B4-BE49-F238E27FC236}">
                  <a16:creationId xmlns:a16="http://schemas.microsoft.com/office/drawing/2014/main" id="{035E71BB-EDCD-4B5A-B17E-E16BB618C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797" y="3536932"/>
              <a:ext cx="949094" cy="32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92">
              <a:extLst>
                <a:ext uri="{FF2B5EF4-FFF2-40B4-BE49-F238E27FC236}">
                  <a16:creationId xmlns:a16="http://schemas.microsoft.com/office/drawing/2014/main" id="{EAB7716D-BC8D-4FBE-96B6-6B100230A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827" y="3533244"/>
              <a:ext cx="949094" cy="32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4">
              <a:extLst>
                <a:ext uri="{FF2B5EF4-FFF2-40B4-BE49-F238E27FC236}">
                  <a16:creationId xmlns:a16="http://schemas.microsoft.com/office/drawing/2014/main" id="{CAC763DC-9F67-4289-883C-DABBEE1D4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340" y="3536932"/>
              <a:ext cx="1017640" cy="346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3">
              <a:extLst>
                <a:ext uri="{FF2B5EF4-FFF2-40B4-BE49-F238E27FC236}">
                  <a16:creationId xmlns:a16="http://schemas.microsoft.com/office/drawing/2014/main" id="{951EDEF4-B973-41CF-AB5D-C7AEED8D4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047" y="3536809"/>
              <a:ext cx="908670" cy="30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5">
              <a:extLst>
                <a:ext uri="{FF2B5EF4-FFF2-40B4-BE49-F238E27FC236}">
                  <a16:creationId xmlns:a16="http://schemas.microsoft.com/office/drawing/2014/main" id="{B5C7E07C-FFE5-48DB-BFA0-9CF60F6A5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7880" y="2173210"/>
              <a:ext cx="1247883" cy="39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96">
              <a:extLst>
                <a:ext uri="{FF2B5EF4-FFF2-40B4-BE49-F238E27FC236}">
                  <a16:creationId xmlns:a16="http://schemas.microsoft.com/office/drawing/2014/main" id="{F869AFD5-01A4-4F25-9F4D-35995852B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801" y="4745221"/>
              <a:ext cx="949094" cy="32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97">
              <a:extLst>
                <a:ext uri="{FF2B5EF4-FFF2-40B4-BE49-F238E27FC236}">
                  <a16:creationId xmlns:a16="http://schemas.microsoft.com/office/drawing/2014/main" id="{112F6FCA-5E53-462F-9184-0A149F0AE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2441" y="4738814"/>
              <a:ext cx="1028186" cy="350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98">
              <a:extLst>
                <a:ext uri="{FF2B5EF4-FFF2-40B4-BE49-F238E27FC236}">
                  <a16:creationId xmlns:a16="http://schemas.microsoft.com/office/drawing/2014/main" id="{DC0C6F4A-F63E-4AED-8AAB-9B2D20BE0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286" y="4743645"/>
              <a:ext cx="1028186" cy="350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202">
              <a:extLst>
                <a:ext uri="{FF2B5EF4-FFF2-40B4-BE49-F238E27FC236}">
                  <a16:creationId xmlns:a16="http://schemas.microsoft.com/office/drawing/2014/main" id="{46AE284B-3AF8-40DF-8C72-07C5D0735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776" y="5445844"/>
              <a:ext cx="949094" cy="28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龙芯</a:t>
              </a:r>
            </a:p>
          </p:txBody>
        </p:sp>
        <p:sp>
          <p:nvSpPr>
            <p:cNvPr id="39" name="TextBox 203">
              <a:extLst>
                <a:ext uri="{FF2B5EF4-FFF2-40B4-BE49-F238E27FC236}">
                  <a16:creationId xmlns:a16="http://schemas.microsoft.com/office/drawing/2014/main" id="{E07225CE-E54D-4C24-A271-D88FC0CC5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0488" y="5445763"/>
              <a:ext cx="949094" cy="28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飞腾</a:t>
              </a:r>
            </a:p>
          </p:txBody>
        </p:sp>
        <p:sp>
          <p:nvSpPr>
            <p:cNvPr id="40" name="TextBox 204">
              <a:extLst>
                <a:ext uri="{FF2B5EF4-FFF2-40B4-BE49-F238E27FC236}">
                  <a16:creationId xmlns:a16="http://schemas.microsoft.com/office/drawing/2014/main" id="{AE013409-AC79-4C99-A024-2E374DD91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3939" y="5447082"/>
              <a:ext cx="859991" cy="28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16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申威              </a:t>
              </a:r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77746E87-DF8A-4CCE-AC13-AE0126FD8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382" y="4638512"/>
              <a:ext cx="693048" cy="479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E9843911-3A5B-4A4C-A0A3-266D86825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908" y="4730417"/>
              <a:ext cx="979999" cy="408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D8C7AAD3-F965-4F6B-97DF-D405FBDC99B9}"/>
                </a:ext>
              </a:extLst>
            </p:cNvPr>
            <p:cNvSpPr/>
            <p:nvPr/>
          </p:nvSpPr>
          <p:spPr>
            <a:xfrm>
              <a:off x="3463275" y="5158989"/>
              <a:ext cx="765095" cy="765095"/>
            </a:xfrm>
            <a:prstGeom prst="ellipse">
              <a:avLst/>
            </a:prstGeom>
            <a:blipFill dpi="0"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17063" b="17063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1ADF9882-08B9-45EF-A457-B58EB6A334A4}"/>
                </a:ext>
              </a:extLst>
            </p:cNvPr>
            <p:cNvSpPr/>
            <p:nvPr/>
          </p:nvSpPr>
          <p:spPr>
            <a:xfrm>
              <a:off x="5226136" y="5289963"/>
              <a:ext cx="474547" cy="481927"/>
            </a:xfrm>
            <a:prstGeom prst="ellipse">
              <a:avLst/>
            </a:prstGeom>
            <a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59B8EE0-3536-4BC0-A109-1F949D982666}"/>
                </a:ext>
              </a:extLst>
            </p:cNvPr>
            <p:cNvSpPr/>
            <p:nvPr/>
          </p:nvSpPr>
          <p:spPr>
            <a:xfrm>
              <a:off x="6834828" y="5286897"/>
              <a:ext cx="382548" cy="455339"/>
            </a:xfrm>
            <a:prstGeom prst="ellipse">
              <a:avLst/>
            </a:prstGeom>
            <a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2BA8FFE-E1EA-4C1F-BFA0-FC03C5C731CA}"/>
                </a:ext>
              </a:extLst>
            </p:cNvPr>
            <p:cNvSpPr/>
            <p:nvPr/>
          </p:nvSpPr>
          <p:spPr>
            <a:xfrm>
              <a:off x="8369046" y="5344140"/>
              <a:ext cx="425334" cy="432859"/>
            </a:xfrm>
            <a:prstGeom prst="ellipse">
              <a:avLst/>
            </a:prstGeom>
            <a:blipFill dpi="0"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2947" b="2947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FF20FFAB-D2F8-4E03-B651-68A078D52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9888" y="3574681"/>
              <a:ext cx="1028442" cy="32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5">
              <a:extLst>
                <a:ext uri="{FF2B5EF4-FFF2-40B4-BE49-F238E27FC236}">
                  <a16:creationId xmlns:a16="http://schemas.microsoft.com/office/drawing/2014/main" id="{27237981-90D5-4B99-BD76-9DD7F963B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685" y="3580285"/>
              <a:ext cx="1298776" cy="297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C4C8DC7D-2392-46BB-997D-1F3ADCC53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04" y="3566883"/>
              <a:ext cx="933691" cy="30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oup 20">
              <a:extLst>
                <a:ext uri="{FF2B5EF4-FFF2-40B4-BE49-F238E27FC236}">
                  <a16:creationId xmlns:a16="http://schemas.microsoft.com/office/drawing/2014/main" id="{C8B39E9B-861C-424F-957E-73B04050D24D}"/>
                </a:ext>
              </a:extLst>
            </p:cNvPr>
            <p:cNvGrpSpPr/>
            <p:nvPr/>
          </p:nvGrpSpPr>
          <p:grpSpPr bwMode="auto">
            <a:xfrm>
              <a:off x="1699915" y="4163362"/>
              <a:ext cx="1529093" cy="389876"/>
              <a:chOff x="3964" y="2071"/>
              <a:chExt cx="1484" cy="330"/>
            </a:xfrm>
            <a:noFill/>
          </p:grpSpPr>
          <p:sp>
            <p:nvSpPr>
              <p:cNvPr id="65" name="AutoShape 21">
                <a:extLst>
                  <a:ext uri="{FF2B5EF4-FFF2-40B4-BE49-F238E27FC236}">
                    <a16:creationId xmlns:a16="http://schemas.microsoft.com/office/drawing/2014/main" id="{9C2EE3CE-B41C-4547-BF3B-D5437AE1F1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64" y="2071"/>
                <a:ext cx="1484" cy="330"/>
              </a:xfrm>
              <a:prstGeom prst="roundRect">
                <a:avLst>
                  <a:gd name="adj" fmla="val 16667"/>
                </a:avLst>
              </a:prstGeom>
              <a:grpFill/>
              <a:ln w="12700" algn="ctr">
                <a:solidFill>
                  <a:srgbClr val="808080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66" name="AutoShape 22">
                <a:extLst>
                  <a:ext uri="{FF2B5EF4-FFF2-40B4-BE49-F238E27FC236}">
                    <a16:creationId xmlns:a16="http://schemas.microsoft.com/office/drawing/2014/main" id="{79F94D54-EEDF-4F28-B144-2CB4495F42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987" y="2091"/>
                <a:ext cx="1432" cy="134"/>
              </a:xfrm>
              <a:prstGeom prst="roundRect">
                <a:avLst>
                  <a:gd name="adj" fmla="val 2835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1" lang="zh-CN" altLang="en-US" sz="2400" dirty="0">
                  <a:solidFill>
                    <a:srgbClr val="1C1C1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51" name="Text Box 16">
              <a:extLst>
                <a:ext uri="{FF2B5EF4-FFF2-40B4-BE49-F238E27FC236}">
                  <a16:creationId xmlns:a16="http://schemas.microsoft.com/office/drawing/2014/main" id="{8F84A7C4-68DA-4D02-9C3B-569F0F318F34}"/>
                </a:ext>
              </a:extLst>
            </p:cNvPr>
            <p:cNvSpPr txBox="1"/>
            <p:nvPr/>
          </p:nvSpPr>
          <p:spPr bwMode="auto">
            <a:xfrm>
              <a:off x="1721161" y="4203336"/>
              <a:ext cx="1509760" cy="2577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1400" dirty="0">
                  <a:solidFill>
                    <a:srgbClr val="000000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Arial" panose="020B0604020202020204" pitchFamily="34" charset="0"/>
                </a:rPr>
                <a:t>云平台</a:t>
              </a:r>
            </a:p>
          </p:txBody>
        </p:sp>
        <p:sp>
          <p:nvSpPr>
            <p:cNvPr id="52" name="Line 42">
              <a:extLst>
                <a:ext uri="{FF2B5EF4-FFF2-40B4-BE49-F238E27FC236}">
                  <a16:creationId xmlns:a16="http://schemas.microsoft.com/office/drawing/2014/main" id="{3080770D-5DC2-429C-8D0C-6F3FAC670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6391" y="4553238"/>
              <a:ext cx="72149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思源黑体 CN Bold" panose="020B0800000000000000" pitchFamily="34" charset="-122"/>
              </a:endParaRPr>
            </a:p>
          </p:txBody>
        </p:sp>
        <p:pic>
          <p:nvPicPr>
            <p:cNvPr id="53" name="Picture 96">
              <a:extLst>
                <a:ext uri="{FF2B5EF4-FFF2-40B4-BE49-F238E27FC236}">
                  <a16:creationId xmlns:a16="http://schemas.microsoft.com/office/drawing/2014/main" id="{32C516F1-366A-4F79-9D9E-3A67BFF7C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583" y="4135597"/>
              <a:ext cx="949094" cy="32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8">
              <a:extLst>
                <a:ext uri="{FF2B5EF4-FFF2-40B4-BE49-F238E27FC236}">
                  <a16:creationId xmlns:a16="http://schemas.microsoft.com/office/drawing/2014/main" id="{1DAC30D5-5842-4829-B8B8-8D41B9D79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704" y="4074057"/>
              <a:ext cx="541664" cy="39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9">
              <a:extLst>
                <a:ext uri="{FF2B5EF4-FFF2-40B4-BE49-F238E27FC236}">
                  <a16:creationId xmlns:a16="http://schemas.microsoft.com/office/drawing/2014/main" id="{698C93AA-F4F4-4C3A-9FF6-D95BA432A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3093" y="4153690"/>
              <a:ext cx="10191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0">
              <a:extLst>
                <a:ext uri="{FF2B5EF4-FFF2-40B4-BE49-F238E27FC236}">
                  <a16:creationId xmlns:a16="http://schemas.microsoft.com/office/drawing/2014/main" id="{932C8BA2-EA4A-4400-BA3E-A5DDCAB67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532" y="4072726"/>
              <a:ext cx="1074450" cy="4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Line 42">
              <a:extLst>
                <a:ext uri="{FF2B5EF4-FFF2-40B4-BE49-F238E27FC236}">
                  <a16:creationId xmlns:a16="http://schemas.microsoft.com/office/drawing/2014/main" id="{42FAC704-278D-4E90-B4A4-9FB24FE458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4082" y="3921655"/>
              <a:ext cx="719729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思源黑体 CN Bold" panose="020B0800000000000000" pitchFamily="34" charset="-122"/>
              </a:endParaRPr>
            </a:p>
          </p:txBody>
        </p:sp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54AA5D0B-138D-4032-BB7A-92BFBFB08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783" y="3480948"/>
              <a:ext cx="322439" cy="359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">
              <a:extLst>
                <a:ext uri="{FF2B5EF4-FFF2-40B4-BE49-F238E27FC236}">
                  <a16:creationId xmlns:a16="http://schemas.microsoft.com/office/drawing/2014/main" id="{1F5B1E4F-6103-4144-8A26-BAB181601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055" y="4190183"/>
              <a:ext cx="389354" cy="345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6">
              <a:extLst>
                <a:ext uri="{FF2B5EF4-FFF2-40B4-BE49-F238E27FC236}">
                  <a16:creationId xmlns:a16="http://schemas.microsoft.com/office/drawing/2014/main" id="{37522B65-3B31-4DD3-AA5A-74AEF37EF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387" y="4839351"/>
              <a:ext cx="207226" cy="339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7">
              <a:extLst>
                <a:ext uri="{FF2B5EF4-FFF2-40B4-BE49-F238E27FC236}">
                  <a16:creationId xmlns:a16="http://schemas.microsoft.com/office/drawing/2014/main" id="{5DFA15F7-2511-486F-AA45-ECABD20BE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356" y="5508052"/>
              <a:ext cx="334013" cy="316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1983698B-7AB8-47B8-9F6C-F630832A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489" y="2693537"/>
              <a:ext cx="3130187" cy="593323"/>
            </a:xfrm>
            <a:prstGeom prst="rect">
              <a:avLst/>
            </a:prstGeom>
          </p:spPr>
        </p:pic>
        <p:pic>
          <p:nvPicPr>
            <p:cNvPr id="63" name="Picture 11">
              <a:extLst>
                <a:ext uri="{FF2B5EF4-FFF2-40B4-BE49-F238E27FC236}">
                  <a16:creationId xmlns:a16="http://schemas.microsoft.com/office/drawing/2014/main" id="{34090EEE-1349-4D00-939E-3A2CBE1AC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824" y="4158233"/>
              <a:ext cx="1064569" cy="29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2">
              <a:extLst>
                <a:ext uri="{FF2B5EF4-FFF2-40B4-BE49-F238E27FC236}">
                  <a16:creationId xmlns:a16="http://schemas.microsoft.com/office/drawing/2014/main" id="{B15DB8F7-D350-4F97-AA0C-028350F37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933" y="4150168"/>
              <a:ext cx="1161349" cy="31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矩形 76">
            <a:extLst>
              <a:ext uri="{FF2B5EF4-FFF2-40B4-BE49-F238E27FC236}">
                <a16:creationId xmlns:a16="http://schemas.microsoft.com/office/drawing/2014/main" id="{14918C78-62F8-4982-9CD0-F43DE2BEACA5}"/>
              </a:ext>
            </a:extLst>
          </p:cNvPr>
          <p:cNvSpPr/>
          <p:nvPr/>
        </p:nvSpPr>
        <p:spPr>
          <a:xfrm>
            <a:off x="3405163" y="6222240"/>
            <a:ext cx="4882493" cy="4140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+mj-ea"/>
                <a:ea typeface="思源黑体 CN Regular"/>
              </a:rPr>
              <a:t>达梦支持主流国产软硬件平台</a:t>
            </a:r>
          </a:p>
        </p:txBody>
      </p:sp>
      <p:pic>
        <p:nvPicPr>
          <p:cNvPr id="78" name="Picture 8">
            <a:extLst>
              <a:ext uri="{FF2B5EF4-FFF2-40B4-BE49-F238E27FC236}">
                <a16:creationId xmlns:a16="http://schemas.microsoft.com/office/drawing/2014/main" id="{9D4FFD1C-51F3-40FD-9DE6-374C35EA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905" y="4517182"/>
            <a:ext cx="462347" cy="47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8">
            <a:extLst>
              <a:ext uri="{FF2B5EF4-FFF2-40B4-BE49-F238E27FC236}">
                <a16:creationId xmlns:a16="http://schemas.microsoft.com/office/drawing/2014/main" id="{A3528494-CF21-4858-91F1-4ED9E83A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105" y="5318552"/>
            <a:ext cx="462347" cy="47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Box 204">
            <a:extLst>
              <a:ext uri="{FF2B5EF4-FFF2-40B4-BE49-F238E27FC236}">
                <a16:creationId xmlns:a16="http://schemas.microsoft.com/office/drawing/2014/main" id="{65B9D648-9076-49BC-BD4C-216AFB948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590" y="5434331"/>
            <a:ext cx="73406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zh-CN" altLang="en-US" sz="1600" b="1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兆芯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632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03"/>
          <p:cNvPicPr>
            <a:picLocks noChangeAspect="1"/>
          </p:cNvPicPr>
          <p:nvPr/>
        </p:nvPicPr>
        <p:blipFill rotWithShape="1">
          <a:blip r:embed="rId3"/>
          <a:srcRect l="12467" t="7159" r="14009" b="19023"/>
          <a:stretch/>
        </p:blipFill>
        <p:spPr>
          <a:xfrm rot="5400000">
            <a:off x="5153263" y="1928971"/>
            <a:ext cx="1778794" cy="1785937"/>
          </a:xfrm>
          <a:prstGeom prst="ellips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95240" y="2319020"/>
            <a:ext cx="189547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595959"/>
                </a:solidFill>
              </a:rPr>
              <a:t>02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518410" y="3761740"/>
            <a:ext cx="704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ahoma" panose="020B0604030504040204" pitchFamily="34" charset="0"/>
                <a:sym typeface="+mn-ea"/>
              </a:rPr>
              <a:t>达梦数据库产品</a:t>
            </a:r>
          </a:p>
        </p:txBody>
      </p:sp>
    </p:spTree>
    <p:extLst>
      <p:ext uri="{BB962C8B-B14F-4D97-AF65-F5344CB8AC3E}">
        <p14:creationId xmlns:p14="http://schemas.microsoft.com/office/powerpoint/2010/main" val="182667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+mn-lt"/>
                <a:ea typeface="+mn-ea"/>
                <a:cs typeface="+mn-ea"/>
                <a:sym typeface="+mn-lt"/>
              </a:rPr>
              <a:t>产品组成</a:t>
            </a:r>
            <a:r>
              <a:rPr lang="en-US" altLang="zh-CN" sz="2200" dirty="0">
                <a:solidFill>
                  <a:srgbClr val="1C2682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sz="2200" dirty="0">
                <a:solidFill>
                  <a:srgbClr val="1C2682"/>
                </a:solidFill>
                <a:latin typeface="+mn-lt"/>
                <a:ea typeface="+mn-ea"/>
                <a:cs typeface="+mn-ea"/>
                <a:sym typeface="+mn-lt"/>
              </a:rPr>
              <a:t>版本</a:t>
            </a:r>
            <a:endParaRPr lang="zh-CN" sz="2200" dirty="0">
              <a:solidFill>
                <a:srgbClr val="1C268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31177FF-8537-4A04-92D4-2BB6F094E81E}"/>
              </a:ext>
            </a:extLst>
          </p:cNvPr>
          <p:cNvGraphicFramePr>
            <a:graphicFrameLocks noGrp="1"/>
          </p:cNvGraphicFramePr>
          <p:nvPr/>
        </p:nvGraphicFramePr>
        <p:xfrm>
          <a:off x="4074529" y="1480264"/>
          <a:ext cx="7906239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8907">
                  <a:extLst>
                    <a:ext uri="{9D8B030D-6E8A-4147-A177-3AD203B41FA5}">
                      <a16:colId xmlns:a16="http://schemas.microsoft.com/office/drawing/2014/main" val="1572286598"/>
                    </a:ext>
                  </a:extLst>
                </a:gridCol>
                <a:gridCol w="1613962">
                  <a:extLst>
                    <a:ext uri="{9D8B030D-6E8A-4147-A177-3AD203B41FA5}">
                      <a16:colId xmlns:a16="http://schemas.microsoft.com/office/drawing/2014/main" val="756810187"/>
                    </a:ext>
                  </a:extLst>
                </a:gridCol>
                <a:gridCol w="1631685">
                  <a:extLst>
                    <a:ext uri="{9D8B030D-6E8A-4147-A177-3AD203B41FA5}">
                      <a16:colId xmlns:a16="http://schemas.microsoft.com/office/drawing/2014/main" val="1081111016"/>
                    </a:ext>
                  </a:extLst>
                </a:gridCol>
                <a:gridCol w="1631685">
                  <a:extLst>
                    <a:ext uri="{9D8B030D-6E8A-4147-A177-3AD203B41FA5}">
                      <a16:colId xmlns:a16="http://schemas.microsoft.com/office/drawing/2014/main" val="1602591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标准版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企业版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安全版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75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数据库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824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数据库核心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ym typeface="Wingdings" panose="05000000000000000000" pitchFamily="2" charset="2"/>
                        </a:rPr>
                        <a:t>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92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基本管理工具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664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命令行</a:t>
                      </a:r>
                      <a:r>
                        <a:rPr lang="en-US" altLang="zh-CN" dirty="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DISQL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99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管理工具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Manager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95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迁移工具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DTS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595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控制台工具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Console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51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性能监控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Monitor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823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审计分析工具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Analyzer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067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Web</a:t>
                      </a: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版管理监控平台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DEM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384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Web</a:t>
                      </a: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版迁移工具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DTS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99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扩展组件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742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特殊安全增强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8807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AD5CFB42-7FD2-4C79-A833-CAE500C863E7}"/>
              </a:ext>
            </a:extLst>
          </p:cNvPr>
          <p:cNvSpPr/>
          <p:nvPr/>
        </p:nvSpPr>
        <p:spPr>
          <a:xfrm>
            <a:off x="7024537" y="992505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1C2682"/>
                </a:solidFill>
                <a:cs typeface="+mn-ea"/>
                <a:sym typeface="+mn-lt"/>
              </a:rPr>
              <a:t>DM7</a:t>
            </a:r>
            <a:r>
              <a:rPr lang="zh-CN" altLang="en-US" sz="2400" dirty="0">
                <a:solidFill>
                  <a:srgbClr val="1C2682"/>
                </a:solidFill>
                <a:cs typeface="+mn-ea"/>
                <a:sym typeface="+mn-lt"/>
              </a:rPr>
              <a:t>版本组成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7297FB-F733-4781-9EB7-96C81AD28CD5}"/>
              </a:ext>
            </a:extLst>
          </p:cNvPr>
          <p:cNvSpPr/>
          <p:nvPr/>
        </p:nvSpPr>
        <p:spPr>
          <a:xfrm>
            <a:off x="421141" y="1082882"/>
            <a:ext cx="330857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cs typeface="+mn-ea"/>
                <a:sym typeface="+mn-lt"/>
              </a:rPr>
              <a:t>标准版有限制</a:t>
            </a:r>
            <a:r>
              <a:rPr lang="zh-CN" altLang="en-US" sz="2400" dirty="0">
                <a:solidFill>
                  <a:srgbClr val="1C2682"/>
                </a:solidFill>
                <a:cs typeface="+mn-ea"/>
                <a:sym typeface="+mn-lt"/>
              </a:rPr>
              <a:t>：</a:t>
            </a:r>
            <a:endParaRPr lang="en-US" altLang="zh-CN" sz="2400" dirty="0">
              <a:solidFill>
                <a:srgbClr val="1C2682"/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不支持扩展组件（各种集群、</a:t>
            </a:r>
            <a:r>
              <a:rPr lang="en-US" altLang="zh-CN" sz="2000" dirty="0" err="1">
                <a:solidFill>
                  <a:srgbClr val="1C2682"/>
                </a:solidFill>
                <a:cs typeface="+mn-ea"/>
                <a:sym typeface="+mn-lt"/>
              </a:rPr>
              <a:t>DMHS</a:t>
            </a:r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同步）</a:t>
            </a:r>
            <a:endParaRPr lang="en-US" altLang="zh-CN" sz="2000" dirty="0">
              <a:solidFill>
                <a:srgbClr val="1C2682"/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不支持</a:t>
            </a:r>
            <a:r>
              <a:rPr lang="en-US" altLang="zh-CN" sz="2000" dirty="0" err="1">
                <a:solidFill>
                  <a:srgbClr val="1C2682"/>
                </a:solidFill>
                <a:cs typeface="+mn-ea"/>
                <a:sym typeface="+mn-lt"/>
              </a:rPr>
              <a:t>DBLINK</a:t>
            </a:r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、</a:t>
            </a:r>
            <a:r>
              <a:rPr lang="en-US" altLang="zh-CN" sz="2000" dirty="0">
                <a:solidFill>
                  <a:srgbClr val="1C2682"/>
                </a:solidFill>
                <a:cs typeface="+mn-ea"/>
                <a:sym typeface="+mn-lt"/>
              </a:rPr>
              <a:t>HUGE</a:t>
            </a:r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表、分区表、并行查询</a:t>
            </a:r>
            <a:endParaRPr lang="en-US" altLang="zh-CN" sz="2000" dirty="0">
              <a:solidFill>
                <a:srgbClr val="1C2682"/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不支持小型机</a:t>
            </a:r>
            <a:endParaRPr lang="en-US" altLang="zh-CN" sz="2000" dirty="0">
              <a:solidFill>
                <a:srgbClr val="1C2682"/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不支持多于</a:t>
            </a:r>
            <a:r>
              <a:rPr lang="en-US" altLang="zh-CN" sz="2000" dirty="0" err="1">
                <a:solidFill>
                  <a:srgbClr val="1C2682"/>
                </a:solidFill>
                <a:cs typeface="+mn-ea"/>
                <a:sym typeface="+mn-lt"/>
              </a:rPr>
              <a:t>2CPU</a:t>
            </a:r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的平台</a:t>
            </a:r>
            <a:endParaRPr lang="en-US" altLang="zh-CN" sz="2000" dirty="0">
              <a:solidFill>
                <a:srgbClr val="1C2682"/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单表不超过</a:t>
            </a:r>
            <a:r>
              <a:rPr lang="en-US" altLang="zh-CN" sz="2000" dirty="0">
                <a:solidFill>
                  <a:srgbClr val="1C2682"/>
                </a:solidFill>
                <a:cs typeface="+mn-ea"/>
                <a:sym typeface="+mn-lt"/>
              </a:rPr>
              <a:t>1</a:t>
            </a:r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亿条</a:t>
            </a:r>
            <a:endParaRPr lang="en-US" altLang="zh-CN" sz="2000" dirty="0">
              <a:solidFill>
                <a:srgbClr val="1C2682"/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总空间不超过</a:t>
            </a:r>
            <a:r>
              <a:rPr lang="en-US" altLang="zh-CN" sz="2000" dirty="0" err="1">
                <a:solidFill>
                  <a:srgbClr val="1C2682"/>
                </a:solidFill>
                <a:cs typeface="+mn-ea"/>
                <a:sym typeface="+mn-lt"/>
              </a:rPr>
              <a:t>500G</a:t>
            </a:r>
            <a:endParaRPr lang="en-US" altLang="zh-CN" sz="2000" dirty="0">
              <a:solidFill>
                <a:srgbClr val="1C2682"/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并发不超过</a:t>
            </a:r>
            <a:r>
              <a:rPr lang="en-US" altLang="zh-CN" sz="2000" dirty="0">
                <a:solidFill>
                  <a:srgbClr val="1C2682"/>
                </a:solidFill>
                <a:cs typeface="+mn-ea"/>
                <a:sym typeface="+mn-lt"/>
              </a:rPr>
              <a:t>25</a:t>
            </a:r>
          </a:p>
          <a:p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2B2D628-B009-48F8-A945-E6B1B502D7E9}"/>
              </a:ext>
            </a:extLst>
          </p:cNvPr>
          <p:cNvSpPr/>
          <p:nvPr/>
        </p:nvSpPr>
        <p:spPr>
          <a:xfrm>
            <a:off x="434975" y="4865050"/>
            <a:ext cx="33085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cs typeface="+mn-ea"/>
                <a:sym typeface="+mn-lt"/>
              </a:rPr>
              <a:t>安全版</a:t>
            </a:r>
            <a:r>
              <a:rPr lang="zh-CN" altLang="en-US" sz="2400" dirty="0">
                <a:solidFill>
                  <a:srgbClr val="1C2682"/>
                </a:solidFill>
                <a:cs typeface="+mn-ea"/>
                <a:sym typeface="+mn-lt"/>
              </a:rPr>
              <a:t>：</a:t>
            </a:r>
            <a:endParaRPr lang="en-US" altLang="zh-CN" sz="2400" dirty="0">
              <a:solidFill>
                <a:srgbClr val="1C2682"/>
              </a:solidFill>
              <a:cs typeface="+mn-ea"/>
              <a:sym typeface="+mn-lt"/>
            </a:endParaRPr>
          </a:p>
          <a:p>
            <a:r>
              <a:rPr lang="zh-CN" altLang="en-US" sz="2000" dirty="0">
                <a:solidFill>
                  <a:srgbClr val="1C2682"/>
                </a:solidFill>
                <a:cs typeface="+mn-ea"/>
                <a:sym typeface="+mn-lt"/>
              </a:rPr>
              <a:t>有明确等保、分保要求时，或明确有四权分立、强制访问控制等安全特性要求时，必须选用安全版。</a:t>
            </a:r>
            <a:endParaRPr lang="en-US" altLang="zh-CN" sz="2000" dirty="0">
              <a:solidFill>
                <a:srgbClr val="1C268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3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数据守护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12ACCD6-D15B-4EC4-AF0F-AA5D3088364E}"/>
              </a:ext>
            </a:extLst>
          </p:cNvPr>
          <p:cNvSpPr/>
          <p:nvPr/>
        </p:nvSpPr>
        <p:spPr>
          <a:xfrm>
            <a:off x="4297811" y="1004427"/>
            <a:ext cx="2875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DataWatch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 1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主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n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备</a:t>
            </a:r>
            <a:endParaRPr lang="zh-CN" altLang="en-US" sz="2400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7579A74-5B72-4C1B-A935-90E632E4D36A}"/>
              </a:ext>
            </a:extLst>
          </p:cNvPr>
          <p:cNvSpPr/>
          <p:nvPr/>
        </p:nvSpPr>
        <p:spPr bwMode="auto">
          <a:xfrm>
            <a:off x="8539324" y="1331951"/>
            <a:ext cx="3060199" cy="3164510"/>
          </a:xfrm>
          <a:prstGeom prst="rect">
            <a:avLst/>
          </a:prstGeom>
          <a:noFill/>
          <a:ln w="63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应用场景描述：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2000" b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数据库服务不停机，为业务系统提供持续数据库服务，备份机资源可实时利用，主机故障时，备机可快速接管，为业务系统提供数据服务，并在</a:t>
            </a:r>
            <a:r>
              <a:rPr lang="en-US" altLang="zh-CN" sz="2000" b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000" b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公里以外实现灾备。</a:t>
            </a:r>
          </a:p>
        </p:txBody>
      </p:sp>
      <p:sp>
        <p:nvSpPr>
          <p:cNvPr id="3" name="圆柱体 2">
            <a:extLst>
              <a:ext uri="{FF2B5EF4-FFF2-40B4-BE49-F238E27FC236}">
                <a16:creationId xmlns:a16="http://schemas.microsoft.com/office/drawing/2014/main" id="{976BB2D6-BC4D-4182-9452-3A771CB07E38}"/>
              </a:ext>
            </a:extLst>
          </p:cNvPr>
          <p:cNvSpPr/>
          <p:nvPr/>
        </p:nvSpPr>
        <p:spPr>
          <a:xfrm>
            <a:off x="934948" y="3184989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主</a:t>
            </a:r>
          </a:p>
        </p:txBody>
      </p:sp>
      <p:sp>
        <p:nvSpPr>
          <p:cNvPr id="47" name="圆柱体 46">
            <a:extLst>
              <a:ext uri="{FF2B5EF4-FFF2-40B4-BE49-F238E27FC236}">
                <a16:creationId xmlns:a16="http://schemas.microsoft.com/office/drawing/2014/main" id="{A2E3185F-40B3-4377-8809-D2E8EF7008C5}"/>
              </a:ext>
            </a:extLst>
          </p:cNvPr>
          <p:cNvSpPr/>
          <p:nvPr/>
        </p:nvSpPr>
        <p:spPr>
          <a:xfrm>
            <a:off x="3230562" y="3184989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备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8" name="圆柱体 47">
            <a:extLst>
              <a:ext uri="{FF2B5EF4-FFF2-40B4-BE49-F238E27FC236}">
                <a16:creationId xmlns:a16="http://schemas.microsoft.com/office/drawing/2014/main" id="{0DB2038B-E5A6-45F9-BFDF-243677694D53}"/>
              </a:ext>
            </a:extLst>
          </p:cNvPr>
          <p:cNvSpPr/>
          <p:nvPr/>
        </p:nvSpPr>
        <p:spPr>
          <a:xfrm>
            <a:off x="4576477" y="3184989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备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9" name="圆柱体 48">
            <a:extLst>
              <a:ext uri="{FF2B5EF4-FFF2-40B4-BE49-F238E27FC236}">
                <a16:creationId xmlns:a16="http://schemas.microsoft.com/office/drawing/2014/main" id="{B450A0FD-4689-418C-B6B4-B937A6D0F8B5}"/>
              </a:ext>
            </a:extLst>
          </p:cNvPr>
          <p:cNvSpPr/>
          <p:nvPr/>
        </p:nvSpPr>
        <p:spPr>
          <a:xfrm>
            <a:off x="6507372" y="3184989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备</a:t>
            </a:r>
            <a:r>
              <a:rPr lang="en-US" altLang="zh-CN" dirty="0"/>
              <a:t>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1CF0DB3-48F4-4EEC-968E-AD86488B3A14}"/>
              </a:ext>
            </a:extLst>
          </p:cNvPr>
          <p:cNvSpPr txBox="1"/>
          <p:nvPr/>
        </p:nvSpPr>
        <p:spPr>
          <a:xfrm>
            <a:off x="5751519" y="327986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…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6A593F-AE13-4D7A-BF27-7D2DCB1F8E04}"/>
              </a:ext>
            </a:extLst>
          </p:cNvPr>
          <p:cNvSpPr txBox="1"/>
          <p:nvPr/>
        </p:nvSpPr>
        <p:spPr>
          <a:xfrm>
            <a:off x="1036006" y="26990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289D797-6846-4EC2-9F6A-FD0938BB1543}"/>
              </a:ext>
            </a:extLst>
          </p:cNvPr>
          <p:cNvSpPr txBox="1"/>
          <p:nvPr/>
        </p:nvSpPr>
        <p:spPr>
          <a:xfrm>
            <a:off x="3230562" y="26990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027FF68-5766-4DFB-9830-44519D5E5681}"/>
              </a:ext>
            </a:extLst>
          </p:cNvPr>
          <p:cNvSpPr txBox="1"/>
          <p:nvPr/>
        </p:nvSpPr>
        <p:spPr>
          <a:xfrm>
            <a:off x="4576477" y="26990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757EAF0-39D5-44B0-8715-FE4DF5A9F4F9}"/>
              </a:ext>
            </a:extLst>
          </p:cNvPr>
          <p:cNvSpPr txBox="1"/>
          <p:nvPr/>
        </p:nvSpPr>
        <p:spPr>
          <a:xfrm>
            <a:off x="6507372" y="26990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CEC5A55-1967-4B2B-A87E-E8DB3CF08BE7}"/>
              </a:ext>
            </a:extLst>
          </p:cNvPr>
          <p:cNvSpPr txBox="1"/>
          <p:nvPr/>
        </p:nvSpPr>
        <p:spPr>
          <a:xfrm>
            <a:off x="687577" y="3938598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CAF2091-250A-4F9D-87E7-1D46C5B72DE7}"/>
              </a:ext>
            </a:extLst>
          </p:cNvPr>
          <p:cNvSpPr txBox="1"/>
          <p:nvPr/>
        </p:nvSpPr>
        <p:spPr>
          <a:xfrm>
            <a:off x="2970641" y="3938598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5C12371-B7E7-4FFB-98D1-E9255662C7E6}"/>
              </a:ext>
            </a:extLst>
          </p:cNvPr>
          <p:cNvSpPr txBox="1"/>
          <p:nvPr/>
        </p:nvSpPr>
        <p:spPr>
          <a:xfrm>
            <a:off x="4387681" y="3941632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221A050-BED2-465C-8C9F-7AA8C721CF1C}"/>
              </a:ext>
            </a:extLst>
          </p:cNvPr>
          <p:cNvSpPr txBox="1"/>
          <p:nvPr/>
        </p:nvSpPr>
        <p:spPr>
          <a:xfrm>
            <a:off x="6201326" y="3938598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9809A6-4E68-4093-8F30-8D2CD8E06B1C}"/>
              </a:ext>
            </a:extLst>
          </p:cNvPr>
          <p:cNvSpPr/>
          <p:nvPr/>
        </p:nvSpPr>
        <p:spPr>
          <a:xfrm>
            <a:off x="2033492" y="4604776"/>
            <a:ext cx="1635005" cy="732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监控机</a:t>
            </a:r>
            <a:r>
              <a:rPr lang="en-US" altLang="zh-CN" b="1" dirty="0"/>
              <a:t>(</a:t>
            </a:r>
            <a:r>
              <a:rPr lang="zh-CN" altLang="en-US" b="1" dirty="0"/>
              <a:t>可选</a:t>
            </a:r>
            <a:r>
              <a:rPr lang="en-US" altLang="zh-CN" b="1" dirty="0"/>
              <a:t>)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8C49CE76-51F6-4B22-B7D9-ECE2A592E79C}"/>
              </a:ext>
            </a:extLst>
          </p:cNvPr>
          <p:cNvCxnSpPr>
            <a:cxnSpLocks/>
          </p:cNvCxnSpPr>
          <p:nvPr/>
        </p:nvCxnSpPr>
        <p:spPr>
          <a:xfrm>
            <a:off x="1506407" y="3878553"/>
            <a:ext cx="831585" cy="708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44E1A2BC-9805-418D-9442-DE549811C10A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850995" y="3911395"/>
            <a:ext cx="550756" cy="6933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1B483154-859D-4623-B2AF-38CED0E0FA70}"/>
              </a:ext>
            </a:extLst>
          </p:cNvPr>
          <p:cNvCxnSpPr>
            <a:cxnSpLocks/>
          </p:cNvCxnSpPr>
          <p:nvPr/>
        </p:nvCxnSpPr>
        <p:spPr>
          <a:xfrm flipH="1">
            <a:off x="3082198" y="3911395"/>
            <a:ext cx="1551302" cy="6756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81D33F85-E53A-4B5B-B345-D8C63CEA0488}"/>
              </a:ext>
            </a:extLst>
          </p:cNvPr>
          <p:cNvCxnSpPr>
            <a:cxnSpLocks/>
          </p:cNvCxnSpPr>
          <p:nvPr/>
        </p:nvCxnSpPr>
        <p:spPr>
          <a:xfrm flipH="1">
            <a:off x="3377121" y="3883347"/>
            <a:ext cx="3481439" cy="7214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3154C3B0-BF10-4C6A-BB9E-83E933B06616}"/>
              </a:ext>
            </a:extLst>
          </p:cNvPr>
          <p:cNvSpPr txBox="1"/>
          <p:nvPr/>
        </p:nvSpPr>
        <p:spPr>
          <a:xfrm>
            <a:off x="3632602" y="4786309"/>
            <a:ext cx="95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Monitor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4AA509C8-A1D2-4523-8C71-BADFA57F6AEE}"/>
              </a:ext>
            </a:extLst>
          </p:cNvPr>
          <p:cNvSpPr/>
          <p:nvPr/>
        </p:nvSpPr>
        <p:spPr>
          <a:xfrm>
            <a:off x="497234" y="1681913"/>
            <a:ext cx="1891061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应用服务器</a:t>
            </a: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36707678-B254-4B59-B0E6-6308EA00199A}"/>
              </a:ext>
            </a:extLst>
          </p:cNvPr>
          <p:cNvCxnSpPr>
            <a:cxnSpLocks/>
          </p:cNvCxnSpPr>
          <p:nvPr/>
        </p:nvCxnSpPr>
        <p:spPr>
          <a:xfrm>
            <a:off x="1339935" y="2143578"/>
            <a:ext cx="0" cy="104141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5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读写分离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AFF3F8-3C78-41B3-B4B8-F9E387E5BA7A}"/>
              </a:ext>
            </a:extLst>
          </p:cNvPr>
          <p:cNvSpPr/>
          <p:nvPr/>
        </p:nvSpPr>
        <p:spPr>
          <a:xfrm>
            <a:off x="4314224" y="1040198"/>
            <a:ext cx="2058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RWC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 1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写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n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读</a:t>
            </a:r>
            <a:endParaRPr lang="zh-CN" altLang="en-US" sz="2400" dirty="0"/>
          </a:p>
        </p:txBody>
      </p:sp>
      <p:sp>
        <p:nvSpPr>
          <p:cNvPr id="33" name="圆柱体 32">
            <a:extLst>
              <a:ext uri="{FF2B5EF4-FFF2-40B4-BE49-F238E27FC236}">
                <a16:creationId xmlns:a16="http://schemas.microsoft.com/office/drawing/2014/main" id="{4590C701-F588-43FD-AE40-5495D2AD36C1}"/>
              </a:ext>
            </a:extLst>
          </p:cNvPr>
          <p:cNvSpPr/>
          <p:nvPr/>
        </p:nvSpPr>
        <p:spPr>
          <a:xfrm>
            <a:off x="5188449" y="3498285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主</a:t>
            </a:r>
          </a:p>
        </p:txBody>
      </p:sp>
      <p:sp>
        <p:nvSpPr>
          <p:cNvPr id="34" name="圆柱体 33">
            <a:extLst>
              <a:ext uri="{FF2B5EF4-FFF2-40B4-BE49-F238E27FC236}">
                <a16:creationId xmlns:a16="http://schemas.microsoft.com/office/drawing/2014/main" id="{02BCC136-E183-4A6D-8CCC-9B8726B7DC14}"/>
              </a:ext>
            </a:extLst>
          </p:cNvPr>
          <p:cNvSpPr/>
          <p:nvPr/>
        </p:nvSpPr>
        <p:spPr>
          <a:xfrm>
            <a:off x="7484063" y="3498285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备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5" name="圆柱体 34">
            <a:extLst>
              <a:ext uri="{FF2B5EF4-FFF2-40B4-BE49-F238E27FC236}">
                <a16:creationId xmlns:a16="http://schemas.microsoft.com/office/drawing/2014/main" id="{55A53E06-C921-4B92-85EC-ABA5857E9A62}"/>
              </a:ext>
            </a:extLst>
          </p:cNvPr>
          <p:cNvSpPr/>
          <p:nvPr/>
        </p:nvSpPr>
        <p:spPr>
          <a:xfrm>
            <a:off x="8829978" y="3498285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备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圆柱体 35">
            <a:extLst>
              <a:ext uri="{FF2B5EF4-FFF2-40B4-BE49-F238E27FC236}">
                <a16:creationId xmlns:a16="http://schemas.microsoft.com/office/drawing/2014/main" id="{CF666E16-CC6F-4703-BAE5-7696D6C94D48}"/>
              </a:ext>
            </a:extLst>
          </p:cNvPr>
          <p:cNvSpPr/>
          <p:nvPr/>
        </p:nvSpPr>
        <p:spPr>
          <a:xfrm>
            <a:off x="10760873" y="3498285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备</a:t>
            </a:r>
            <a:r>
              <a:rPr lang="en-US" altLang="zh-CN" dirty="0"/>
              <a:t>n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C0D1E2A-2390-4D28-AF7F-49AD56F6E617}"/>
              </a:ext>
            </a:extLst>
          </p:cNvPr>
          <p:cNvSpPr txBox="1"/>
          <p:nvPr/>
        </p:nvSpPr>
        <p:spPr>
          <a:xfrm>
            <a:off x="10005020" y="3593156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…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B5E3A07-578E-4388-B083-AABBE7BFB70F}"/>
              </a:ext>
            </a:extLst>
          </p:cNvPr>
          <p:cNvSpPr txBox="1"/>
          <p:nvPr/>
        </p:nvSpPr>
        <p:spPr>
          <a:xfrm>
            <a:off x="5289507" y="30123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D982DE6-67A2-4DE4-BD47-AFB712320655}"/>
              </a:ext>
            </a:extLst>
          </p:cNvPr>
          <p:cNvSpPr txBox="1"/>
          <p:nvPr/>
        </p:nvSpPr>
        <p:spPr>
          <a:xfrm>
            <a:off x="7484063" y="30123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156A656-3FEE-4ED6-87B0-22380822B05B}"/>
              </a:ext>
            </a:extLst>
          </p:cNvPr>
          <p:cNvSpPr txBox="1"/>
          <p:nvPr/>
        </p:nvSpPr>
        <p:spPr>
          <a:xfrm>
            <a:off x="8829978" y="30123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B9F26CF-19B4-4436-96AE-E9A61510F4EE}"/>
              </a:ext>
            </a:extLst>
          </p:cNvPr>
          <p:cNvSpPr txBox="1"/>
          <p:nvPr/>
        </p:nvSpPr>
        <p:spPr>
          <a:xfrm>
            <a:off x="10760873" y="30123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27A6609-CEF3-4C38-A77F-78968F8BAC5F}"/>
              </a:ext>
            </a:extLst>
          </p:cNvPr>
          <p:cNvSpPr txBox="1"/>
          <p:nvPr/>
        </p:nvSpPr>
        <p:spPr>
          <a:xfrm>
            <a:off x="4941078" y="4251894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B704573-42EF-473B-A022-34D8D1BF38E2}"/>
              </a:ext>
            </a:extLst>
          </p:cNvPr>
          <p:cNvSpPr txBox="1"/>
          <p:nvPr/>
        </p:nvSpPr>
        <p:spPr>
          <a:xfrm>
            <a:off x="7224142" y="4251894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E53CCE5-47B0-4F2B-AE5F-1951E1466D82}"/>
              </a:ext>
            </a:extLst>
          </p:cNvPr>
          <p:cNvSpPr txBox="1"/>
          <p:nvPr/>
        </p:nvSpPr>
        <p:spPr>
          <a:xfrm>
            <a:off x="8641182" y="4254928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4210C20-6E0E-4E42-9BBF-0CA4718867E5}"/>
              </a:ext>
            </a:extLst>
          </p:cNvPr>
          <p:cNvSpPr txBox="1"/>
          <p:nvPr/>
        </p:nvSpPr>
        <p:spPr>
          <a:xfrm>
            <a:off x="10454827" y="4251894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A6429E2E-E245-4BE7-A265-509B58433D3C}"/>
              </a:ext>
            </a:extLst>
          </p:cNvPr>
          <p:cNvSpPr/>
          <p:nvPr/>
        </p:nvSpPr>
        <p:spPr>
          <a:xfrm>
            <a:off x="6286993" y="4918072"/>
            <a:ext cx="1635005" cy="732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监控机</a:t>
            </a:r>
            <a:r>
              <a:rPr lang="en-US" altLang="zh-CN" b="1" dirty="0"/>
              <a:t>(</a:t>
            </a:r>
            <a:r>
              <a:rPr lang="zh-CN" altLang="en-US" b="1" dirty="0"/>
              <a:t>可选</a:t>
            </a:r>
            <a:r>
              <a:rPr lang="en-US" altLang="zh-CN" b="1" dirty="0"/>
              <a:t>)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DBD1F754-1C0F-4DEF-BEB1-56888549EC59}"/>
              </a:ext>
            </a:extLst>
          </p:cNvPr>
          <p:cNvCxnSpPr>
            <a:cxnSpLocks/>
          </p:cNvCxnSpPr>
          <p:nvPr/>
        </p:nvCxnSpPr>
        <p:spPr>
          <a:xfrm>
            <a:off x="5759908" y="4191849"/>
            <a:ext cx="831585" cy="708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837164C-F26A-493B-BEBA-762F00E9BD7C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7104496" y="4224691"/>
            <a:ext cx="550756" cy="6933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3CA8308A-B904-47C6-8D11-24B8C8998B59}"/>
              </a:ext>
            </a:extLst>
          </p:cNvPr>
          <p:cNvCxnSpPr>
            <a:cxnSpLocks/>
          </p:cNvCxnSpPr>
          <p:nvPr/>
        </p:nvCxnSpPr>
        <p:spPr>
          <a:xfrm flipH="1">
            <a:off x="7335699" y="4224691"/>
            <a:ext cx="1551302" cy="6756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C8298FA-DA11-43A3-A52C-BE1FF966DE69}"/>
              </a:ext>
            </a:extLst>
          </p:cNvPr>
          <p:cNvCxnSpPr>
            <a:cxnSpLocks/>
          </p:cNvCxnSpPr>
          <p:nvPr/>
        </p:nvCxnSpPr>
        <p:spPr>
          <a:xfrm flipH="1">
            <a:off x="7630622" y="4196643"/>
            <a:ext cx="3481439" cy="7214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B79F401B-DCC8-4EA2-A40F-F125A24A099B}"/>
              </a:ext>
            </a:extLst>
          </p:cNvPr>
          <p:cNvSpPr txBox="1"/>
          <p:nvPr/>
        </p:nvSpPr>
        <p:spPr>
          <a:xfrm>
            <a:off x="7886103" y="5099605"/>
            <a:ext cx="95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Monitor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59AD190-F020-4334-8001-62BAE41BEB87}"/>
              </a:ext>
            </a:extLst>
          </p:cNvPr>
          <p:cNvSpPr/>
          <p:nvPr/>
        </p:nvSpPr>
        <p:spPr>
          <a:xfrm>
            <a:off x="7104495" y="1061296"/>
            <a:ext cx="1891061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应用服务器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40371899-52AE-4042-9F14-92327842BD31}"/>
              </a:ext>
            </a:extLst>
          </p:cNvPr>
          <p:cNvCxnSpPr>
            <a:cxnSpLocks/>
          </p:cNvCxnSpPr>
          <p:nvPr/>
        </p:nvCxnSpPr>
        <p:spPr>
          <a:xfrm flipH="1">
            <a:off x="5759908" y="1713369"/>
            <a:ext cx="2151024" cy="1784916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76B86FC2-CE30-4B45-A070-52FFF169A9F7}"/>
              </a:ext>
            </a:extLst>
          </p:cNvPr>
          <p:cNvSpPr txBox="1"/>
          <p:nvPr/>
        </p:nvSpPr>
        <p:spPr>
          <a:xfrm>
            <a:off x="7733143" y="1437415"/>
            <a:ext cx="63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RWC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C57957A-5C81-4438-AFEA-B0A50E88BC84}"/>
              </a:ext>
            </a:extLst>
          </p:cNvPr>
          <p:cNvCxnSpPr>
            <a:cxnSpLocks/>
          </p:cNvCxnSpPr>
          <p:nvPr/>
        </p:nvCxnSpPr>
        <p:spPr>
          <a:xfrm>
            <a:off x="8045418" y="1753496"/>
            <a:ext cx="0" cy="1739743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99CC12A2-FAE7-4505-B7E2-BB53804C79BB}"/>
              </a:ext>
            </a:extLst>
          </p:cNvPr>
          <p:cNvCxnSpPr>
            <a:cxnSpLocks/>
          </p:cNvCxnSpPr>
          <p:nvPr/>
        </p:nvCxnSpPr>
        <p:spPr>
          <a:xfrm>
            <a:off x="8192980" y="1735955"/>
            <a:ext cx="694021" cy="169304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FEB75166-87B2-4633-A74E-419542FE6F9B}"/>
              </a:ext>
            </a:extLst>
          </p:cNvPr>
          <p:cNvCxnSpPr>
            <a:cxnSpLocks/>
          </p:cNvCxnSpPr>
          <p:nvPr/>
        </p:nvCxnSpPr>
        <p:spPr>
          <a:xfrm>
            <a:off x="8377796" y="1714473"/>
            <a:ext cx="2383077" cy="175820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43FA54BB-E306-407E-8F31-3F7FEEFC8902}"/>
              </a:ext>
            </a:extLst>
          </p:cNvPr>
          <p:cNvSpPr/>
          <p:nvPr/>
        </p:nvSpPr>
        <p:spPr>
          <a:xfrm>
            <a:off x="6037495" y="2019536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ea typeface="思源黑体 CN Regular" pitchFamily="34" charset="-122"/>
              </a:rPr>
              <a:t>写事务</a:t>
            </a:r>
            <a:endParaRPr lang="zh-CN" altLang="en-US" sz="2400" dirty="0">
              <a:solidFill>
                <a:schemeClr val="accent2"/>
              </a:solidFill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4D82118D-6301-4D41-BEB8-0E40BF70C0A8}"/>
              </a:ext>
            </a:extLst>
          </p:cNvPr>
          <p:cNvSpPr/>
          <p:nvPr/>
        </p:nvSpPr>
        <p:spPr>
          <a:xfrm>
            <a:off x="7869150" y="2019536"/>
            <a:ext cx="1453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6"/>
                </a:solidFill>
                <a:ea typeface="思源黑体 CN Regular" pitchFamily="34" charset="-122"/>
              </a:rPr>
              <a:t>只读事务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AB12E3C-6A05-4B2A-864E-E6DF92361EA2}"/>
              </a:ext>
            </a:extLst>
          </p:cNvPr>
          <p:cNvSpPr/>
          <p:nvPr/>
        </p:nvSpPr>
        <p:spPr bwMode="auto">
          <a:xfrm>
            <a:off x="782290" y="1753497"/>
            <a:ext cx="3060199" cy="2327390"/>
          </a:xfrm>
          <a:prstGeom prst="rect">
            <a:avLst/>
          </a:prstGeom>
          <a:noFill/>
          <a:ln w="63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应用场景描述：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应用系统读多写少，大多是查询统计业务，通过扩展备库，能够在保持数据完全一致的条件下，支持更多用户、更大数据量的访问。</a:t>
            </a:r>
            <a:endParaRPr lang="zh-CN" altLang="en-US" sz="2000" b="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AB12E3C-6A05-4B2A-864E-E6DF92361EA2}"/>
              </a:ext>
            </a:extLst>
          </p:cNvPr>
          <p:cNvSpPr/>
          <p:nvPr/>
        </p:nvSpPr>
        <p:spPr bwMode="auto">
          <a:xfrm>
            <a:off x="788451" y="4436560"/>
            <a:ext cx="3060199" cy="2101339"/>
          </a:xfrm>
          <a:prstGeom prst="rect">
            <a:avLst/>
          </a:prstGeom>
          <a:noFill/>
          <a:ln w="63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指标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r>
              <a:rPr lang="en-US" altLang="zh-CN" sz="20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21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大规模并行计算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7" name="圆柱体 6">
            <a:extLst>
              <a:ext uri="{FF2B5EF4-FFF2-40B4-BE49-F238E27FC236}">
                <a16:creationId xmlns:a16="http://schemas.microsoft.com/office/drawing/2014/main" id="{5CE40870-DA24-419B-B353-DAFD7F16951D}"/>
              </a:ext>
            </a:extLst>
          </p:cNvPr>
          <p:cNvSpPr/>
          <p:nvPr/>
        </p:nvSpPr>
        <p:spPr>
          <a:xfrm>
            <a:off x="3230562" y="3554859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节点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8" name="圆柱体 7">
            <a:extLst>
              <a:ext uri="{FF2B5EF4-FFF2-40B4-BE49-F238E27FC236}">
                <a16:creationId xmlns:a16="http://schemas.microsoft.com/office/drawing/2014/main" id="{6537BE4C-BBBE-499D-BBED-34E0CCD9E84F}"/>
              </a:ext>
            </a:extLst>
          </p:cNvPr>
          <p:cNvSpPr/>
          <p:nvPr/>
        </p:nvSpPr>
        <p:spPr>
          <a:xfrm>
            <a:off x="4576477" y="3554859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节点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9" name="圆柱体 8">
            <a:extLst>
              <a:ext uri="{FF2B5EF4-FFF2-40B4-BE49-F238E27FC236}">
                <a16:creationId xmlns:a16="http://schemas.microsoft.com/office/drawing/2014/main" id="{0DC7A9E5-6E05-48FC-BF4F-68E3F0BD844B}"/>
              </a:ext>
            </a:extLst>
          </p:cNvPr>
          <p:cNvSpPr/>
          <p:nvPr/>
        </p:nvSpPr>
        <p:spPr>
          <a:xfrm>
            <a:off x="6507372" y="3554859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节点</a:t>
            </a:r>
            <a:r>
              <a:rPr lang="en-US" altLang="zh-CN" dirty="0"/>
              <a:t>n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42B2E22-49D0-49F8-ADEA-9CAE56B541FB}"/>
              </a:ext>
            </a:extLst>
          </p:cNvPr>
          <p:cNvSpPr txBox="1"/>
          <p:nvPr/>
        </p:nvSpPr>
        <p:spPr>
          <a:xfrm>
            <a:off x="5751519" y="364973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…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C1F8B3-6FBE-4233-9BB3-7D77F64A7C78}"/>
              </a:ext>
            </a:extLst>
          </p:cNvPr>
          <p:cNvSpPr txBox="1"/>
          <p:nvPr/>
        </p:nvSpPr>
        <p:spPr>
          <a:xfrm>
            <a:off x="3230562" y="306889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89033E0-23F3-4DB0-A3B9-31A70B576485}"/>
              </a:ext>
            </a:extLst>
          </p:cNvPr>
          <p:cNvSpPr txBox="1"/>
          <p:nvPr/>
        </p:nvSpPr>
        <p:spPr>
          <a:xfrm>
            <a:off x="4576477" y="306889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91F1277-52CB-4FF2-8B28-6C1487579262}"/>
              </a:ext>
            </a:extLst>
          </p:cNvPr>
          <p:cNvSpPr txBox="1"/>
          <p:nvPr/>
        </p:nvSpPr>
        <p:spPr>
          <a:xfrm>
            <a:off x="6507372" y="306889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11DED08-CEF2-4F7D-ACA9-D822016DB152}"/>
              </a:ext>
            </a:extLst>
          </p:cNvPr>
          <p:cNvSpPr/>
          <p:nvPr/>
        </p:nvSpPr>
        <p:spPr>
          <a:xfrm>
            <a:off x="3230562" y="4969065"/>
            <a:ext cx="3985727" cy="2660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/>
              <a:t>高速互联网络</a:t>
            </a:r>
            <a:endParaRPr lang="en-US" altLang="zh-CN" sz="1600" b="1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FCD29A1-62FA-491C-9ED4-6410D8F6CD26}"/>
              </a:ext>
            </a:extLst>
          </p:cNvPr>
          <p:cNvSpPr/>
          <p:nvPr/>
        </p:nvSpPr>
        <p:spPr>
          <a:xfrm>
            <a:off x="3090563" y="1875947"/>
            <a:ext cx="1007125" cy="6677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/>
              <a:t>应用</a:t>
            </a:r>
            <a:endParaRPr lang="en-US" altLang="zh-CN" sz="1600" b="1" dirty="0"/>
          </a:p>
          <a:p>
            <a:pPr algn="ctr"/>
            <a:r>
              <a:rPr lang="zh-CN" altLang="en-US" sz="1600" b="1" dirty="0"/>
              <a:t>服务器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7EF70E5-BF03-4CC2-BCCF-32F02BBC92F0}"/>
              </a:ext>
            </a:extLst>
          </p:cNvPr>
          <p:cNvCxnSpPr>
            <a:cxnSpLocks/>
          </p:cNvCxnSpPr>
          <p:nvPr/>
        </p:nvCxnSpPr>
        <p:spPr>
          <a:xfrm>
            <a:off x="3594125" y="2530375"/>
            <a:ext cx="0" cy="104141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2702E6B6-88C0-4C24-BF54-0C70ABF90001}"/>
              </a:ext>
            </a:extLst>
          </p:cNvPr>
          <p:cNvSpPr txBox="1"/>
          <p:nvPr/>
        </p:nvSpPr>
        <p:spPr>
          <a:xfrm>
            <a:off x="3287792" y="425862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mpp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52F1E25-43FE-4A38-B54B-4552A762C3BD}"/>
              </a:ext>
            </a:extLst>
          </p:cNvPr>
          <p:cNvSpPr txBox="1"/>
          <p:nvPr/>
        </p:nvSpPr>
        <p:spPr>
          <a:xfrm>
            <a:off x="4623729" y="4233141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mpp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80D6B11-4A68-4377-8EA9-CDC9BFA257AC}"/>
              </a:ext>
            </a:extLst>
          </p:cNvPr>
          <p:cNvSpPr txBox="1"/>
          <p:nvPr/>
        </p:nvSpPr>
        <p:spPr>
          <a:xfrm>
            <a:off x="6568613" y="4251901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mpp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73F0EA5-D294-46E6-B45A-9AF58B738D64}"/>
              </a:ext>
            </a:extLst>
          </p:cNvPr>
          <p:cNvCxnSpPr>
            <a:cxnSpLocks/>
          </p:cNvCxnSpPr>
          <p:nvPr/>
        </p:nvCxnSpPr>
        <p:spPr>
          <a:xfrm flipH="1">
            <a:off x="3570217" y="4251901"/>
            <a:ext cx="14803" cy="7171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9EC323A2-B5BA-47A0-8D89-354B78060C53}"/>
              </a:ext>
            </a:extLst>
          </p:cNvPr>
          <p:cNvCxnSpPr>
            <a:cxnSpLocks/>
          </p:cNvCxnSpPr>
          <p:nvPr/>
        </p:nvCxnSpPr>
        <p:spPr>
          <a:xfrm flipH="1">
            <a:off x="4930063" y="4233141"/>
            <a:ext cx="14803" cy="7171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1D5EC2D0-3CE5-4238-8C1C-98163FDCAD3A}"/>
              </a:ext>
            </a:extLst>
          </p:cNvPr>
          <p:cNvCxnSpPr>
            <a:cxnSpLocks/>
          </p:cNvCxnSpPr>
          <p:nvPr/>
        </p:nvCxnSpPr>
        <p:spPr>
          <a:xfrm flipH="1">
            <a:off x="6879982" y="4275831"/>
            <a:ext cx="14803" cy="7171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BAB88507-C635-4CCD-9912-BD93EE6504A8}"/>
              </a:ext>
            </a:extLst>
          </p:cNvPr>
          <p:cNvSpPr/>
          <p:nvPr/>
        </p:nvSpPr>
        <p:spPr>
          <a:xfrm>
            <a:off x="4426500" y="1892619"/>
            <a:ext cx="1007125" cy="6677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/>
              <a:t>应用</a:t>
            </a:r>
            <a:endParaRPr lang="en-US" altLang="zh-CN" sz="1600" b="1" dirty="0"/>
          </a:p>
          <a:p>
            <a:pPr algn="ctr"/>
            <a:r>
              <a:rPr lang="zh-CN" altLang="en-US" sz="1600" b="1" dirty="0"/>
              <a:t>服务器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A8CACBA-9FFD-4AC9-845F-635281EA73AE}"/>
              </a:ext>
            </a:extLst>
          </p:cNvPr>
          <p:cNvSpPr/>
          <p:nvPr/>
        </p:nvSpPr>
        <p:spPr>
          <a:xfrm>
            <a:off x="6358267" y="1888293"/>
            <a:ext cx="1007125" cy="6677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/>
              <a:t>应用</a:t>
            </a:r>
            <a:endParaRPr lang="en-US" altLang="zh-CN" sz="1600" b="1" dirty="0"/>
          </a:p>
          <a:p>
            <a:pPr algn="ctr"/>
            <a:r>
              <a:rPr lang="zh-CN" altLang="en-US" sz="1600" b="1" dirty="0"/>
              <a:t>服务器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28345A35-7793-4949-83E9-2079F4ED3C10}"/>
              </a:ext>
            </a:extLst>
          </p:cNvPr>
          <p:cNvCxnSpPr>
            <a:cxnSpLocks/>
          </p:cNvCxnSpPr>
          <p:nvPr/>
        </p:nvCxnSpPr>
        <p:spPr>
          <a:xfrm>
            <a:off x="4944866" y="2530375"/>
            <a:ext cx="0" cy="104141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0B5B4E7A-D0FB-4D2A-9CD5-68F8106D72CA}"/>
              </a:ext>
            </a:extLst>
          </p:cNvPr>
          <p:cNvCxnSpPr>
            <a:cxnSpLocks/>
          </p:cNvCxnSpPr>
          <p:nvPr/>
        </p:nvCxnSpPr>
        <p:spPr>
          <a:xfrm>
            <a:off x="6874947" y="2543663"/>
            <a:ext cx="0" cy="104141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02D969D2-581F-46BB-8EE0-EEB9591E3D03}"/>
              </a:ext>
            </a:extLst>
          </p:cNvPr>
          <p:cNvSpPr/>
          <p:nvPr/>
        </p:nvSpPr>
        <p:spPr>
          <a:xfrm>
            <a:off x="4297811" y="1004427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MPP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 n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节点</a:t>
            </a:r>
            <a:endParaRPr lang="zh-CN" altLang="en-US" sz="24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5DD1591-A7C1-47E2-A6E9-FCDAFC2DB51F}"/>
              </a:ext>
            </a:extLst>
          </p:cNvPr>
          <p:cNvSpPr txBox="1"/>
          <p:nvPr/>
        </p:nvSpPr>
        <p:spPr>
          <a:xfrm>
            <a:off x="1751084" y="5339502"/>
            <a:ext cx="7505932" cy="10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0" hangingPunct="0">
              <a:lnSpc>
                <a:spcPct val="120000"/>
              </a:lnSpc>
              <a:buClr>
                <a:srgbClr val="0F2943"/>
              </a:buClr>
              <a:defRPr/>
            </a:pP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 ：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 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eaLnBrk="0" hangingPunct="0">
              <a:lnSpc>
                <a:spcPct val="120000"/>
              </a:lnSpc>
              <a:buClr>
                <a:srgbClr val="0F2943"/>
              </a:buClr>
              <a:defRPr/>
            </a:pP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MPP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组件授权： 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节点</a:t>
            </a:r>
            <a:endParaRPr lang="en-US" altLang="zh-CN" sz="2800" b="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4CDDBDD-9DCF-4B2E-98A1-13CC677F1838}"/>
              </a:ext>
            </a:extLst>
          </p:cNvPr>
          <p:cNvSpPr/>
          <p:nvPr/>
        </p:nvSpPr>
        <p:spPr bwMode="auto">
          <a:xfrm>
            <a:off x="8290034" y="2264890"/>
            <a:ext cx="3060199" cy="2101339"/>
          </a:xfrm>
          <a:prstGeom prst="rect">
            <a:avLst/>
          </a:prstGeom>
          <a:noFill/>
          <a:ln w="63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应用场景描述：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2000" b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适合海量结构化数据分析，通过低成本的多个普通</a:t>
            </a:r>
            <a:r>
              <a:rPr lang="en-US" altLang="zh-CN" sz="2000" b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000" b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节点组成集群，实现并行计算，提高数据分析计算性能。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AB12E3C-6A05-4B2A-864E-E6DF92361EA2}"/>
              </a:ext>
            </a:extLst>
          </p:cNvPr>
          <p:cNvSpPr/>
          <p:nvPr/>
        </p:nvSpPr>
        <p:spPr bwMode="auto">
          <a:xfrm>
            <a:off x="8290034" y="4456907"/>
            <a:ext cx="3060199" cy="2101339"/>
          </a:xfrm>
          <a:prstGeom prst="rect">
            <a:avLst/>
          </a:prstGeom>
          <a:noFill/>
          <a:ln w="63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指标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最大存储空间</a:t>
            </a: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:PB</a:t>
            </a: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</a:p>
          <a:p>
            <a:r>
              <a:rPr lang="zh-CN" altLang="en-US" sz="20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最大节点：</a:t>
            </a:r>
            <a:r>
              <a:rPr lang="en-US" altLang="zh-CN" sz="2000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1024</a:t>
            </a:r>
            <a:endParaRPr lang="en-US" altLang="zh-CN" sz="20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31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共享存储集群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AFF3F8-3C78-41B3-B4B8-F9E387E5BA7A}"/>
              </a:ext>
            </a:extLst>
          </p:cNvPr>
          <p:cNvSpPr/>
          <p:nvPr/>
        </p:nvSpPr>
        <p:spPr>
          <a:xfrm>
            <a:off x="4314224" y="1040198"/>
            <a:ext cx="4218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DSC n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节点（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ORACLE RAC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）</a:t>
            </a:r>
            <a:endParaRPr lang="zh-CN" altLang="en-US" sz="2400" dirty="0"/>
          </a:p>
        </p:txBody>
      </p:sp>
      <p:sp>
        <p:nvSpPr>
          <p:cNvPr id="33" name="圆柱体 32">
            <a:extLst>
              <a:ext uri="{FF2B5EF4-FFF2-40B4-BE49-F238E27FC236}">
                <a16:creationId xmlns:a16="http://schemas.microsoft.com/office/drawing/2014/main" id="{4590C701-F588-43FD-AE40-5495D2AD36C1}"/>
              </a:ext>
            </a:extLst>
          </p:cNvPr>
          <p:cNvSpPr/>
          <p:nvPr/>
        </p:nvSpPr>
        <p:spPr>
          <a:xfrm>
            <a:off x="8141464" y="4972753"/>
            <a:ext cx="2351788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共享存储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C0D1E2A-2390-4D28-AF7F-49AD56F6E617}"/>
              </a:ext>
            </a:extLst>
          </p:cNvPr>
          <p:cNvSpPr txBox="1"/>
          <p:nvPr/>
        </p:nvSpPr>
        <p:spPr>
          <a:xfrm>
            <a:off x="9813850" y="3573052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…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D982DE6-67A2-4DE4-BD47-AFB712320655}"/>
              </a:ext>
            </a:extLst>
          </p:cNvPr>
          <p:cNvSpPr txBox="1"/>
          <p:nvPr/>
        </p:nvSpPr>
        <p:spPr>
          <a:xfrm>
            <a:off x="7484063" y="30123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156A656-3FEE-4ED6-87B0-22380822B05B}"/>
              </a:ext>
            </a:extLst>
          </p:cNvPr>
          <p:cNvSpPr txBox="1"/>
          <p:nvPr/>
        </p:nvSpPr>
        <p:spPr>
          <a:xfrm>
            <a:off x="8829978" y="30123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B9F26CF-19B4-4436-96AE-E9A61510F4EE}"/>
              </a:ext>
            </a:extLst>
          </p:cNvPr>
          <p:cNvSpPr txBox="1"/>
          <p:nvPr/>
        </p:nvSpPr>
        <p:spPr>
          <a:xfrm>
            <a:off x="10760873" y="30123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B704573-42EF-473B-A022-34D8D1BF38E2}"/>
              </a:ext>
            </a:extLst>
          </p:cNvPr>
          <p:cNvSpPr txBox="1"/>
          <p:nvPr/>
        </p:nvSpPr>
        <p:spPr>
          <a:xfrm>
            <a:off x="7493377" y="417850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DSC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837164C-F26A-493B-BEBA-762F00E9BD7C}"/>
              </a:ext>
            </a:extLst>
          </p:cNvPr>
          <p:cNvCxnSpPr>
            <a:cxnSpLocks/>
          </p:cNvCxnSpPr>
          <p:nvPr/>
        </p:nvCxnSpPr>
        <p:spPr>
          <a:xfrm>
            <a:off x="7923843" y="4191849"/>
            <a:ext cx="729482" cy="801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3CA8308A-B904-47C6-8D11-24B8C8998B59}"/>
              </a:ext>
            </a:extLst>
          </p:cNvPr>
          <p:cNvCxnSpPr>
            <a:cxnSpLocks/>
          </p:cNvCxnSpPr>
          <p:nvPr/>
        </p:nvCxnSpPr>
        <p:spPr>
          <a:xfrm>
            <a:off x="9112020" y="4191849"/>
            <a:ext cx="28816" cy="7793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C8298FA-DA11-43A3-A52C-BE1FF966DE69}"/>
              </a:ext>
            </a:extLst>
          </p:cNvPr>
          <p:cNvCxnSpPr>
            <a:cxnSpLocks/>
          </p:cNvCxnSpPr>
          <p:nvPr/>
        </p:nvCxnSpPr>
        <p:spPr>
          <a:xfrm flipH="1">
            <a:off x="10155290" y="4196643"/>
            <a:ext cx="956772" cy="7966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959AD190-F020-4334-8001-62BAE41BEB87}"/>
              </a:ext>
            </a:extLst>
          </p:cNvPr>
          <p:cNvSpPr/>
          <p:nvPr/>
        </p:nvSpPr>
        <p:spPr>
          <a:xfrm>
            <a:off x="8595703" y="1503616"/>
            <a:ext cx="1891061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应用服务器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C57957A-5C81-4438-AFEA-B0A50E88BC84}"/>
              </a:ext>
            </a:extLst>
          </p:cNvPr>
          <p:cNvCxnSpPr>
            <a:cxnSpLocks/>
          </p:cNvCxnSpPr>
          <p:nvPr/>
        </p:nvCxnSpPr>
        <p:spPr>
          <a:xfrm flipH="1">
            <a:off x="8188503" y="2032030"/>
            <a:ext cx="1095418" cy="1473703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99CC12A2-FAE7-4505-B7E2-BB53804C79BB}"/>
              </a:ext>
            </a:extLst>
          </p:cNvPr>
          <p:cNvCxnSpPr>
            <a:cxnSpLocks/>
          </p:cNvCxnSpPr>
          <p:nvPr/>
        </p:nvCxnSpPr>
        <p:spPr>
          <a:xfrm flipH="1">
            <a:off x="9142080" y="2046370"/>
            <a:ext cx="390925" cy="13874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FEB75166-87B2-4633-A74E-419542FE6F9B}"/>
              </a:ext>
            </a:extLst>
          </p:cNvPr>
          <p:cNvCxnSpPr>
            <a:cxnSpLocks/>
          </p:cNvCxnSpPr>
          <p:nvPr/>
        </p:nvCxnSpPr>
        <p:spPr>
          <a:xfrm>
            <a:off x="9708333" y="2020506"/>
            <a:ext cx="1197774" cy="149675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43FA54BB-E306-407E-8F31-3F7FEEFC8902}"/>
              </a:ext>
            </a:extLst>
          </p:cNvPr>
          <p:cNvSpPr/>
          <p:nvPr/>
        </p:nvSpPr>
        <p:spPr>
          <a:xfrm>
            <a:off x="8788288" y="2132494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ea typeface="思源黑体 CN Regular" pitchFamily="34" charset="-122"/>
              </a:rPr>
              <a:t>读写事务</a:t>
            </a:r>
            <a:endParaRPr lang="zh-CN" altLang="en-US" sz="2400" dirty="0">
              <a:solidFill>
                <a:schemeClr val="accent2"/>
              </a:solidFill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AB12E3C-6A05-4B2A-864E-E6DF92361EA2}"/>
              </a:ext>
            </a:extLst>
          </p:cNvPr>
          <p:cNvSpPr/>
          <p:nvPr/>
        </p:nvSpPr>
        <p:spPr bwMode="auto">
          <a:xfrm>
            <a:off x="782290" y="1979547"/>
            <a:ext cx="3060199" cy="2101339"/>
          </a:xfrm>
          <a:prstGeom prst="rect">
            <a:avLst/>
          </a:prstGeom>
          <a:noFill/>
          <a:ln w="63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应用场景描述：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高可靠、高性能的高并发事务处理系统。</a:t>
            </a:r>
            <a:endParaRPr lang="zh-CN" altLang="en-US" sz="2000" b="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149A236-1FE8-4441-9BCE-785AED732C7B}"/>
              </a:ext>
            </a:extLst>
          </p:cNvPr>
          <p:cNvSpPr/>
          <p:nvPr/>
        </p:nvSpPr>
        <p:spPr>
          <a:xfrm>
            <a:off x="7288238" y="3462724"/>
            <a:ext cx="955071" cy="732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节点</a:t>
            </a:r>
            <a:r>
              <a:rPr lang="en-US" altLang="zh-CN" b="1" dirty="0"/>
              <a:t>1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1DA1796-DC3A-4A5A-8EB0-E14A4C0ACDB0}"/>
              </a:ext>
            </a:extLst>
          </p:cNvPr>
          <p:cNvSpPr/>
          <p:nvPr/>
        </p:nvSpPr>
        <p:spPr>
          <a:xfrm>
            <a:off x="8595773" y="3462739"/>
            <a:ext cx="955071" cy="732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节点</a:t>
            </a:r>
            <a:r>
              <a:rPr lang="en-US" altLang="zh-CN" b="1" dirty="0"/>
              <a:t>2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756E7DDE-D5AC-4E88-8045-B19709B4584D}"/>
              </a:ext>
            </a:extLst>
          </p:cNvPr>
          <p:cNvSpPr/>
          <p:nvPr/>
        </p:nvSpPr>
        <p:spPr>
          <a:xfrm>
            <a:off x="10520069" y="3493239"/>
            <a:ext cx="955071" cy="732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节点</a:t>
            </a:r>
            <a:r>
              <a:rPr lang="en-US" altLang="zh-CN" b="1" dirty="0"/>
              <a:t>n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5007051-2DBB-4B69-A66B-F969B1F392D4}"/>
              </a:ext>
            </a:extLst>
          </p:cNvPr>
          <p:cNvSpPr txBox="1"/>
          <p:nvPr/>
        </p:nvSpPr>
        <p:spPr>
          <a:xfrm>
            <a:off x="8788288" y="417850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DSC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5FE06429-B795-45C0-BB55-199F0850B50E}"/>
              </a:ext>
            </a:extLst>
          </p:cNvPr>
          <p:cNvSpPr txBox="1"/>
          <p:nvPr/>
        </p:nvSpPr>
        <p:spPr>
          <a:xfrm>
            <a:off x="10760873" y="417554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DSC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3905442" y="486471"/>
            <a:ext cx="4381272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1C2682"/>
                </a:solidFill>
              </a:rPr>
              <a:t>目录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3905442" y="1281460"/>
            <a:ext cx="4381272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1C2682"/>
                </a:solidFill>
                <a:latin typeface="Arial" panose="020B0604020202020204" pitchFamily="34" charset="0"/>
              </a:rPr>
              <a:t>CONTENTS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5418115" y="2920465"/>
            <a:ext cx="308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公司介绍</a:t>
            </a:r>
            <a:endParaRPr lang="en-US" altLang="zh-CN" sz="20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418115" y="4058485"/>
            <a:ext cx="308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典型案例</a:t>
            </a:r>
          </a:p>
        </p:txBody>
      </p:sp>
      <p:sp>
        <p:nvSpPr>
          <p:cNvPr id="4" name="矩形 3"/>
          <p:cNvSpPr/>
          <p:nvPr/>
        </p:nvSpPr>
        <p:spPr>
          <a:xfrm rot="5400000">
            <a:off x="4480184" y="3730907"/>
            <a:ext cx="1597558" cy="45719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637125" y="2946736"/>
            <a:ext cx="61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595959"/>
                </a:solidFill>
              </a:rPr>
              <a:t>01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37125" y="3512094"/>
            <a:ext cx="61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595959"/>
                </a:solidFill>
              </a:rPr>
              <a:t>02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37125" y="4077452"/>
            <a:ext cx="61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595959"/>
                </a:solidFill>
              </a:rPr>
              <a:t>03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418115" y="3512094"/>
            <a:ext cx="308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达梦数据库产品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数据库系统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架构的整体结构</a:t>
            </a:r>
            <a:r>
              <a:rPr lang="zh-CN" altLang="en-US" sz="2400" dirty="0" smtClean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示意图 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01" y="1096890"/>
            <a:ext cx="10028571" cy="4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数据库主流系统架构特点比较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1" y="1276965"/>
            <a:ext cx="10742857" cy="4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透明分布式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AFF3F8-3C78-41B3-B4B8-F9E387E5BA7A}"/>
              </a:ext>
            </a:extLst>
          </p:cNvPr>
          <p:cNvSpPr/>
          <p:nvPr/>
        </p:nvSpPr>
        <p:spPr>
          <a:xfrm>
            <a:off x="4314224" y="1040198"/>
            <a:ext cx="2650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TDD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 </a:t>
            </a:r>
            <a:r>
              <a:rPr lang="en-US" altLang="zh-CN" sz="2400" dirty="0" err="1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n+1+m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节点</a:t>
            </a:r>
            <a:endParaRPr lang="zh-CN" altLang="en-US" sz="24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C0D1E2A-2390-4D28-AF7F-49AD56F6E617}"/>
              </a:ext>
            </a:extLst>
          </p:cNvPr>
          <p:cNvSpPr txBox="1"/>
          <p:nvPr/>
        </p:nvSpPr>
        <p:spPr>
          <a:xfrm>
            <a:off x="9652741" y="3106249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…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D982DE6-67A2-4DE4-BD47-AFB712320655}"/>
              </a:ext>
            </a:extLst>
          </p:cNvPr>
          <p:cNvSpPr txBox="1"/>
          <p:nvPr/>
        </p:nvSpPr>
        <p:spPr>
          <a:xfrm>
            <a:off x="7322954" y="254551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dm8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156A656-3FEE-4ED6-87B0-22380822B05B}"/>
              </a:ext>
            </a:extLst>
          </p:cNvPr>
          <p:cNvSpPr txBox="1"/>
          <p:nvPr/>
        </p:nvSpPr>
        <p:spPr>
          <a:xfrm>
            <a:off x="8668869" y="254551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dm8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B9F26CF-19B4-4436-96AE-E9A61510F4EE}"/>
              </a:ext>
            </a:extLst>
          </p:cNvPr>
          <p:cNvSpPr txBox="1"/>
          <p:nvPr/>
        </p:nvSpPr>
        <p:spPr>
          <a:xfrm>
            <a:off x="10599764" y="254551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dm8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837164C-F26A-493B-BEBA-762F00E9BD7C}"/>
              </a:ext>
            </a:extLst>
          </p:cNvPr>
          <p:cNvCxnSpPr>
            <a:cxnSpLocks/>
          </p:cNvCxnSpPr>
          <p:nvPr/>
        </p:nvCxnSpPr>
        <p:spPr>
          <a:xfrm>
            <a:off x="8125121" y="4039211"/>
            <a:ext cx="0" cy="4348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3CA8308A-B904-47C6-8D11-24B8C8998B59}"/>
              </a:ext>
            </a:extLst>
          </p:cNvPr>
          <p:cNvCxnSpPr>
            <a:cxnSpLocks/>
          </p:cNvCxnSpPr>
          <p:nvPr/>
        </p:nvCxnSpPr>
        <p:spPr>
          <a:xfrm>
            <a:off x="5953279" y="4697308"/>
            <a:ext cx="879220" cy="4715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C8298FA-DA11-43A3-A52C-BE1FF966DE69}"/>
              </a:ext>
            </a:extLst>
          </p:cNvPr>
          <p:cNvCxnSpPr>
            <a:cxnSpLocks/>
          </p:cNvCxnSpPr>
          <p:nvPr/>
        </p:nvCxnSpPr>
        <p:spPr>
          <a:xfrm flipH="1">
            <a:off x="5888356" y="3429000"/>
            <a:ext cx="917869" cy="4933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959AD190-F020-4334-8001-62BAE41BEB87}"/>
              </a:ext>
            </a:extLst>
          </p:cNvPr>
          <p:cNvSpPr/>
          <p:nvPr/>
        </p:nvSpPr>
        <p:spPr>
          <a:xfrm>
            <a:off x="8331197" y="1384279"/>
            <a:ext cx="1891061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应用服务器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C57957A-5C81-4438-AFEA-B0A50E88BC84}"/>
              </a:ext>
            </a:extLst>
          </p:cNvPr>
          <p:cNvCxnSpPr>
            <a:cxnSpLocks/>
          </p:cNvCxnSpPr>
          <p:nvPr/>
        </p:nvCxnSpPr>
        <p:spPr>
          <a:xfrm flipH="1">
            <a:off x="7722299" y="1861104"/>
            <a:ext cx="1250499" cy="110548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99CC12A2-FAE7-4505-B7E2-BB53804C79BB}"/>
              </a:ext>
            </a:extLst>
          </p:cNvPr>
          <p:cNvCxnSpPr>
            <a:cxnSpLocks/>
          </p:cNvCxnSpPr>
          <p:nvPr/>
        </p:nvCxnSpPr>
        <p:spPr>
          <a:xfrm flipH="1">
            <a:off x="9157454" y="1874726"/>
            <a:ext cx="151635" cy="109186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FEB75166-87B2-4633-A74E-419542FE6F9B}"/>
              </a:ext>
            </a:extLst>
          </p:cNvPr>
          <p:cNvCxnSpPr>
            <a:cxnSpLocks/>
          </p:cNvCxnSpPr>
          <p:nvPr/>
        </p:nvCxnSpPr>
        <p:spPr>
          <a:xfrm>
            <a:off x="9574391" y="1871700"/>
            <a:ext cx="962323" cy="113109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43FA54BB-E306-407E-8F31-3F7FEEFC8902}"/>
              </a:ext>
            </a:extLst>
          </p:cNvPr>
          <p:cNvSpPr/>
          <p:nvPr/>
        </p:nvSpPr>
        <p:spPr>
          <a:xfrm>
            <a:off x="8560826" y="1841562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ea typeface="思源黑体 CN Regular" pitchFamily="34" charset="-122"/>
              </a:rPr>
              <a:t>读写事务</a:t>
            </a:r>
            <a:endParaRPr lang="zh-CN" altLang="en-US" sz="2400" dirty="0">
              <a:solidFill>
                <a:schemeClr val="accent2"/>
              </a:solidFill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AB12E3C-6A05-4B2A-864E-E6DF92361EA2}"/>
              </a:ext>
            </a:extLst>
          </p:cNvPr>
          <p:cNvSpPr/>
          <p:nvPr/>
        </p:nvSpPr>
        <p:spPr bwMode="auto">
          <a:xfrm>
            <a:off x="633573" y="1696314"/>
            <a:ext cx="2238907" cy="2101339"/>
          </a:xfrm>
          <a:prstGeom prst="rect">
            <a:avLst/>
          </a:prstGeom>
          <a:noFill/>
          <a:ln w="63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应用场景描述：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2000" b="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多副本冗余、节点动态扩展、低成本支撑高可用计算场景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149A236-1FE8-4441-9BCE-785AED732C7B}"/>
              </a:ext>
            </a:extLst>
          </p:cNvPr>
          <p:cNvSpPr/>
          <p:nvPr/>
        </p:nvSpPr>
        <p:spPr>
          <a:xfrm>
            <a:off x="7127129" y="2995921"/>
            <a:ext cx="955071" cy="732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计算</a:t>
            </a:r>
            <a:endParaRPr lang="en-US" altLang="zh-CN" b="1" dirty="0"/>
          </a:p>
          <a:p>
            <a:pPr algn="ctr"/>
            <a:r>
              <a:rPr lang="zh-CN" altLang="en-US" b="1" dirty="0"/>
              <a:t>节点</a:t>
            </a:r>
            <a:r>
              <a:rPr lang="en-US" altLang="zh-CN" b="1" dirty="0"/>
              <a:t>1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1DA1796-DC3A-4A5A-8EB0-E14A4C0ACDB0}"/>
              </a:ext>
            </a:extLst>
          </p:cNvPr>
          <p:cNvSpPr/>
          <p:nvPr/>
        </p:nvSpPr>
        <p:spPr>
          <a:xfrm>
            <a:off x="8434664" y="2995936"/>
            <a:ext cx="955071" cy="732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计算</a:t>
            </a:r>
            <a:endParaRPr lang="en-US" altLang="zh-CN" b="1" dirty="0"/>
          </a:p>
          <a:p>
            <a:pPr algn="ctr"/>
            <a:r>
              <a:rPr lang="zh-CN" altLang="en-US" b="1" dirty="0"/>
              <a:t>节点</a:t>
            </a:r>
            <a:r>
              <a:rPr lang="en-US" altLang="zh-CN" b="1" dirty="0"/>
              <a:t>2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756E7DDE-D5AC-4E88-8045-B19709B4584D}"/>
              </a:ext>
            </a:extLst>
          </p:cNvPr>
          <p:cNvSpPr/>
          <p:nvPr/>
        </p:nvSpPr>
        <p:spPr>
          <a:xfrm>
            <a:off x="10358960" y="3026436"/>
            <a:ext cx="955071" cy="732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计算</a:t>
            </a:r>
            <a:endParaRPr lang="en-US" altLang="zh-CN" b="1" dirty="0"/>
          </a:p>
          <a:p>
            <a:pPr algn="ctr"/>
            <a:r>
              <a:rPr lang="zh-CN" altLang="en-US" b="1" dirty="0"/>
              <a:t>节点</a:t>
            </a:r>
            <a:r>
              <a:rPr lang="en-US" altLang="zh-CN" b="1" dirty="0"/>
              <a:t>n</a:t>
            </a:r>
          </a:p>
        </p:txBody>
      </p:sp>
      <p:sp>
        <p:nvSpPr>
          <p:cNvPr id="28" name="圆柱体 27">
            <a:extLst>
              <a:ext uri="{FF2B5EF4-FFF2-40B4-BE49-F238E27FC236}">
                <a16:creationId xmlns:a16="http://schemas.microsoft.com/office/drawing/2014/main" id="{7A83ABDE-9950-473A-95B4-1491E7F86E68}"/>
              </a:ext>
            </a:extLst>
          </p:cNvPr>
          <p:cNvSpPr/>
          <p:nvPr/>
        </p:nvSpPr>
        <p:spPr>
          <a:xfrm>
            <a:off x="7151109" y="4904465"/>
            <a:ext cx="855123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存储</a:t>
            </a:r>
            <a:endParaRPr lang="en-US" altLang="zh-CN" dirty="0"/>
          </a:p>
          <a:p>
            <a:pPr algn="ctr"/>
            <a:r>
              <a:rPr lang="zh-CN" altLang="en-US" dirty="0"/>
              <a:t>节点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6F9830-E580-4840-8A75-FCE3DBB7ECAB}"/>
              </a:ext>
            </a:extLst>
          </p:cNvPr>
          <p:cNvSpPr txBox="1"/>
          <p:nvPr/>
        </p:nvSpPr>
        <p:spPr>
          <a:xfrm>
            <a:off x="9740562" y="4999336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…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FAEC219-8770-4278-B8D1-AE39C943138D}"/>
              </a:ext>
            </a:extLst>
          </p:cNvPr>
          <p:cNvSpPr txBox="1"/>
          <p:nvPr/>
        </p:nvSpPr>
        <p:spPr>
          <a:xfrm>
            <a:off x="7276315" y="448165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dm8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A99EC6A-27ED-4863-B3DC-A7A73F541BFD}"/>
              </a:ext>
            </a:extLst>
          </p:cNvPr>
          <p:cNvSpPr txBox="1"/>
          <p:nvPr/>
        </p:nvSpPr>
        <p:spPr>
          <a:xfrm>
            <a:off x="8622230" y="448165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dm8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804A954-C85F-4A1D-9923-D3F30129572C}"/>
              </a:ext>
            </a:extLst>
          </p:cNvPr>
          <p:cNvSpPr txBox="1"/>
          <p:nvPr/>
        </p:nvSpPr>
        <p:spPr>
          <a:xfrm>
            <a:off x="10553125" y="448165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dm8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8" name="圆柱体 37">
            <a:extLst>
              <a:ext uri="{FF2B5EF4-FFF2-40B4-BE49-F238E27FC236}">
                <a16:creationId xmlns:a16="http://schemas.microsoft.com/office/drawing/2014/main" id="{B4964733-C604-42B1-9B30-340C611E0566}"/>
              </a:ext>
            </a:extLst>
          </p:cNvPr>
          <p:cNvSpPr/>
          <p:nvPr/>
        </p:nvSpPr>
        <p:spPr>
          <a:xfrm>
            <a:off x="5198874" y="3953354"/>
            <a:ext cx="1151161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日志节点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28152AD-41AC-479A-8C7A-087FB59BEE2F}"/>
              </a:ext>
            </a:extLst>
          </p:cNvPr>
          <p:cNvSpPr txBox="1"/>
          <p:nvPr/>
        </p:nvSpPr>
        <p:spPr>
          <a:xfrm>
            <a:off x="7141893" y="562552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TDD</a:t>
            </a:r>
            <a:r>
              <a:rPr lang="en-US" altLang="zh-CN" dirty="0">
                <a:solidFill>
                  <a:schemeClr val="accent1"/>
                </a:solidFill>
              </a:rPr>
              <a:t>-SS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A95E1EE-1F77-464D-9602-E29815DDA2A0}"/>
              </a:ext>
            </a:extLst>
          </p:cNvPr>
          <p:cNvSpPr txBox="1"/>
          <p:nvPr/>
        </p:nvSpPr>
        <p:spPr>
          <a:xfrm>
            <a:off x="7146452" y="3680206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TDD</a:t>
            </a:r>
            <a:r>
              <a:rPr lang="en-US" altLang="zh-CN" dirty="0">
                <a:solidFill>
                  <a:schemeClr val="accent1"/>
                </a:solidFill>
              </a:rPr>
              <a:t>-DS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D029744-550B-48BF-8F30-BE839FF02731}"/>
              </a:ext>
            </a:extLst>
          </p:cNvPr>
          <p:cNvSpPr txBox="1"/>
          <p:nvPr/>
        </p:nvSpPr>
        <p:spPr>
          <a:xfrm>
            <a:off x="8458802" y="3669879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TDD</a:t>
            </a:r>
            <a:r>
              <a:rPr lang="en-US" altLang="zh-CN" dirty="0">
                <a:solidFill>
                  <a:schemeClr val="accent1"/>
                </a:solidFill>
              </a:rPr>
              <a:t>-DS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C266125-80E9-46DC-AD14-E61410CB89CA}"/>
              </a:ext>
            </a:extLst>
          </p:cNvPr>
          <p:cNvSpPr txBox="1"/>
          <p:nvPr/>
        </p:nvSpPr>
        <p:spPr>
          <a:xfrm>
            <a:off x="10414785" y="3680206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TDD</a:t>
            </a:r>
            <a:r>
              <a:rPr lang="en-US" altLang="zh-CN" dirty="0">
                <a:solidFill>
                  <a:schemeClr val="accent1"/>
                </a:solidFill>
              </a:rPr>
              <a:t>-DS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1AE40E0-6632-444F-8BC3-FFC8FA9E3878}"/>
              </a:ext>
            </a:extLst>
          </p:cNvPr>
          <p:cNvSpPr txBox="1"/>
          <p:nvPr/>
        </p:nvSpPr>
        <p:spPr>
          <a:xfrm>
            <a:off x="8489133" y="564613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TDD</a:t>
            </a:r>
            <a:r>
              <a:rPr lang="en-US" altLang="zh-CN" dirty="0">
                <a:solidFill>
                  <a:schemeClr val="accent1"/>
                </a:solidFill>
              </a:rPr>
              <a:t>-SS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3CD18F74-1FD4-41DC-AE42-0C68BFABA69F}"/>
              </a:ext>
            </a:extLst>
          </p:cNvPr>
          <p:cNvSpPr txBox="1"/>
          <p:nvPr/>
        </p:nvSpPr>
        <p:spPr>
          <a:xfrm>
            <a:off x="10387373" y="564613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TDD</a:t>
            </a:r>
            <a:r>
              <a:rPr lang="en-US" altLang="zh-CN" dirty="0">
                <a:solidFill>
                  <a:schemeClr val="accent1"/>
                </a:solidFill>
              </a:rPr>
              <a:t>-SS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9" name="圆柱体 58">
            <a:extLst>
              <a:ext uri="{FF2B5EF4-FFF2-40B4-BE49-F238E27FC236}">
                <a16:creationId xmlns:a16="http://schemas.microsoft.com/office/drawing/2014/main" id="{B1679F1E-7F80-4487-A707-287BDFDC5FD8}"/>
              </a:ext>
            </a:extLst>
          </p:cNvPr>
          <p:cNvSpPr/>
          <p:nvPr/>
        </p:nvSpPr>
        <p:spPr>
          <a:xfrm>
            <a:off x="8517799" y="4933175"/>
            <a:ext cx="855123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存储</a:t>
            </a:r>
            <a:endParaRPr lang="en-US" altLang="zh-CN" dirty="0"/>
          </a:p>
          <a:p>
            <a:pPr algn="ctr"/>
            <a:r>
              <a:rPr lang="zh-CN" altLang="en-US" dirty="0"/>
              <a:t>节点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1" name="圆柱体 60">
            <a:extLst>
              <a:ext uri="{FF2B5EF4-FFF2-40B4-BE49-F238E27FC236}">
                <a16:creationId xmlns:a16="http://schemas.microsoft.com/office/drawing/2014/main" id="{076AB0C9-7816-42BD-88D8-D91AC34E176E}"/>
              </a:ext>
            </a:extLst>
          </p:cNvPr>
          <p:cNvSpPr/>
          <p:nvPr/>
        </p:nvSpPr>
        <p:spPr>
          <a:xfrm>
            <a:off x="10381162" y="4892078"/>
            <a:ext cx="855123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存储</a:t>
            </a:r>
            <a:endParaRPr lang="en-US" altLang="zh-CN" dirty="0"/>
          </a:p>
          <a:p>
            <a:pPr algn="ctr"/>
            <a:r>
              <a:rPr lang="zh-CN" altLang="en-US" dirty="0"/>
              <a:t>节点</a:t>
            </a:r>
            <a:r>
              <a:rPr lang="en-US" altLang="zh-CN" dirty="0"/>
              <a:t>m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F69CFF1-3B1A-445A-889B-2DC95805A5A5}"/>
              </a:ext>
            </a:extLst>
          </p:cNvPr>
          <p:cNvSpPr/>
          <p:nvPr/>
        </p:nvSpPr>
        <p:spPr>
          <a:xfrm>
            <a:off x="6883685" y="2545515"/>
            <a:ext cx="4674742" cy="150402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014DC83-8B6E-4E35-930B-9994EF61EB31}"/>
              </a:ext>
            </a:extLst>
          </p:cNvPr>
          <p:cNvSpPr/>
          <p:nvPr/>
        </p:nvSpPr>
        <p:spPr>
          <a:xfrm>
            <a:off x="6883685" y="4474055"/>
            <a:ext cx="4674742" cy="150402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81E9A01C-886F-49BC-B3BD-692135B53041}"/>
              </a:ext>
            </a:extLst>
          </p:cNvPr>
          <p:cNvCxnSpPr>
            <a:cxnSpLocks/>
          </p:cNvCxnSpPr>
          <p:nvPr/>
        </p:nvCxnSpPr>
        <p:spPr>
          <a:xfrm>
            <a:off x="8945360" y="4039211"/>
            <a:ext cx="0" cy="4348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A7EF0361-ED8D-4459-A0BA-71ED1C00BC76}"/>
              </a:ext>
            </a:extLst>
          </p:cNvPr>
          <p:cNvCxnSpPr>
            <a:cxnSpLocks/>
          </p:cNvCxnSpPr>
          <p:nvPr/>
        </p:nvCxnSpPr>
        <p:spPr>
          <a:xfrm>
            <a:off x="9869307" y="4053592"/>
            <a:ext cx="0" cy="4348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AAB12E3C-6A05-4B2A-864E-E6DF92361EA2}"/>
              </a:ext>
            </a:extLst>
          </p:cNvPr>
          <p:cNvSpPr/>
          <p:nvPr/>
        </p:nvSpPr>
        <p:spPr bwMode="auto">
          <a:xfrm>
            <a:off x="653049" y="4118174"/>
            <a:ext cx="2770739" cy="2101339"/>
          </a:xfrm>
          <a:prstGeom prst="rect">
            <a:avLst/>
          </a:prstGeom>
          <a:noFill/>
          <a:ln w="63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just"/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指标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最大存储空间</a:t>
            </a: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:PB</a:t>
            </a: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</a:p>
          <a:p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最大副本数：</a:t>
            </a: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</a:p>
          <a:p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计算节点数：</a:t>
            </a: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</a:p>
          <a:p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存储节点数：</a:t>
            </a:r>
            <a:r>
              <a:rPr lang="en-US" altLang="zh-CN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10000</a:t>
            </a:r>
          </a:p>
          <a:p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其它指标：同普通单机</a:t>
            </a:r>
          </a:p>
        </p:txBody>
      </p:sp>
    </p:spTree>
    <p:extLst>
      <p:ext uri="{BB962C8B-B14F-4D97-AF65-F5344CB8AC3E}">
        <p14:creationId xmlns:p14="http://schemas.microsoft.com/office/powerpoint/2010/main" val="29877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异构数据实时同步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4793181-12F6-41F6-8D87-799942017882}"/>
              </a:ext>
            </a:extLst>
          </p:cNvPr>
          <p:cNvSpPr/>
          <p:nvPr/>
        </p:nvSpPr>
        <p:spPr>
          <a:xfrm>
            <a:off x="4365395" y="1142057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DMHS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 n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源端</a:t>
            </a:r>
            <a:endParaRPr lang="zh-CN" altLang="en-US" sz="2400" dirty="0"/>
          </a:p>
        </p:txBody>
      </p:sp>
      <p:sp>
        <p:nvSpPr>
          <p:cNvPr id="7" name="圆柱体 6">
            <a:extLst>
              <a:ext uri="{FF2B5EF4-FFF2-40B4-BE49-F238E27FC236}">
                <a16:creationId xmlns:a16="http://schemas.microsoft.com/office/drawing/2014/main" id="{8081255B-1AAB-448E-8D51-85ED61A7181B}"/>
              </a:ext>
            </a:extLst>
          </p:cNvPr>
          <p:cNvSpPr/>
          <p:nvPr/>
        </p:nvSpPr>
        <p:spPr>
          <a:xfrm>
            <a:off x="6161598" y="2427703"/>
            <a:ext cx="1143328" cy="95585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目的</a:t>
            </a:r>
            <a:endParaRPr lang="en-US" altLang="zh-CN" dirty="0"/>
          </a:p>
          <a:p>
            <a:pPr algn="ctr"/>
            <a:r>
              <a:rPr lang="zh-CN" altLang="en-US" dirty="0"/>
              <a:t>数据库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1874A6-1811-450F-BBF8-9EFB42A1CBA9}"/>
              </a:ext>
            </a:extLst>
          </p:cNvPr>
          <p:cNvSpPr txBox="1"/>
          <p:nvPr/>
        </p:nvSpPr>
        <p:spPr>
          <a:xfrm>
            <a:off x="6296283" y="1966038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dmhs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9" name="圆柱体 8">
            <a:extLst>
              <a:ext uri="{FF2B5EF4-FFF2-40B4-BE49-F238E27FC236}">
                <a16:creationId xmlns:a16="http://schemas.microsoft.com/office/drawing/2014/main" id="{654A6544-B085-44BE-8CDC-3EDAFF39B353}"/>
              </a:ext>
            </a:extLst>
          </p:cNvPr>
          <p:cNvSpPr/>
          <p:nvPr/>
        </p:nvSpPr>
        <p:spPr>
          <a:xfrm>
            <a:off x="3336205" y="2427703"/>
            <a:ext cx="1143328" cy="9558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源端</a:t>
            </a:r>
            <a:endParaRPr lang="en-US" altLang="zh-CN" dirty="0"/>
          </a:p>
          <a:p>
            <a:pPr algn="ctr"/>
            <a:r>
              <a:rPr lang="zh-CN" altLang="en-US" dirty="0"/>
              <a:t>数据库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C617C9-4E18-4A88-A3CD-5C94F723B69F}"/>
              </a:ext>
            </a:extLst>
          </p:cNvPr>
          <p:cNvSpPr txBox="1"/>
          <p:nvPr/>
        </p:nvSpPr>
        <p:spPr>
          <a:xfrm>
            <a:off x="3470890" y="1966038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dmhs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1D9383F-B627-4AE8-9EBC-0EAAB5B2AC99}"/>
              </a:ext>
            </a:extLst>
          </p:cNvPr>
          <p:cNvCxnSpPr>
            <a:cxnSpLocks/>
          </p:cNvCxnSpPr>
          <p:nvPr/>
        </p:nvCxnSpPr>
        <p:spPr>
          <a:xfrm>
            <a:off x="4643920" y="2978816"/>
            <a:ext cx="1315092" cy="0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7A6BA04-AFED-4F15-BB46-95E293030A70}"/>
              </a:ext>
            </a:extLst>
          </p:cNvPr>
          <p:cNvCxnSpPr>
            <a:cxnSpLocks/>
          </p:cNvCxnSpPr>
          <p:nvPr/>
        </p:nvCxnSpPr>
        <p:spPr>
          <a:xfrm>
            <a:off x="4582275" y="3383553"/>
            <a:ext cx="1493177" cy="582882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F0CBC5B8-F448-45F4-98E6-46030468A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52" y="3583361"/>
            <a:ext cx="1619892" cy="86320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305C8E0-2AF4-4AB9-8874-606330FF5893}"/>
              </a:ext>
            </a:extLst>
          </p:cNvPr>
          <p:cNvSpPr txBox="1"/>
          <p:nvPr/>
        </p:nvSpPr>
        <p:spPr>
          <a:xfrm>
            <a:off x="7959017" y="3732160"/>
            <a:ext cx="3548040" cy="108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0" hangingPunct="0">
              <a:lnSpc>
                <a:spcPct val="120000"/>
              </a:lnSpc>
              <a:buClr>
                <a:srgbClr val="0F2943"/>
              </a:buClr>
              <a:defRPr/>
            </a:pP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Kafka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目的组件单独授权销售</a:t>
            </a:r>
            <a:endParaRPr lang="en-US" altLang="zh-CN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21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数据交换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6" name="圆柱体 5">
            <a:extLst>
              <a:ext uri="{FF2B5EF4-FFF2-40B4-BE49-F238E27FC236}">
                <a16:creationId xmlns:a16="http://schemas.microsoft.com/office/drawing/2014/main" id="{3596CF71-E43B-4A29-962D-B77AED9630BF}"/>
              </a:ext>
            </a:extLst>
          </p:cNvPr>
          <p:cNvSpPr/>
          <p:nvPr/>
        </p:nvSpPr>
        <p:spPr>
          <a:xfrm>
            <a:off x="8535580" y="2978816"/>
            <a:ext cx="1779673" cy="151497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中心</a:t>
            </a:r>
            <a:endParaRPr lang="en-US" altLang="zh-CN" dirty="0"/>
          </a:p>
          <a:p>
            <a:pPr algn="ctr"/>
            <a:r>
              <a:rPr lang="zh-CN" altLang="en-US" dirty="0"/>
              <a:t>数据库</a:t>
            </a:r>
          </a:p>
        </p:txBody>
      </p:sp>
      <p:sp>
        <p:nvSpPr>
          <p:cNvPr id="8" name="圆柱体 7">
            <a:extLst>
              <a:ext uri="{FF2B5EF4-FFF2-40B4-BE49-F238E27FC236}">
                <a16:creationId xmlns:a16="http://schemas.microsoft.com/office/drawing/2014/main" id="{4616AA6F-2649-4A42-A175-44A09411F6DE}"/>
              </a:ext>
            </a:extLst>
          </p:cNvPr>
          <p:cNvSpPr/>
          <p:nvPr/>
        </p:nvSpPr>
        <p:spPr>
          <a:xfrm>
            <a:off x="841597" y="1949777"/>
            <a:ext cx="1143328" cy="9558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C32109-537F-4455-A6F5-C7B254268829}"/>
              </a:ext>
            </a:extLst>
          </p:cNvPr>
          <p:cNvSpPr txBox="1"/>
          <p:nvPr/>
        </p:nvSpPr>
        <p:spPr>
          <a:xfrm>
            <a:off x="2771974" y="1615310"/>
            <a:ext cx="91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dmetl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33E1AC5-4702-4831-AD84-33B783039B01}"/>
              </a:ext>
            </a:extLst>
          </p:cNvPr>
          <p:cNvCxnSpPr>
            <a:cxnSpLocks/>
          </p:cNvCxnSpPr>
          <p:nvPr/>
        </p:nvCxnSpPr>
        <p:spPr>
          <a:xfrm>
            <a:off x="7557617" y="3914782"/>
            <a:ext cx="977963" cy="0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9D71AAF1-A4FB-498C-9667-21E48172AF54}"/>
              </a:ext>
            </a:extLst>
          </p:cNvPr>
          <p:cNvSpPr/>
          <p:nvPr/>
        </p:nvSpPr>
        <p:spPr>
          <a:xfrm>
            <a:off x="2583290" y="2124206"/>
            <a:ext cx="1294543" cy="606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前置机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70B237B-8A90-45F1-9DB2-B3628633566B}"/>
              </a:ext>
            </a:extLst>
          </p:cNvPr>
          <p:cNvSpPr/>
          <p:nvPr/>
        </p:nvSpPr>
        <p:spPr>
          <a:xfrm>
            <a:off x="4365395" y="1142057"/>
            <a:ext cx="3391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DMETL 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中心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+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前置交换</a:t>
            </a:r>
            <a:endParaRPr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A1F0E4C-65E4-492D-9AE5-0A5B4ADCA3F0}"/>
              </a:ext>
            </a:extLst>
          </p:cNvPr>
          <p:cNvSpPr txBox="1"/>
          <p:nvPr/>
        </p:nvSpPr>
        <p:spPr>
          <a:xfrm>
            <a:off x="6366584" y="2608976"/>
            <a:ext cx="91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dmetl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62D1B6A-F673-4BAB-AE9B-7381FDD2BA6E}"/>
              </a:ext>
            </a:extLst>
          </p:cNvPr>
          <p:cNvSpPr/>
          <p:nvPr/>
        </p:nvSpPr>
        <p:spPr>
          <a:xfrm>
            <a:off x="6153174" y="3005845"/>
            <a:ext cx="1294543" cy="73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中心交换服务器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8" name="圆柱体 17">
            <a:extLst>
              <a:ext uri="{FF2B5EF4-FFF2-40B4-BE49-F238E27FC236}">
                <a16:creationId xmlns:a16="http://schemas.microsoft.com/office/drawing/2014/main" id="{A7199F82-3006-49CD-994D-77336E4A9474}"/>
              </a:ext>
            </a:extLst>
          </p:cNvPr>
          <p:cNvSpPr/>
          <p:nvPr/>
        </p:nvSpPr>
        <p:spPr>
          <a:xfrm>
            <a:off x="841597" y="3174630"/>
            <a:ext cx="1143328" cy="9558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数据源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772778E-F946-4244-B238-83D14CEB9846}"/>
              </a:ext>
            </a:extLst>
          </p:cNvPr>
          <p:cNvSpPr txBox="1"/>
          <p:nvPr/>
        </p:nvSpPr>
        <p:spPr>
          <a:xfrm>
            <a:off x="2771974" y="2840163"/>
            <a:ext cx="91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dmetl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E6470FE-D027-4A04-9580-1CD8F22A9B40}"/>
              </a:ext>
            </a:extLst>
          </p:cNvPr>
          <p:cNvSpPr/>
          <p:nvPr/>
        </p:nvSpPr>
        <p:spPr>
          <a:xfrm>
            <a:off x="2583290" y="3349059"/>
            <a:ext cx="1294543" cy="606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前置机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1" name="圆柱体 20">
            <a:extLst>
              <a:ext uri="{FF2B5EF4-FFF2-40B4-BE49-F238E27FC236}">
                <a16:creationId xmlns:a16="http://schemas.microsoft.com/office/drawing/2014/main" id="{98FB51F4-ED88-4E66-9B9A-790DA55FF97C}"/>
              </a:ext>
            </a:extLst>
          </p:cNvPr>
          <p:cNvSpPr/>
          <p:nvPr/>
        </p:nvSpPr>
        <p:spPr>
          <a:xfrm>
            <a:off x="841597" y="5082808"/>
            <a:ext cx="1143328" cy="9558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数据源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3E0A860-1B11-4998-8ED4-66DCB4DC19A0}"/>
              </a:ext>
            </a:extLst>
          </p:cNvPr>
          <p:cNvSpPr txBox="1"/>
          <p:nvPr/>
        </p:nvSpPr>
        <p:spPr>
          <a:xfrm>
            <a:off x="2771974" y="4748341"/>
            <a:ext cx="91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dmetl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A7A070C-6C8E-4EBD-ADD5-D13A05F7286E}"/>
              </a:ext>
            </a:extLst>
          </p:cNvPr>
          <p:cNvSpPr/>
          <p:nvPr/>
        </p:nvSpPr>
        <p:spPr>
          <a:xfrm>
            <a:off x="2583290" y="5257237"/>
            <a:ext cx="1294543" cy="606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前置机</a:t>
            </a:r>
            <a:r>
              <a:rPr lang="en-US" altLang="zh-CN" dirty="0"/>
              <a:t>n</a:t>
            </a:r>
            <a:endParaRPr lang="zh-CN" altLang="en-US" dirty="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482365B-8F3D-4EDE-8593-436FDA1505AB}"/>
              </a:ext>
            </a:extLst>
          </p:cNvPr>
          <p:cNvCxnSpPr>
            <a:cxnSpLocks/>
          </p:cNvCxnSpPr>
          <p:nvPr/>
        </p:nvCxnSpPr>
        <p:spPr>
          <a:xfrm>
            <a:off x="3948867" y="3657784"/>
            <a:ext cx="2060838" cy="218298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4E56B1F-66FC-42D0-A2B2-91837FB88942}"/>
              </a:ext>
            </a:extLst>
          </p:cNvPr>
          <p:cNvCxnSpPr>
            <a:cxnSpLocks/>
          </p:cNvCxnSpPr>
          <p:nvPr/>
        </p:nvCxnSpPr>
        <p:spPr>
          <a:xfrm flipV="1">
            <a:off x="3983792" y="4011999"/>
            <a:ext cx="1990988" cy="1548734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2B81ED5-D24D-4443-8FE6-FFF704FE1F9E}"/>
              </a:ext>
            </a:extLst>
          </p:cNvPr>
          <p:cNvCxnSpPr>
            <a:cxnSpLocks/>
          </p:cNvCxnSpPr>
          <p:nvPr/>
        </p:nvCxnSpPr>
        <p:spPr>
          <a:xfrm>
            <a:off x="3948867" y="2455032"/>
            <a:ext cx="2060838" cy="1281269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0BE5C326-1D7A-4E7C-A9A9-9F37470673D3}"/>
              </a:ext>
            </a:extLst>
          </p:cNvPr>
          <p:cNvCxnSpPr>
            <a:cxnSpLocks/>
          </p:cNvCxnSpPr>
          <p:nvPr/>
        </p:nvCxnSpPr>
        <p:spPr>
          <a:xfrm>
            <a:off x="1984925" y="5562413"/>
            <a:ext cx="592102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5975CDD-73D4-4843-85F8-BA425C08B222}"/>
              </a:ext>
            </a:extLst>
          </p:cNvPr>
          <p:cNvCxnSpPr>
            <a:cxnSpLocks/>
          </p:cNvCxnSpPr>
          <p:nvPr/>
        </p:nvCxnSpPr>
        <p:spPr>
          <a:xfrm>
            <a:off x="1984925" y="3652555"/>
            <a:ext cx="592102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4056604F-4567-4418-B7E9-A55ABE6A0F03}"/>
              </a:ext>
            </a:extLst>
          </p:cNvPr>
          <p:cNvCxnSpPr>
            <a:cxnSpLocks/>
          </p:cNvCxnSpPr>
          <p:nvPr/>
        </p:nvCxnSpPr>
        <p:spPr>
          <a:xfrm>
            <a:off x="1984925" y="2427702"/>
            <a:ext cx="592102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06837721-B886-4733-9357-34E34C40906F}"/>
              </a:ext>
            </a:extLst>
          </p:cNvPr>
          <p:cNvSpPr/>
          <p:nvPr/>
        </p:nvSpPr>
        <p:spPr>
          <a:xfrm>
            <a:off x="6144612" y="4242286"/>
            <a:ext cx="1294543" cy="73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中心交换服务器</a:t>
            </a:r>
            <a:r>
              <a:rPr lang="en-US" altLang="zh-CN" dirty="0"/>
              <a:t>m</a:t>
            </a:r>
            <a:endParaRPr lang="zh-CN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C2BB178-0A9F-4646-9473-0A6A0A7F1544}"/>
              </a:ext>
            </a:extLst>
          </p:cNvPr>
          <p:cNvSpPr/>
          <p:nvPr/>
        </p:nvSpPr>
        <p:spPr>
          <a:xfrm>
            <a:off x="6026150" y="2666577"/>
            <a:ext cx="1531467" cy="2416231"/>
          </a:xfrm>
          <a:prstGeom prst="rect">
            <a:avLst/>
          </a:prstGeom>
          <a:noFill/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7EC65D4-DB37-4F55-A210-6454393C38FE}"/>
              </a:ext>
            </a:extLst>
          </p:cNvPr>
          <p:cNvSpPr txBox="1"/>
          <p:nvPr/>
        </p:nvSpPr>
        <p:spPr>
          <a:xfrm>
            <a:off x="6324315" y="3862700"/>
            <a:ext cx="91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dmetl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298689E-43D0-42F7-AA6C-1893E40D1E3C}"/>
              </a:ext>
            </a:extLst>
          </p:cNvPr>
          <p:cNvSpPr txBox="1"/>
          <p:nvPr/>
        </p:nvSpPr>
        <p:spPr>
          <a:xfrm>
            <a:off x="6617427" y="3467718"/>
            <a:ext cx="584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5"/>
                </a:solidFill>
              </a:rPr>
              <a:t>…</a:t>
            </a:r>
            <a:endParaRPr lang="zh-CN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数据整合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6" name="圆柱体 5">
            <a:extLst>
              <a:ext uri="{FF2B5EF4-FFF2-40B4-BE49-F238E27FC236}">
                <a16:creationId xmlns:a16="http://schemas.microsoft.com/office/drawing/2014/main" id="{6B11A6B0-B599-47AB-9169-142884CAF072}"/>
              </a:ext>
            </a:extLst>
          </p:cNvPr>
          <p:cNvSpPr/>
          <p:nvPr/>
        </p:nvSpPr>
        <p:spPr>
          <a:xfrm>
            <a:off x="7333504" y="2872668"/>
            <a:ext cx="1779673" cy="1514971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中心</a:t>
            </a:r>
            <a:endParaRPr lang="en-US" altLang="zh-CN" dirty="0"/>
          </a:p>
          <a:p>
            <a:pPr algn="ctr"/>
            <a:r>
              <a:rPr lang="zh-CN" altLang="en-US" dirty="0"/>
              <a:t>数据库</a:t>
            </a:r>
          </a:p>
        </p:txBody>
      </p:sp>
      <p:sp>
        <p:nvSpPr>
          <p:cNvPr id="7" name="圆柱体 6">
            <a:extLst>
              <a:ext uri="{FF2B5EF4-FFF2-40B4-BE49-F238E27FC236}">
                <a16:creationId xmlns:a16="http://schemas.microsoft.com/office/drawing/2014/main" id="{E3B74C89-6AA7-46D7-AAD7-0D01B7CCEAD6}"/>
              </a:ext>
            </a:extLst>
          </p:cNvPr>
          <p:cNvSpPr/>
          <p:nvPr/>
        </p:nvSpPr>
        <p:spPr>
          <a:xfrm>
            <a:off x="1901073" y="1843629"/>
            <a:ext cx="1143328" cy="9558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数据源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7068BE2-9B2E-494D-A621-ADDF54BB2E6A}"/>
              </a:ext>
            </a:extLst>
          </p:cNvPr>
          <p:cNvCxnSpPr>
            <a:cxnSpLocks/>
          </p:cNvCxnSpPr>
          <p:nvPr/>
        </p:nvCxnSpPr>
        <p:spPr>
          <a:xfrm>
            <a:off x="6355541" y="3808634"/>
            <a:ext cx="977963" cy="0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9D53E7CB-11E0-4C80-98E8-949B3EB18943}"/>
              </a:ext>
            </a:extLst>
          </p:cNvPr>
          <p:cNvSpPr/>
          <p:nvPr/>
        </p:nvSpPr>
        <p:spPr>
          <a:xfrm>
            <a:off x="4365395" y="1142057"/>
            <a:ext cx="2548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DMETL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 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集中整合</a:t>
            </a:r>
            <a:endParaRPr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EFA5C97-C08C-4FE2-BCEF-5D01452B4ED4}"/>
              </a:ext>
            </a:extLst>
          </p:cNvPr>
          <p:cNvSpPr txBox="1"/>
          <p:nvPr/>
        </p:nvSpPr>
        <p:spPr>
          <a:xfrm>
            <a:off x="5164508" y="2502828"/>
            <a:ext cx="91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dmetl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0916099-9E65-437F-B523-B348BF2C42F4}"/>
              </a:ext>
            </a:extLst>
          </p:cNvPr>
          <p:cNvSpPr/>
          <p:nvPr/>
        </p:nvSpPr>
        <p:spPr>
          <a:xfrm>
            <a:off x="4951098" y="2899697"/>
            <a:ext cx="1294543" cy="73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中心交换服务器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8" name="圆柱体 17">
            <a:extLst>
              <a:ext uri="{FF2B5EF4-FFF2-40B4-BE49-F238E27FC236}">
                <a16:creationId xmlns:a16="http://schemas.microsoft.com/office/drawing/2014/main" id="{17250770-E255-4C10-BBC5-F1BFC90D3747}"/>
              </a:ext>
            </a:extLst>
          </p:cNvPr>
          <p:cNvSpPr/>
          <p:nvPr/>
        </p:nvSpPr>
        <p:spPr>
          <a:xfrm>
            <a:off x="1901073" y="3068482"/>
            <a:ext cx="1143328" cy="9558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数据源</a:t>
            </a:r>
          </a:p>
        </p:txBody>
      </p:sp>
      <p:sp>
        <p:nvSpPr>
          <p:cNvPr id="21" name="圆柱体 20">
            <a:extLst>
              <a:ext uri="{FF2B5EF4-FFF2-40B4-BE49-F238E27FC236}">
                <a16:creationId xmlns:a16="http://schemas.microsoft.com/office/drawing/2014/main" id="{07A5952D-7080-4985-80F6-85A5BC6E18DE}"/>
              </a:ext>
            </a:extLst>
          </p:cNvPr>
          <p:cNvSpPr/>
          <p:nvPr/>
        </p:nvSpPr>
        <p:spPr>
          <a:xfrm>
            <a:off x="1901073" y="4976660"/>
            <a:ext cx="1143328" cy="9558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数据源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80A3273-B38A-4F6D-A939-196312F06D02}"/>
              </a:ext>
            </a:extLst>
          </p:cNvPr>
          <p:cNvCxnSpPr>
            <a:cxnSpLocks/>
          </p:cNvCxnSpPr>
          <p:nvPr/>
        </p:nvCxnSpPr>
        <p:spPr>
          <a:xfrm flipV="1">
            <a:off x="3044401" y="3808634"/>
            <a:ext cx="1630341" cy="164763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496B5DA1-F9AB-4DB1-AE39-E54DD7FE4DA4}"/>
              </a:ext>
            </a:extLst>
          </p:cNvPr>
          <p:cNvCxnSpPr>
            <a:cxnSpLocks/>
          </p:cNvCxnSpPr>
          <p:nvPr/>
        </p:nvCxnSpPr>
        <p:spPr>
          <a:xfrm>
            <a:off x="3044401" y="3546407"/>
            <a:ext cx="1630341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92CB3E1F-FD4D-46D9-93C0-A67EA46B4FC1}"/>
              </a:ext>
            </a:extLst>
          </p:cNvPr>
          <p:cNvCxnSpPr>
            <a:cxnSpLocks/>
          </p:cNvCxnSpPr>
          <p:nvPr/>
        </p:nvCxnSpPr>
        <p:spPr>
          <a:xfrm>
            <a:off x="3044401" y="2321554"/>
            <a:ext cx="1702260" cy="1001298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4DCA51C7-F75E-48C0-9E7E-5B153273F8D0}"/>
              </a:ext>
            </a:extLst>
          </p:cNvPr>
          <p:cNvSpPr/>
          <p:nvPr/>
        </p:nvSpPr>
        <p:spPr>
          <a:xfrm>
            <a:off x="4942536" y="4136138"/>
            <a:ext cx="1294543" cy="73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中心交换服务器</a:t>
            </a:r>
            <a:r>
              <a:rPr lang="en-US" altLang="zh-CN" dirty="0"/>
              <a:t>m</a:t>
            </a:r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966BDAF-4D6B-4EEB-AE37-A00C371998D8}"/>
              </a:ext>
            </a:extLst>
          </p:cNvPr>
          <p:cNvSpPr/>
          <p:nvPr/>
        </p:nvSpPr>
        <p:spPr>
          <a:xfrm>
            <a:off x="4824074" y="2560429"/>
            <a:ext cx="1531467" cy="2416231"/>
          </a:xfrm>
          <a:prstGeom prst="rect">
            <a:avLst/>
          </a:prstGeom>
          <a:noFill/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67F67EC-5121-41FC-B545-E0BEA65E6EBA}"/>
              </a:ext>
            </a:extLst>
          </p:cNvPr>
          <p:cNvSpPr txBox="1"/>
          <p:nvPr/>
        </p:nvSpPr>
        <p:spPr>
          <a:xfrm>
            <a:off x="5122239" y="3756552"/>
            <a:ext cx="91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accent1"/>
                </a:solidFill>
              </a:rPr>
              <a:t>dmetl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7A3767D-BEE3-4D06-815B-6C8C894C8E99}"/>
              </a:ext>
            </a:extLst>
          </p:cNvPr>
          <p:cNvSpPr txBox="1"/>
          <p:nvPr/>
        </p:nvSpPr>
        <p:spPr>
          <a:xfrm>
            <a:off x="5415351" y="3361570"/>
            <a:ext cx="584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5"/>
                </a:solidFill>
              </a:rPr>
              <a:t>…</a:t>
            </a:r>
            <a:endParaRPr lang="zh-CN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解决方案部署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柔性替换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21" name="下箭头 13">
            <a:extLst>
              <a:ext uri="{FF2B5EF4-FFF2-40B4-BE49-F238E27FC236}">
                <a16:creationId xmlns:a16="http://schemas.microsoft.com/office/drawing/2014/main" id="{1E33973D-CDE2-40D9-B0E6-18511B0C1815}"/>
              </a:ext>
            </a:extLst>
          </p:cNvPr>
          <p:cNvSpPr/>
          <p:nvPr/>
        </p:nvSpPr>
        <p:spPr>
          <a:xfrm rot="2926117">
            <a:off x="1855646" y="1918318"/>
            <a:ext cx="544125" cy="866140"/>
          </a:xfrm>
          <a:prstGeom prst="downArrow">
            <a:avLst>
              <a:gd name="adj1" fmla="val 26439"/>
              <a:gd name="adj2" fmla="val 44091"/>
            </a:avLst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下箭头 14">
            <a:extLst>
              <a:ext uri="{FF2B5EF4-FFF2-40B4-BE49-F238E27FC236}">
                <a16:creationId xmlns:a16="http://schemas.microsoft.com/office/drawing/2014/main" id="{5E472CD8-EBC5-402A-A637-9AB2B8D42573}"/>
              </a:ext>
            </a:extLst>
          </p:cNvPr>
          <p:cNvSpPr/>
          <p:nvPr/>
        </p:nvSpPr>
        <p:spPr>
          <a:xfrm rot="18830677">
            <a:off x="4541881" y="1928597"/>
            <a:ext cx="544125" cy="866140"/>
          </a:xfrm>
          <a:prstGeom prst="downArrow">
            <a:avLst>
              <a:gd name="adj1" fmla="val 26439"/>
              <a:gd name="adj2" fmla="val 44091"/>
            </a:avLst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59">
            <a:extLst>
              <a:ext uri="{FF2B5EF4-FFF2-40B4-BE49-F238E27FC236}">
                <a16:creationId xmlns:a16="http://schemas.microsoft.com/office/drawing/2014/main" id="{9D92FC8A-7258-432D-AB66-F8C2E653012E}"/>
              </a:ext>
            </a:extLst>
          </p:cNvPr>
          <p:cNvSpPr txBox="1"/>
          <p:nvPr/>
        </p:nvSpPr>
        <p:spPr>
          <a:xfrm>
            <a:off x="2620913" y="2997560"/>
            <a:ext cx="1863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增量数据实时同步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84556BA-FAF4-4055-930E-3A8A27F67BC4}"/>
              </a:ext>
            </a:extLst>
          </p:cNvPr>
          <p:cNvGrpSpPr/>
          <p:nvPr/>
        </p:nvGrpSpPr>
        <p:grpSpPr>
          <a:xfrm>
            <a:off x="1069044" y="4618356"/>
            <a:ext cx="4957106" cy="373547"/>
            <a:chOff x="3935956" y="5340354"/>
            <a:chExt cx="4536005" cy="390525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0FC0C045-B79D-4F65-A25F-B5D775161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956" y="5340354"/>
              <a:ext cx="195476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141F76F9-5EEF-4B65-AA7C-41880DF34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561" y="5340354"/>
              <a:ext cx="16834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7">
            <a:extLst>
              <a:ext uri="{FF2B5EF4-FFF2-40B4-BE49-F238E27FC236}">
                <a16:creationId xmlns:a16="http://schemas.microsoft.com/office/drawing/2014/main" id="{61912648-3D52-434E-B691-53A6B130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74" y="4599656"/>
            <a:ext cx="697133" cy="67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32">
            <a:extLst>
              <a:ext uri="{FF2B5EF4-FFF2-40B4-BE49-F238E27FC236}">
                <a16:creationId xmlns:a16="http://schemas.microsoft.com/office/drawing/2014/main" id="{910FFAC7-EE80-4240-A8C8-C36757FE18B3}"/>
              </a:ext>
            </a:extLst>
          </p:cNvPr>
          <p:cNvSpPr txBox="1"/>
          <p:nvPr/>
        </p:nvSpPr>
        <p:spPr>
          <a:xfrm>
            <a:off x="3023804" y="5213969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在线数据对比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185BCB-A4B6-42CB-9D25-E3CAC88A9AA4}"/>
              </a:ext>
            </a:extLst>
          </p:cNvPr>
          <p:cNvSpPr txBox="1"/>
          <p:nvPr/>
        </p:nvSpPr>
        <p:spPr>
          <a:xfrm>
            <a:off x="803942" y="2584937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右箭头 4">
            <a:extLst>
              <a:ext uri="{FF2B5EF4-FFF2-40B4-BE49-F238E27FC236}">
                <a16:creationId xmlns:a16="http://schemas.microsoft.com/office/drawing/2014/main" id="{0A960537-5FBB-4A6D-BC13-C01A1E8870E3}"/>
              </a:ext>
            </a:extLst>
          </p:cNvPr>
          <p:cNvSpPr/>
          <p:nvPr/>
        </p:nvSpPr>
        <p:spPr>
          <a:xfrm>
            <a:off x="2401808" y="3254387"/>
            <a:ext cx="2168294" cy="298185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圆柱体 30">
            <a:extLst>
              <a:ext uri="{FF2B5EF4-FFF2-40B4-BE49-F238E27FC236}">
                <a16:creationId xmlns:a16="http://schemas.microsoft.com/office/drawing/2014/main" id="{B9DC32A4-2F82-49A7-B1FC-B52410F0B14A}"/>
              </a:ext>
            </a:extLst>
          </p:cNvPr>
          <p:cNvSpPr/>
          <p:nvPr/>
        </p:nvSpPr>
        <p:spPr>
          <a:xfrm>
            <a:off x="4752574" y="2993540"/>
            <a:ext cx="2319916" cy="1580637"/>
          </a:xfrm>
          <a:prstGeom prst="can">
            <a:avLst>
              <a:gd name="adj" fmla="val 178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DMDSC</a:t>
            </a:r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节点）</a:t>
            </a:r>
            <a:endParaRPr lang="en-US" altLang="zh-CN" dirty="0"/>
          </a:p>
          <a:p>
            <a:pPr algn="ctr"/>
            <a:r>
              <a:rPr lang="zh-CN" altLang="en-US" dirty="0"/>
              <a:t>或</a:t>
            </a:r>
            <a:endParaRPr lang="en-US" altLang="zh-CN" dirty="0"/>
          </a:p>
          <a:p>
            <a:pPr algn="ctr"/>
            <a:r>
              <a:rPr lang="en-US" altLang="zh-CN" dirty="0" err="1"/>
              <a:t>DMMPP</a:t>
            </a:r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节点）</a:t>
            </a:r>
            <a:endParaRPr lang="en-US" altLang="zh-CN" dirty="0"/>
          </a:p>
          <a:p>
            <a:pPr algn="ctr"/>
            <a:r>
              <a:rPr lang="en-US" altLang="zh-CN" dirty="0"/>
              <a:t>…</a:t>
            </a:r>
          </a:p>
        </p:txBody>
      </p:sp>
      <p:sp>
        <p:nvSpPr>
          <p:cNvPr id="32" name="圆柱体 31">
            <a:extLst>
              <a:ext uri="{FF2B5EF4-FFF2-40B4-BE49-F238E27FC236}">
                <a16:creationId xmlns:a16="http://schemas.microsoft.com/office/drawing/2014/main" id="{4A001434-65CD-4A6D-9C71-D7C0D79D9992}"/>
              </a:ext>
            </a:extLst>
          </p:cNvPr>
          <p:cNvSpPr/>
          <p:nvPr/>
        </p:nvSpPr>
        <p:spPr>
          <a:xfrm>
            <a:off x="407550" y="2944992"/>
            <a:ext cx="1658728" cy="1580637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Oracle</a:t>
            </a:r>
          </a:p>
          <a:p>
            <a:pPr algn="ctr"/>
            <a:r>
              <a:rPr lang="en-US" altLang="zh-CN" dirty="0" err="1"/>
              <a:t>DB2</a:t>
            </a:r>
            <a:endParaRPr lang="en-US" altLang="zh-CN" dirty="0"/>
          </a:p>
          <a:p>
            <a:pPr algn="ctr"/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34" name="TextBox 32">
            <a:extLst>
              <a:ext uri="{FF2B5EF4-FFF2-40B4-BE49-F238E27FC236}">
                <a16:creationId xmlns:a16="http://schemas.microsoft.com/office/drawing/2014/main" id="{AD0C1099-59B8-43BE-9567-3AF30300284B}"/>
              </a:ext>
            </a:extLst>
          </p:cNvPr>
          <p:cNvSpPr txBox="1"/>
          <p:nvPr/>
        </p:nvSpPr>
        <p:spPr>
          <a:xfrm>
            <a:off x="5558695" y="2584937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59">
            <a:extLst>
              <a:ext uri="{FF2B5EF4-FFF2-40B4-BE49-F238E27FC236}">
                <a16:creationId xmlns:a16="http://schemas.microsoft.com/office/drawing/2014/main" id="{38DBD143-C640-4B84-8A61-6BF643751B0B}"/>
              </a:ext>
            </a:extLst>
          </p:cNvPr>
          <p:cNvSpPr txBox="1"/>
          <p:nvPr/>
        </p:nvSpPr>
        <p:spPr>
          <a:xfrm>
            <a:off x="2735111" y="386036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全量数据迁移</a:t>
            </a:r>
          </a:p>
        </p:txBody>
      </p:sp>
      <p:sp>
        <p:nvSpPr>
          <p:cNvPr id="36" name="右箭头 4">
            <a:extLst>
              <a:ext uri="{FF2B5EF4-FFF2-40B4-BE49-F238E27FC236}">
                <a16:creationId xmlns:a16="http://schemas.microsoft.com/office/drawing/2014/main" id="{B05166C3-BED4-4F36-A8CF-730EA92F7E52}"/>
              </a:ext>
            </a:extLst>
          </p:cNvPr>
          <p:cNvSpPr/>
          <p:nvPr/>
        </p:nvSpPr>
        <p:spPr>
          <a:xfrm>
            <a:off x="2401808" y="4117179"/>
            <a:ext cx="2168294" cy="29818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F7AED43-C9BD-415A-8E1E-6249D926369C}"/>
              </a:ext>
            </a:extLst>
          </p:cNvPr>
          <p:cNvSpPr/>
          <p:nvPr/>
        </p:nvSpPr>
        <p:spPr>
          <a:xfrm>
            <a:off x="2517531" y="1380214"/>
            <a:ext cx="1891061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应用系统</a:t>
            </a:r>
          </a:p>
        </p:txBody>
      </p:sp>
    </p:spTree>
    <p:extLst>
      <p:ext uri="{BB962C8B-B14F-4D97-AF65-F5344CB8AC3E}">
        <p14:creationId xmlns:p14="http://schemas.microsoft.com/office/powerpoint/2010/main" val="34668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/>
          <p:cNvSpPr txBox="1"/>
          <p:nvPr/>
        </p:nvSpPr>
        <p:spPr>
          <a:xfrm>
            <a:off x="1902620" y="972979"/>
            <a:ext cx="842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81" name="Rectangle 12"/>
          <p:cNvSpPr/>
          <p:nvPr/>
        </p:nvSpPr>
        <p:spPr bwMode="auto">
          <a:xfrm>
            <a:off x="1769302" y="1102199"/>
            <a:ext cx="8628062" cy="703107"/>
          </a:xfrm>
          <a:prstGeom prst="rect">
            <a:avLst/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14375A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468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       采用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</a:rPr>
              <a:t>实时数据同步工具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保持国外主流数据库与达梦数据库的数据实时一致，可互为备份、交替运行，可实现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</a:rPr>
              <a:t>柔性替代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，提供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</a:rPr>
              <a:t>科学有序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的替换方案。</a:t>
            </a:r>
          </a:p>
        </p:txBody>
      </p:sp>
      <p:sp>
        <p:nvSpPr>
          <p:cNvPr id="82" name="矩形 42"/>
          <p:cNvSpPr>
            <a:spLocks noChangeArrowheads="1"/>
          </p:cNvSpPr>
          <p:nvPr/>
        </p:nvSpPr>
        <p:spPr bwMode="auto">
          <a:xfrm>
            <a:off x="1727445" y="1867380"/>
            <a:ext cx="1315612" cy="41549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kern="0" dirty="0">
                <a:solidFill>
                  <a:srgbClr val="19426B"/>
                </a:solidFill>
                <a:latin typeface="微软雅黑" panose="020B0503020204020204" pitchFamily="34" charset="-122"/>
                <a:ea typeface="黑体" panose="02010609060101010101" charset="-122"/>
              </a:rPr>
              <a:t>部署方式：</a:t>
            </a:r>
            <a:endParaRPr lang="en-US" altLang="zh-CN" sz="1600" b="1" kern="0" dirty="0">
              <a:solidFill>
                <a:srgbClr val="19426B"/>
              </a:solidFill>
              <a:latin typeface="微软雅黑" panose="020B0503020204020204" pitchFamily="34" charset="-122"/>
              <a:ea typeface="黑体" panose="02010609060101010101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4888022" y="3847592"/>
            <a:ext cx="1466363" cy="1558096"/>
            <a:chOff x="3407064" y="4377312"/>
            <a:chExt cx="1466363" cy="1558096"/>
          </a:xfrm>
        </p:grpSpPr>
        <p:pic>
          <p:nvPicPr>
            <p:cNvPr id="84" name="Picture 26" descr="C:\DOCUME~1\ADMINI~1\LOCALS~1\Temp\Rar$DR56.768\652\serve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3407064" y="4377312"/>
              <a:ext cx="1238505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27"/>
            <p:cNvSpPr txBox="1"/>
            <p:nvPr/>
          </p:nvSpPr>
          <p:spPr>
            <a:xfrm>
              <a:off x="3637458" y="5596854"/>
              <a:ext cx="8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Oracle</a:t>
              </a:r>
              <a:endPara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86" name="Picture 2" descr="C:\DOCUME~1\ADMINI~1\LOCALS~1\Temp\Rar$DR50.176\115\Database_001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155814" y="4854364"/>
              <a:ext cx="717613" cy="717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组合 86"/>
          <p:cNvGrpSpPr/>
          <p:nvPr/>
        </p:nvGrpSpPr>
        <p:grpSpPr>
          <a:xfrm>
            <a:off x="9079475" y="3864207"/>
            <a:ext cx="1512168" cy="1501113"/>
            <a:chOff x="7598518" y="4393926"/>
            <a:chExt cx="1512168" cy="1501113"/>
          </a:xfrm>
        </p:grpSpPr>
        <p:pic>
          <p:nvPicPr>
            <p:cNvPr id="88" name="Picture 26" descr="C:\DOCUME~1\ADMINI~1\LOCALS~1\Temp\Rar$DR56.768\652\serve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7598518" y="4393926"/>
              <a:ext cx="1238505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29"/>
            <p:cNvSpPr txBox="1"/>
            <p:nvPr/>
          </p:nvSpPr>
          <p:spPr>
            <a:xfrm>
              <a:off x="7875328" y="5556485"/>
              <a:ext cx="1173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DM</a:t>
              </a:r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数据库</a:t>
              </a:r>
            </a:p>
          </p:txBody>
        </p:sp>
        <p:pic>
          <p:nvPicPr>
            <p:cNvPr id="90" name="Picture 2" descr="C:\DOCUME~1\ADMINI~1\LOCALS~1\Temp\Rar$DR50.176\115\Database_001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8393073" y="4838872"/>
              <a:ext cx="717613" cy="717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组合 90"/>
          <p:cNvGrpSpPr/>
          <p:nvPr/>
        </p:nvGrpSpPr>
        <p:grpSpPr>
          <a:xfrm>
            <a:off x="7371674" y="2280095"/>
            <a:ext cx="1005403" cy="1233958"/>
            <a:chOff x="5890716" y="2809815"/>
            <a:chExt cx="1005403" cy="1233958"/>
          </a:xfrm>
        </p:grpSpPr>
        <p:pic>
          <p:nvPicPr>
            <p:cNvPr id="92" name="Picture 3" descr="C:\DOCUME~1\ADMINI~1\LOCALS~1\Temp\Rar$DR34.176\652\black_server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 flipH="1">
              <a:off x="5924464" y="2809815"/>
              <a:ext cx="864096" cy="7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55"/>
            <p:cNvSpPr txBox="1"/>
            <p:nvPr/>
          </p:nvSpPr>
          <p:spPr>
            <a:xfrm>
              <a:off x="5890716" y="370521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应用系统</a:t>
              </a:r>
            </a:p>
          </p:txBody>
        </p:sp>
      </p:grpSp>
      <p:sp>
        <p:nvSpPr>
          <p:cNvPr id="94" name="下箭头 56"/>
          <p:cNvSpPr/>
          <p:nvPr/>
        </p:nvSpPr>
        <p:spPr>
          <a:xfrm rot="2926117">
            <a:off x="6470870" y="3028096"/>
            <a:ext cx="544125" cy="866140"/>
          </a:xfrm>
          <a:prstGeom prst="downArrow">
            <a:avLst>
              <a:gd name="adj1" fmla="val 26439"/>
              <a:gd name="adj2" fmla="val 44091"/>
            </a:avLst>
          </a:prstGeom>
          <a:solidFill>
            <a:srgbClr val="00B0F0"/>
          </a:solidFill>
          <a:ln>
            <a:noFill/>
          </a:ln>
          <a:effectLst>
            <a:glow>
              <a:srgbClr val="398AC7">
                <a:tint val="100000"/>
                <a:shade val="100000"/>
                <a:hueMod val="100000"/>
                <a:satMod val="100000"/>
              </a:srgb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rgbClr val="398AC7">
                <a:tint val="100000"/>
                <a:shade val="100000"/>
                <a:hueMod val="100000"/>
                <a:satMod val="100000"/>
              </a:srgbClr>
            </a:contourClr>
          </a:sp3d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>
              <a:solidFill>
                <a:srgbClr val="000000"/>
              </a:solidFill>
              <a:latin typeface="Franklin Gothic Book" panose="020B0503020102020204"/>
              <a:ea typeface="黑体" panose="02010609060101010101" charset="-122"/>
            </a:endParaRPr>
          </a:p>
        </p:txBody>
      </p:sp>
      <p:sp>
        <p:nvSpPr>
          <p:cNvPr id="95" name="下箭头 57"/>
          <p:cNvSpPr/>
          <p:nvPr/>
        </p:nvSpPr>
        <p:spPr>
          <a:xfrm rot="18830677">
            <a:off x="8615568" y="3013306"/>
            <a:ext cx="544125" cy="866140"/>
          </a:xfrm>
          <a:prstGeom prst="downArrow">
            <a:avLst>
              <a:gd name="adj1" fmla="val 26439"/>
              <a:gd name="adj2" fmla="val 44091"/>
            </a:avLst>
          </a:prstGeom>
          <a:solidFill>
            <a:srgbClr val="00B0F0"/>
          </a:solidFill>
          <a:ln>
            <a:noFill/>
          </a:ln>
          <a:effectLst>
            <a:glow>
              <a:srgbClr val="398AC7">
                <a:tint val="100000"/>
                <a:shade val="100000"/>
                <a:hueMod val="100000"/>
                <a:satMod val="100000"/>
              </a:srgb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rgbClr val="398AC7">
                <a:tint val="100000"/>
                <a:shade val="100000"/>
                <a:hueMod val="100000"/>
                <a:satMod val="100000"/>
              </a:srgbClr>
            </a:contourClr>
          </a:sp3d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b="1" kern="0">
              <a:solidFill>
                <a:srgbClr val="000000"/>
              </a:solidFill>
              <a:latin typeface="Franklin Gothic Book" panose="020B0503020102020204"/>
              <a:ea typeface="黑体" panose="02010609060101010101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6624457" y="4034224"/>
            <a:ext cx="2331348" cy="619023"/>
            <a:chOff x="5143500" y="4563943"/>
            <a:chExt cx="2331348" cy="619023"/>
          </a:xfrm>
        </p:grpSpPr>
        <p:sp>
          <p:nvSpPr>
            <p:cNvPr id="97" name="TextBox 59"/>
            <p:cNvSpPr txBox="1"/>
            <p:nvPr/>
          </p:nvSpPr>
          <p:spPr>
            <a:xfrm>
              <a:off x="5349249" y="4563943"/>
              <a:ext cx="2081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b="1" kern="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实时数据同步</a:t>
              </a:r>
              <a:r>
                <a:rPr lang="en-US" altLang="zh-CN" sz="1600" b="1" kern="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DMHS</a:t>
              </a:r>
              <a:endParaRPr lang="zh-CN" altLang="en-US" sz="1600" b="1" kern="0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98" name="左右箭头 4"/>
            <p:cNvSpPr/>
            <p:nvPr/>
          </p:nvSpPr>
          <p:spPr bwMode="auto">
            <a:xfrm>
              <a:off x="5143500" y="4851672"/>
              <a:ext cx="2331348" cy="331294"/>
            </a:xfrm>
            <a:prstGeom prst="leftRightArrow">
              <a:avLst/>
            </a:prstGeom>
            <a:solidFill>
              <a:srgbClr val="F96D17"/>
            </a:solidFill>
            <a:ln>
              <a:noFill/>
            </a:ln>
            <a:effectLst>
              <a:glow>
                <a:srgbClr val="35C9C2">
                  <a:tint val="100000"/>
                  <a:shade val="100000"/>
                  <a:hueMod val="100000"/>
                  <a:satMod val="100000"/>
                </a:srgbClr>
              </a:glow>
              <a:outerShdw blurRad="44450" dist="50800" dir="3300000" sx="99000" sy="99000" algn="tl" rotWithShape="0">
                <a:srgbClr val="000000">
                  <a:alpha val="55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l">
                <a:rot lat="0" lon="0" rev="14220000"/>
              </a:lightRig>
            </a:scene3d>
            <a:sp3d prstMaterial="dkEdge">
              <a:bevelT w="63500" h="63500"/>
              <a:bevelB w="0" h="0"/>
              <a:contourClr>
                <a:srgbClr val="35C9C2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b="1" kern="0">
                <a:solidFill>
                  <a:srgbClr val="000000"/>
                </a:solidFill>
                <a:latin typeface="Franklin Gothic Book" panose="020B0503020102020204"/>
                <a:ea typeface="黑体" panose="02010609060101010101" charset="-122"/>
              </a:endParaRPr>
            </a:p>
          </p:txBody>
        </p:sp>
      </p:grpSp>
      <p:sp>
        <p:nvSpPr>
          <p:cNvPr id="99" name="矩形 42"/>
          <p:cNvSpPr>
            <a:spLocks noChangeArrowheads="1"/>
          </p:cNvSpPr>
          <p:nvPr/>
        </p:nvSpPr>
        <p:spPr bwMode="auto">
          <a:xfrm>
            <a:off x="1737551" y="3350607"/>
            <a:ext cx="3150470" cy="350774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943"/>
              </a:buClr>
              <a:buSzPct val="80000"/>
              <a:defRPr/>
            </a:pPr>
            <a:r>
              <a:rPr lang="zh-CN" altLang="en-US" sz="1600" b="1" kern="0" dirty="0">
                <a:solidFill>
                  <a:srgbClr val="19426B"/>
                </a:solidFill>
                <a:latin typeface="微软雅黑" panose="020B0503020204020204" pitchFamily="34" charset="-122"/>
                <a:ea typeface="黑体" panose="02010609060101010101" charset="-122"/>
              </a:rPr>
              <a:t>核心技术：</a:t>
            </a:r>
            <a:endParaRPr lang="en-US" altLang="zh-CN" sz="1600" b="1" kern="0" dirty="0">
              <a:solidFill>
                <a:srgbClr val="19426B"/>
              </a:solidFill>
              <a:latin typeface="微软雅黑" panose="020B0503020204020204" pitchFamily="34" charset="-122"/>
              <a:ea typeface="黑体" panose="02010609060101010101" charset="-122"/>
            </a:endParaRPr>
          </a:p>
          <a:p>
            <a:pPr marL="0"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943"/>
              </a:buClr>
              <a:buSzPct val="80000"/>
              <a:defRPr/>
            </a:pPr>
            <a:r>
              <a:rPr lang="zh-CN" altLang="en-US" sz="16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黑体" panose="02010609060101010101" charset="-122"/>
              </a:rPr>
              <a:t>       实时同步技术</a:t>
            </a:r>
            <a:r>
              <a:rPr lang="zh-CN" altLang="en-US" sz="1600" b="1" kern="0" dirty="0">
                <a:solidFill>
                  <a:srgbClr val="19426B"/>
                </a:solidFill>
                <a:latin typeface="微软雅黑" panose="020B0503020204020204" pitchFamily="34" charset="-122"/>
                <a:ea typeface="黑体" panose="02010609060101010101" charset="-122"/>
              </a:rPr>
              <a:t>，同时支持国外主流系统和国产系统，并支持双向切换</a:t>
            </a:r>
            <a:endParaRPr lang="en-US" altLang="zh-CN" sz="1600" b="1" kern="0" dirty="0">
              <a:solidFill>
                <a:srgbClr val="19426B"/>
              </a:solidFill>
              <a:latin typeface="微软雅黑" panose="020B0503020204020204" pitchFamily="34" charset="-122"/>
              <a:ea typeface="黑体" panose="02010609060101010101" charset="-122"/>
            </a:endParaRPr>
          </a:p>
          <a:p>
            <a:pPr marL="0"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943"/>
              </a:buClr>
              <a:buSzPct val="80000"/>
              <a:defRPr/>
            </a:pPr>
            <a:r>
              <a:rPr lang="zh-CN" altLang="en-US" sz="1600" b="1" kern="0" dirty="0">
                <a:solidFill>
                  <a:srgbClr val="19426B"/>
                </a:solidFill>
                <a:latin typeface="微软雅黑" panose="020B0503020204020204" pitchFamily="34" charset="-122"/>
                <a:ea typeface="黑体" panose="02010609060101010101" charset="-122"/>
              </a:rPr>
              <a:t>       达梦与ORACLE高度兼容，客户只需要维护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黑体" panose="02010609060101010101" charset="-122"/>
              </a:rPr>
              <a:t>壹</a:t>
            </a:r>
            <a:r>
              <a:rPr lang="zh-CN" altLang="en-US" sz="1600" b="1" kern="0" dirty="0">
                <a:solidFill>
                  <a:srgbClr val="19426B"/>
                </a:solidFill>
                <a:latin typeface="微软雅黑" panose="020B0503020204020204" pitchFamily="34" charset="-122"/>
                <a:ea typeface="黑体" panose="02010609060101010101" charset="-122"/>
              </a:rPr>
              <a:t>套应用</a:t>
            </a:r>
            <a:endParaRPr lang="en-US" altLang="zh-CN" sz="1600" b="1" kern="0" dirty="0">
              <a:solidFill>
                <a:srgbClr val="19426B"/>
              </a:solidFill>
              <a:latin typeface="微软雅黑" panose="020B0503020204020204" pitchFamily="34" charset="-122"/>
              <a:ea typeface="黑体" panose="02010609060101010101" charset="-122"/>
            </a:endParaRPr>
          </a:p>
          <a:p>
            <a:pPr marL="0"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F2943"/>
              </a:buClr>
              <a:buSzPct val="80000"/>
              <a:defRPr/>
            </a:pPr>
            <a:r>
              <a:rPr lang="en-US" altLang="zh-CN" sz="1600" b="1" kern="0" dirty="0">
                <a:solidFill>
                  <a:srgbClr val="19426B"/>
                </a:solidFill>
                <a:latin typeface="微软雅黑" panose="020B0503020204020204" pitchFamily="34" charset="-122"/>
                <a:ea typeface="黑体" panose="02010609060101010101" charset="-122"/>
              </a:rPr>
              <a:t>       </a:t>
            </a:r>
            <a:r>
              <a:rPr lang="zh-CN" altLang="en-US" sz="16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黑体" panose="02010609060101010101" charset="-122"/>
              </a:rPr>
              <a:t>在线数据对比技术</a:t>
            </a:r>
            <a:r>
              <a:rPr lang="zh-CN" altLang="en-US" sz="1600" b="1" kern="0" dirty="0">
                <a:solidFill>
                  <a:srgbClr val="19426B"/>
                </a:solidFill>
                <a:latin typeface="微软雅黑" panose="020B0503020204020204" pitchFamily="34" charset="-122"/>
                <a:ea typeface="黑体" panose="02010609060101010101" charset="-122"/>
              </a:rPr>
              <a:t>，不停止在线生产系统情况下，确保两边数据完全一致</a:t>
            </a:r>
            <a:endParaRPr lang="en-US" altLang="zh-CN" sz="1600" b="1" kern="0" dirty="0">
              <a:solidFill>
                <a:srgbClr val="19426B"/>
              </a:solidFill>
              <a:latin typeface="微软雅黑" panose="020B0503020204020204" pitchFamily="34" charset="-122"/>
              <a:ea typeface="黑体" panose="02010609060101010101" charset="-122"/>
            </a:endParaRPr>
          </a:p>
        </p:txBody>
      </p:sp>
      <p:graphicFrame>
        <p:nvGraphicFramePr>
          <p:cNvPr id="100" name="图示 99"/>
          <p:cNvGraphicFramePr/>
          <p:nvPr/>
        </p:nvGraphicFramePr>
        <p:xfrm>
          <a:off x="1685493" y="1975776"/>
          <a:ext cx="4478686" cy="170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01" name="组合 100"/>
          <p:cNvGrpSpPr/>
          <p:nvPr/>
        </p:nvGrpSpPr>
        <p:grpSpPr>
          <a:xfrm>
            <a:off x="5416914" y="5365320"/>
            <a:ext cx="4536005" cy="390525"/>
            <a:chOff x="3935956" y="5340354"/>
            <a:chExt cx="4536005" cy="390525"/>
          </a:xfrm>
        </p:grpSpPr>
        <p:pic>
          <p:nvPicPr>
            <p:cNvPr id="102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956" y="5340354"/>
              <a:ext cx="195476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561" y="5340354"/>
              <a:ext cx="16834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组合 103"/>
          <p:cNvGrpSpPr/>
          <p:nvPr/>
        </p:nvGrpSpPr>
        <p:grpSpPr>
          <a:xfrm>
            <a:off x="7129583" y="5365320"/>
            <a:ext cx="1415772" cy="1097497"/>
            <a:chOff x="5648626" y="5340354"/>
            <a:chExt cx="1415772" cy="1097497"/>
          </a:xfrm>
        </p:grpSpPr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607" y="5340354"/>
              <a:ext cx="697133" cy="675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TextBox 32"/>
            <p:cNvSpPr txBox="1"/>
            <p:nvPr/>
          </p:nvSpPr>
          <p:spPr>
            <a:xfrm>
              <a:off x="5648626" y="6099297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在线数据对比</a:t>
              </a: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71754" y="217734"/>
            <a:ext cx="90301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柔性替代方案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解决方案部署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事务分析混合应用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8" name="TextBox 59">
            <a:extLst>
              <a:ext uri="{FF2B5EF4-FFF2-40B4-BE49-F238E27FC236}">
                <a16:creationId xmlns:a16="http://schemas.microsoft.com/office/drawing/2014/main" id="{2AF65853-158A-462D-BD90-DD08E915EC32}"/>
              </a:ext>
            </a:extLst>
          </p:cNvPr>
          <p:cNvSpPr txBox="1"/>
          <p:nvPr/>
        </p:nvSpPr>
        <p:spPr>
          <a:xfrm>
            <a:off x="2701540" y="353726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数据实时同步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350739D-C897-48C0-8723-D586D872A5CD}"/>
              </a:ext>
            </a:extLst>
          </p:cNvPr>
          <p:cNvGrpSpPr/>
          <p:nvPr/>
        </p:nvGrpSpPr>
        <p:grpSpPr>
          <a:xfrm>
            <a:off x="1069044" y="4751918"/>
            <a:ext cx="4957106" cy="373547"/>
            <a:chOff x="3935956" y="5340354"/>
            <a:chExt cx="4536005" cy="390525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A9BF441-3D53-4A33-BE63-3C8EF138A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956" y="5340354"/>
              <a:ext cx="195476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8E6A2D1E-C56E-4E6C-9FDB-4390C9BAA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561" y="5340354"/>
              <a:ext cx="16834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D2AC7E55-6FE2-4B6B-A63F-864749F8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74" y="4599656"/>
            <a:ext cx="697133" cy="67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2">
            <a:extLst>
              <a:ext uri="{FF2B5EF4-FFF2-40B4-BE49-F238E27FC236}">
                <a16:creationId xmlns:a16="http://schemas.microsoft.com/office/drawing/2014/main" id="{56DEDEEC-3850-448C-A939-4F058AFEAF74}"/>
              </a:ext>
            </a:extLst>
          </p:cNvPr>
          <p:cNvSpPr txBox="1"/>
          <p:nvPr/>
        </p:nvSpPr>
        <p:spPr>
          <a:xfrm>
            <a:off x="3023804" y="534753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在线数据对比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96384280-72EC-4001-AD4A-93E314A70B1F}"/>
              </a:ext>
            </a:extLst>
          </p:cNvPr>
          <p:cNvSpPr txBox="1"/>
          <p:nvPr/>
        </p:nvSpPr>
        <p:spPr>
          <a:xfrm>
            <a:off x="803942" y="4424539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右箭头 4">
            <a:extLst>
              <a:ext uri="{FF2B5EF4-FFF2-40B4-BE49-F238E27FC236}">
                <a16:creationId xmlns:a16="http://schemas.microsoft.com/office/drawing/2014/main" id="{B209D3E1-DC26-4AAA-AF6E-66CBF9E104FA}"/>
              </a:ext>
            </a:extLst>
          </p:cNvPr>
          <p:cNvSpPr/>
          <p:nvPr/>
        </p:nvSpPr>
        <p:spPr>
          <a:xfrm>
            <a:off x="2327450" y="3809013"/>
            <a:ext cx="2168294" cy="298185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圆柱体 19">
            <a:extLst>
              <a:ext uri="{FF2B5EF4-FFF2-40B4-BE49-F238E27FC236}">
                <a16:creationId xmlns:a16="http://schemas.microsoft.com/office/drawing/2014/main" id="{4CF565E2-35C4-4938-B40E-953E8CD296FE}"/>
              </a:ext>
            </a:extLst>
          </p:cNvPr>
          <p:cNvSpPr/>
          <p:nvPr/>
        </p:nvSpPr>
        <p:spPr>
          <a:xfrm>
            <a:off x="4752574" y="2993540"/>
            <a:ext cx="2319916" cy="1580637"/>
          </a:xfrm>
          <a:prstGeom prst="can">
            <a:avLst>
              <a:gd name="adj" fmla="val 256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DMMPP</a:t>
            </a:r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节点）</a:t>
            </a:r>
            <a:endParaRPr lang="en-US" altLang="zh-CN" dirty="0"/>
          </a:p>
        </p:txBody>
      </p:sp>
      <p:sp>
        <p:nvSpPr>
          <p:cNvPr id="21" name="圆柱体 20">
            <a:extLst>
              <a:ext uri="{FF2B5EF4-FFF2-40B4-BE49-F238E27FC236}">
                <a16:creationId xmlns:a16="http://schemas.microsoft.com/office/drawing/2014/main" id="{32B702D8-5224-4294-B824-237E55D0BC45}"/>
              </a:ext>
            </a:extLst>
          </p:cNvPr>
          <p:cNvSpPr/>
          <p:nvPr/>
        </p:nvSpPr>
        <p:spPr>
          <a:xfrm>
            <a:off x="407550" y="2944992"/>
            <a:ext cx="1842068" cy="158063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DMDSC</a:t>
            </a:r>
            <a:endParaRPr lang="en-US" altLang="zh-CN" dirty="0"/>
          </a:p>
          <a:p>
            <a:pPr algn="ctr"/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节点）</a:t>
            </a:r>
            <a:endParaRPr lang="en-US" altLang="zh-CN" dirty="0"/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15F89756-67B3-498B-A3EB-9D546B9418D1}"/>
              </a:ext>
            </a:extLst>
          </p:cNvPr>
          <p:cNvSpPr txBox="1"/>
          <p:nvPr/>
        </p:nvSpPr>
        <p:spPr>
          <a:xfrm>
            <a:off x="5436728" y="4474913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405510-00DF-4094-B01A-C5821F60945B}"/>
              </a:ext>
            </a:extLst>
          </p:cNvPr>
          <p:cNvSpPr/>
          <p:nvPr/>
        </p:nvSpPr>
        <p:spPr>
          <a:xfrm>
            <a:off x="598996" y="1217930"/>
            <a:ext cx="1891061" cy="7383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事务系统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C5C8B9F-8978-4F3A-8F30-9B876A42CD36}"/>
              </a:ext>
            </a:extLst>
          </p:cNvPr>
          <p:cNvSpPr/>
          <p:nvPr/>
        </p:nvSpPr>
        <p:spPr>
          <a:xfrm>
            <a:off x="4901739" y="1217931"/>
            <a:ext cx="1891061" cy="745902"/>
          </a:xfrm>
          <a:prstGeom prst="rect">
            <a:avLst/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分析系统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F2F5FDD-B8FD-41ED-8338-BAAE643EEB6F}"/>
              </a:ext>
            </a:extLst>
          </p:cNvPr>
          <p:cNvCxnSpPr>
            <a:cxnSpLocks/>
          </p:cNvCxnSpPr>
          <p:nvPr/>
        </p:nvCxnSpPr>
        <p:spPr>
          <a:xfrm>
            <a:off x="1407700" y="1947527"/>
            <a:ext cx="0" cy="99746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0475FBF8-CDDA-4C26-B0A3-DF588A91F32B}"/>
              </a:ext>
            </a:extLst>
          </p:cNvPr>
          <p:cNvCxnSpPr>
            <a:cxnSpLocks/>
          </p:cNvCxnSpPr>
          <p:nvPr/>
        </p:nvCxnSpPr>
        <p:spPr>
          <a:xfrm flipH="1">
            <a:off x="5912532" y="1947527"/>
            <a:ext cx="8799" cy="106261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解决方案部署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异构数据库共存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8" name="TextBox 59">
            <a:extLst>
              <a:ext uri="{FF2B5EF4-FFF2-40B4-BE49-F238E27FC236}">
                <a16:creationId xmlns:a16="http://schemas.microsoft.com/office/drawing/2014/main" id="{2AF65853-158A-462D-BD90-DD08E915EC32}"/>
              </a:ext>
            </a:extLst>
          </p:cNvPr>
          <p:cNvSpPr txBox="1"/>
          <p:nvPr/>
        </p:nvSpPr>
        <p:spPr>
          <a:xfrm>
            <a:off x="2701540" y="353726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数据实时同步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350739D-C897-48C0-8723-D586D872A5CD}"/>
              </a:ext>
            </a:extLst>
          </p:cNvPr>
          <p:cNvGrpSpPr/>
          <p:nvPr/>
        </p:nvGrpSpPr>
        <p:grpSpPr>
          <a:xfrm>
            <a:off x="1069044" y="4751918"/>
            <a:ext cx="4957106" cy="373547"/>
            <a:chOff x="3935956" y="5340354"/>
            <a:chExt cx="4536005" cy="390525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2A9BF441-3D53-4A33-BE63-3C8EF138A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956" y="5340354"/>
              <a:ext cx="195476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8E6A2D1E-C56E-4E6C-9FDB-4390C9BAA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561" y="5340354"/>
              <a:ext cx="16834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D2AC7E55-6FE2-4B6B-A63F-864749F8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74" y="4599656"/>
            <a:ext cx="697133" cy="67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2">
            <a:extLst>
              <a:ext uri="{FF2B5EF4-FFF2-40B4-BE49-F238E27FC236}">
                <a16:creationId xmlns:a16="http://schemas.microsoft.com/office/drawing/2014/main" id="{56DEDEEC-3850-448C-A939-4F058AFEAF74}"/>
              </a:ext>
            </a:extLst>
          </p:cNvPr>
          <p:cNvSpPr txBox="1"/>
          <p:nvPr/>
        </p:nvSpPr>
        <p:spPr>
          <a:xfrm>
            <a:off x="3023804" y="534753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在线数据对比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96384280-72EC-4001-AD4A-93E314A70B1F}"/>
              </a:ext>
            </a:extLst>
          </p:cNvPr>
          <p:cNvSpPr txBox="1"/>
          <p:nvPr/>
        </p:nvSpPr>
        <p:spPr>
          <a:xfrm>
            <a:off x="803942" y="4424539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右箭头 4">
            <a:extLst>
              <a:ext uri="{FF2B5EF4-FFF2-40B4-BE49-F238E27FC236}">
                <a16:creationId xmlns:a16="http://schemas.microsoft.com/office/drawing/2014/main" id="{B209D3E1-DC26-4AAA-AF6E-66CBF9E104FA}"/>
              </a:ext>
            </a:extLst>
          </p:cNvPr>
          <p:cNvSpPr/>
          <p:nvPr/>
        </p:nvSpPr>
        <p:spPr>
          <a:xfrm>
            <a:off x="2327450" y="3809013"/>
            <a:ext cx="2168294" cy="298185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圆柱体 19">
            <a:extLst>
              <a:ext uri="{FF2B5EF4-FFF2-40B4-BE49-F238E27FC236}">
                <a16:creationId xmlns:a16="http://schemas.microsoft.com/office/drawing/2014/main" id="{4CF565E2-35C4-4938-B40E-953E8CD296FE}"/>
              </a:ext>
            </a:extLst>
          </p:cNvPr>
          <p:cNvSpPr/>
          <p:nvPr/>
        </p:nvSpPr>
        <p:spPr>
          <a:xfrm>
            <a:off x="4752574" y="2993540"/>
            <a:ext cx="2319916" cy="1580637"/>
          </a:xfrm>
          <a:prstGeom prst="can">
            <a:avLst>
              <a:gd name="adj" fmla="val 256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DMMPP</a:t>
            </a:r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节点）</a:t>
            </a:r>
            <a:endParaRPr lang="en-US" altLang="zh-CN" dirty="0"/>
          </a:p>
        </p:txBody>
      </p:sp>
      <p:sp>
        <p:nvSpPr>
          <p:cNvPr id="21" name="圆柱体 20">
            <a:extLst>
              <a:ext uri="{FF2B5EF4-FFF2-40B4-BE49-F238E27FC236}">
                <a16:creationId xmlns:a16="http://schemas.microsoft.com/office/drawing/2014/main" id="{32B702D8-5224-4294-B824-237E55D0BC45}"/>
              </a:ext>
            </a:extLst>
          </p:cNvPr>
          <p:cNvSpPr/>
          <p:nvPr/>
        </p:nvSpPr>
        <p:spPr>
          <a:xfrm>
            <a:off x="407550" y="2944992"/>
            <a:ext cx="1658728" cy="1580637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OracleRAC</a:t>
            </a:r>
            <a:endParaRPr lang="en-US" altLang="zh-CN" dirty="0"/>
          </a:p>
          <a:p>
            <a:pPr algn="ctr"/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节点）</a:t>
            </a:r>
            <a:endParaRPr lang="en-US" altLang="zh-CN" dirty="0"/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15F89756-67B3-498B-A3EB-9D546B9418D1}"/>
              </a:ext>
            </a:extLst>
          </p:cNvPr>
          <p:cNvSpPr txBox="1"/>
          <p:nvPr/>
        </p:nvSpPr>
        <p:spPr>
          <a:xfrm>
            <a:off x="5436728" y="4474913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dmhs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D405510-00DF-4094-B01A-C5821F60945B}"/>
              </a:ext>
            </a:extLst>
          </p:cNvPr>
          <p:cNvSpPr/>
          <p:nvPr/>
        </p:nvSpPr>
        <p:spPr>
          <a:xfrm>
            <a:off x="598996" y="1494628"/>
            <a:ext cx="1891061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应用系统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C5C8B9F-8978-4F3A-8F30-9B876A42CD36}"/>
              </a:ext>
            </a:extLst>
          </p:cNvPr>
          <p:cNvSpPr/>
          <p:nvPr/>
        </p:nvSpPr>
        <p:spPr>
          <a:xfrm>
            <a:off x="4901739" y="1217931"/>
            <a:ext cx="1891061" cy="745902"/>
          </a:xfrm>
          <a:prstGeom prst="rect">
            <a:avLst/>
          </a:prstGeom>
          <a:solidFill>
            <a:schemeClr val="accent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大数据</a:t>
            </a:r>
            <a:endParaRPr lang="en-US" altLang="zh-CN" b="1" dirty="0"/>
          </a:p>
          <a:p>
            <a:pPr algn="ctr"/>
            <a:r>
              <a:rPr lang="zh-CN" altLang="en-US" b="1" dirty="0"/>
              <a:t>分析系统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F2F5FDD-B8FD-41ED-8338-BAAE643EEB6F}"/>
              </a:ext>
            </a:extLst>
          </p:cNvPr>
          <p:cNvCxnSpPr>
            <a:cxnSpLocks/>
          </p:cNvCxnSpPr>
          <p:nvPr/>
        </p:nvCxnSpPr>
        <p:spPr>
          <a:xfrm>
            <a:off x="1244415" y="1947527"/>
            <a:ext cx="0" cy="99746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AF09616-3C1D-4E5D-8E3C-4E4A54648549}"/>
              </a:ext>
            </a:extLst>
          </p:cNvPr>
          <p:cNvCxnSpPr>
            <a:cxnSpLocks/>
          </p:cNvCxnSpPr>
          <p:nvPr/>
        </p:nvCxnSpPr>
        <p:spPr>
          <a:xfrm>
            <a:off x="1875785" y="1947527"/>
            <a:ext cx="2798957" cy="1206639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0475FBF8-CDDA-4C26-B0A3-DF588A91F32B}"/>
              </a:ext>
            </a:extLst>
          </p:cNvPr>
          <p:cNvCxnSpPr>
            <a:cxnSpLocks/>
          </p:cNvCxnSpPr>
          <p:nvPr/>
        </p:nvCxnSpPr>
        <p:spPr>
          <a:xfrm flipH="1">
            <a:off x="5912532" y="1947527"/>
            <a:ext cx="8799" cy="106261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59">
            <a:extLst>
              <a:ext uri="{FF2B5EF4-FFF2-40B4-BE49-F238E27FC236}">
                <a16:creationId xmlns:a16="http://schemas.microsoft.com/office/drawing/2014/main" id="{39FA6951-8CF6-48C1-9807-94ADDB9198E4}"/>
              </a:ext>
            </a:extLst>
          </p:cNvPr>
          <p:cNvSpPr txBox="1"/>
          <p:nvPr/>
        </p:nvSpPr>
        <p:spPr>
          <a:xfrm>
            <a:off x="456671" y="236876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写事务</a:t>
            </a:r>
          </a:p>
        </p:txBody>
      </p:sp>
      <p:sp>
        <p:nvSpPr>
          <p:cNvPr id="35" name="TextBox 59">
            <a:extLst>
              <a:ext uri="{FF2B5EF4-FFF2-40B4-BE49-F238E27FC236}">
                <a16:creationId xmlns:a16="http://schemas.microsoft.com/office/drawing/2014/main" id="{274B2E49-5FAA-4B2A-9137-5F48B8DA61ED}"/>
              </a:ext>
            </a:extLst>
          </p:cNvPr>
          <p:cNvSpPr txBox="1"/>
          <p:nvPr/>
        </p:nvSpPr>
        <p:spPr>
          <a:xfrm>
            <a:off x="2751473" y="206416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只读事务</a:t>
            </a:r>
          </a:p>
        </p:txBody>
      </p:sp>
    </p:spTree>
    <p:extLst>
      <p:ext uri="{BB962C8B-B14F-4D97-AF65-F5344CB8AC3E}">
        <p14:creationId xmlns:p14="http://schemas.microsoft.com/office/powerpoint/2010/main" val="225845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195" y="1757045"/>
            <a:ext cx="2419350" cy="24193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95240" y="2319020"/>
            <a:ext cx="189547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595959"/>
                </a:solidFill>
              </a:rPr>
              <a:t>01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518410" y="3761740"/>
            <a:ext cx="704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Heavy" pitchFamily="34" charset="-122"/>
                <a:ea typeface="思源黑体 CN Heavy" pitchFamily="34" charset="-122"/>
                <a:cs typeface="Tahoma" panose="020B0604030504040204" pitchFamily="34" charset="0"/>
                <a:sym typeface="+mn-ea"/>
              </a:rPr>
              <a:t>公司介绍</a:t>
            </a:r>
          </a:p>
        </p:txBody>
      </p:sp>
    </p:spTree>
    <p:extLst>
      <p:ext uri="{BB962C8B-B14F-4D97-AF65-F5344CB8AC3E}">
        <p14:creationId xmlns:p14="http://schemas.microsoft.com/office/powerpoint/2010/main" val="125921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解决方案部署</a:t>
            </a:r>
            <a:r>
              <a:rPr lang="en-US" altLang="zh-CN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金融级高可靠备份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31" name="圆柱体 30">
            <a:extLst>
              <a:ext uri="{FF2B5EF4-FFF2-40B4-BE49-F238E27FC236}">
                <a16:creationId xmlns:a16="http://schemas.microsoft.com/office/drawing/2014/main" id="{2305C6B3-4F7C-4159-9D76-7B83EE8FD71E}"/>
              </a:ext>
            </a:extLst>
          </p:cNvPr>
          <p:cNvSpPr/>
          <p:nvPr/>
        </p:nvSpPr>
        <p:spPr>
          <a:xfrm>
            <a:off x="1180727" y="3709754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主库</a:t>
            </a:r>
          </a:p>
        </p:txBody>
      </p:sp>
      <p:sp>
        <p:nvSpPr>
          <p:cNvPr id="32" name="圆柱体 31">
            <a:extLst>
              <a:ext uri="{FF2B5EF4-FFF2-40B4-BE49-F238E27FC236}">
                <a16:creationId xmlns:a16="http://schemas.microsoft.com/office/drawing/2014/main" id="{46B146D9-9FFE-4913-AE9C-103CD548C3E3}"/>
              </a:ext>
            </a:extLst>
          </p:cNvPr>
          <p:cNvSpPr/>
          <p:nvPr/>
        </p:nvSpPr>
        <p:spPr>
          <a:xfrm>
            <a:off x="2868379" y="3750067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实时备库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A887422-F73B-4ACE-9119-F03F8BDC63AA}"/>
              </a:ext>
            </a:extLst>
          </p:cNvPr>
          <p:cNvSpPr txBox="1"/>
          <p:nvPr/>
        </p:nvSpPr>
        <p:spPr>
          <a:xfrm>
            <a:off x="1281785" y="33404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F500B01-2651-443D-98D6-9B7AB9E9F902}"/>
              </a:ext>
            </a:extLst>
          </p:cNvPr>
          <p:cNvSpPr txBox="1"/>
          <p:nvPr/>
        </p:nvSpPr>
        <p:spPr>
          <a:xfrm>
            <a:off x="2868379" y="338073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9913065-3661-4B5B-BD49-CE4FC6B0C4C8}"/>
              </a:ext>
            </a:extLst>
          </p:cNvPr>
          <p:cNvSpPr txBox="1"/>
          <p:nvPr/>
        </p:nvSpPr>
        <p:spPr>
          <a:xfrm>
            <a:off x="987310" y="4342118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FC1AF23-3AD4-4114-A0D1-BC649BC10803}"/>
              </a:ext>
            </a:extLst>
          </p:cNvPr>
          <p:cNvSpPr txBox="1"/>
          <p:nvPr/>
        </p:nvSpPr>
        <p:spPr>
          <a:xfrm>
            <a:off x="2589360" y="4380379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2E02098-9606-471D-B7E0-F1C113CE31A3}"/>
              </a:ext>
            </a:extLst>
          </p:cNvPr>
          <p:cNvSpPr/>
          <p:nvPr/>
        </p:nvSpPr>
        <p:spPr>
          <a:xfrm>
            <a:off x="1434606" y="1919760"/>
            <a:ext cx="1891061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生产业务系统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1F7213F-9595-4970-ACB1-CB6E78D0C5D5}"/>
              </a:ext>
            </a:extLst>
          </p:cNvPr>
          <p:cNvCxnSpPr>
            <a:cxnSpLocks/>
          </p:cNvCxnSpPr>
          <p:nvPr/>
        </p:nvCxnSpPr>
        <p:spPr>
          <a:xfrm>
            <a:off x="2425527" y="2381425"/>
            <a:ext cx="0" cy="99931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1DBA7A54-D9AE-4E21-A03E-94DC3C9A098B}"/>
              </a:ext>
            </a:extLst>
          </p:cNvPr>
          <p:cNvSpPr/>
          <p:nvPr/>
        </p:nvSpPr>
        <p:spPr>
          <a:xfrm>
            <a:off x="987310" y="3421382"/>
            <a:ext cx="2841085" cy="1571858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992EC1-BE29-4F4B-9E6A-2C587C9E3F0E}"/>
              </a:ext>
            </a:extLst>
          </p:cNvPr>
          <p:cNvSpPr txBox="1"/>
          <p:nvPr/>
        </p:nvSpPr>
        <p:spPr>
          <a:xfrm>
            <a:off x="1683503" y="5033887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b="1" dirty="0">
                <a:latin typeface="思源黑体 CN Bold"/>
              </a:rPr>
              <a:t>核心生产业务库</a:t>
            </a:r>
          </a:p>
        </p:txBody>
      </p:sp>
      <p:sp>
        <p:nvSpPr>
          <p:cNvPr id="49" name="圆柱体 48">
            <a:extLst>
              <a:ext uri="{FF2B5EF4-FFF2-40B4-BE49-F238E27FC236}">
                <a16:creationId xmlns:a16="http://schemas.microsoft.com/office/drawing/2014/main" id="{13DAA9FC-B95E-4815-81B3-DCC0B117C6E2}"/>
              </a:ext>
            </a:extLst>
          </p:cNvPr>
          <p:cNvSpPr/>
          <p:nvPr/>
        </p:nvSpPr>
        <p:spPr>
          <a:xfrm>
            <a:off x="5721327" y="4000853"/>
            <a:ext cx="1215413" cy="712962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灾备库</a:t>
            </a:r>
          </a:p>
        </p:txBody>
      </p:sp>
      <p:sp>
        <p:nvSpPr>
          <p:cNvPr id="50" name="圆柱体 49">
            <a:extLst>
              <a:ext uri="{FF2B5EF4-FFF2-40B4-BE49-F238E27FC236}">
                <a16:creationId xmlns:a16="http://schemas.microsoft.com/office/drawing/2014/main" id="{9778EE89-59E0-4CF4-B776-5245106918B6}"/>
              </a:ext>
            </a:extLst>
          </p:cNvPr>
          <p:cNvSpPr/>
          <p:nvPr/>
        </p:nvSpPr>
        <p:spPr>
          <a:xfrm>
            <a:off x="6096000" y="1758613"/>
            <a:ext cx="708917" cy="712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异地</a:t>
            </a:r>
            <a:endParaRPr lang="en-US" altLang="zh-CN" dirty="0"/>
          </a:p>
          <a:p>
            <a:pPr algn="ctr"/>
            <a:r>
              <a:rPr lang="zh-CN" altLang="en-US" dirty="0"/>
              <a:t>灾备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4448D74-C538-458E-8C45-17B2B1451C11}"/>
              </a:ext>
            </a:extLst>
          </p:cNvPr>
          <p:cNvSpPr txBox="1"/>
          <p:nvPr/>
        </p:nvSpPr>
        <p:spPr>
          <a:xfrm>
            <a:off x="5716308" y="3603331"/>
            <a:ext cx="152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DB2</a:t>
            </a:r>
            <a:r>
              <a:rPr lang="en-US" altLang="zh-CN" dirty="0">
                <a:solidFill>
                  <a:schemeClr val="accent1"/>
                </a:solidFill>
              </a:rPr>
              <a:t>/Oracle/…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8578BEA-D435-45B2-AA95-A178F24963C7}"/>
              </a:ext>
            </a:extLst>
          </p:cNvPr>
          <p:cNvSpPr txBox="1"/>
          <p:nvPr/>
        </p:nvSpPr>
        <p:spPr>
          <a:xfrm>
            <a:off x="6096000" y="138928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dm7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6E46073-01E7-4A05-874C-7770CA06D2DC}"/>
              </a:ext>
            </a:extLst>
          </p:cNvPr>
          <p:cNvSpPr/>
          <p:nvPr/>
        </p:nvSpPr>
        <p:spPr>
          <a:xfrm>
            <a:off x="5372593" y="3421382"/>
            <a:ext cx="2045349" cy="1571858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5FB76BE-7D33-4202-BF84-A2D3FCDD44AD}"/>
              </a:ext>
            </a:extLst>
          </p:cNvPr>
          <p:cNvSpPr txBox="1"/>
          <p:nvPr/>
        </p:nvSpPr>
        <p:spPr>
          <a:xfrm>
            <a:off x="5573167" y="5033887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b="1" dirty="0">
                <a:latin typeface="思源黑体 CN Bold"/>
              </a:rPr>
              <a:t>本地异构灾备库</a:t>
            </a:r>
          </a:p>
        </p:txBody>
      </p:sp>
      <p:sp>
        <p:nvSpPr>
          <p:cNvPr id="57" name="TextBox 59">
            <a:extLst>
              <a:ext uri="{FF2B5EF4-FFF2-40B4-BE49-F238E27FC236}">
                <a16:creationId xmlns:a16="http://schemas.microsoft.com/office/drawing/2014/main" id="{EF1B8E1A-32B6-445B-B4DC-B2BA5C20075C}"/>
              </a:ext>
            </a:extLst>
          </p:cNvPr>
          <p:cNvSpPr txBox="1"/>
          <p:nvPr/>
        </p:nvSpPr>
        <p:spPr>
          <a:xfrm>
            <a:off x="4204255" y="3814160"/>
            <a:ext cx="93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数据实时同步</a:t>
            </a:r>
          </a:p>
        </p:txBody>
      </p:sp>
      <p:sp>
        <p:nvSpPr>
          <p:cNvPr id="58" name="右箭头 4">
            <a:extLst>
              <a:ext uri="{FF2B5EF4-FFF2-40B4-BE49-F238E27FC236}">
                <a16:creationId xmlns:a16="http://schemas.microsoft.com/office/drawing/2014/main" id="{A2B0711E-E096-4AE8-960F-ABFB44F57625}"/>
              </a:ext>
            </a:extLst>
          </p:cNvPr>
          <p:cNvSpPr/>
          <p:nvPr/>
        </p:nvSpPr>
        <p:spPr>
          <a:xfrm>
            <a:off x="3857856" y="4321375"/>
            <a:ext cx="1433335" cy="214988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C041665-16D5-40E9-A227-C226AC8D540E}"/>
              </a:ext>
            </a:extLst>
          </p:cNvPr>
          <p:cNvSpPr/>
          <p:nvPr/>
        </p:nvSpPr>
        <p:spPr>
          <a:xfrm>
            <a:off x="5372594" y="1339534"/>
            <a:ext cx="2045348" cy="1571858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0300440-6BF1-42FC-AE3A-D8B04B497E06}"/>
              </a:ext>
            </a:extLst>
          </p:cNvPr>
          <p:cNvSpPr txBox="1"/>
          <p:nvPr/>
        </p:nvSpPr>
        <p:spPr>
          <a:xfrm>
            <a:off x="1163148" y="456504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dmhs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DBAC984-20C4-48D2-816C-3DE0C26EBD59}"/>
              </a:ext>
            </a:extLst>
          </p:cNvPr>
          <p:cNvSpPr txBox="1"/>
          <p:nvPr/>
        </p:nvSpPr>
        <p:spPr>
          <a:xfrm>
            <a:off x="6000121" y="463800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dmhs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0672035-4A7C-476C-AAC9-CE0AE4C07FCA}"/>
              </a:ext>
            </a:extLst>
          </p:cNvPr>
          <p:cNvSpPr txBox="1"/>
          <p:nvPr/>
        </p:nvSpPr>
        <p:spPr>
          <a:xfrm>
            <a:off x="5869050" y="2409574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DataWatch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3" name="右箭头 4">
            <a:extLst>
              <a:ext uri="{FF2B5EF4-FFF2-40B4-BE49-F238E27FC236}">
                <a16:creationId xmlns:a16="http://schemas.microsoft.com/office/drawing/2014/main" id="{8EBEF377-A25D-476A-B41E-8019D613C2CD}"/>
              </a:ext>
            </a:extLst>
          </p:cNvPr>
          <p:cNvSpPr/>
          <p:nvPr/>
        </p:nvSpPr>
        <p:spPr>
          <a:xfrm rot="20150812">
            <a:off x="3731527" y="2757977"/>
            <a:ext cx="1481855" cy="34026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TextBox 59">
            <a:extLst>
              <a:ext uri="{FF2B5EF4-FFF2-40B4-BE49-F238E27FC236}">
                <a16:creationId xmlns:a16="http://schemas.microsoft.com/office/drawing/2014/main" id="{53055E2C-0FC3-4317-8EAB-424A99508C2E}"/>
              </a:ext>
            </a:extLst>
          </p:cNvPr>
          <p:cNvSpPr txBox="1"/>
          <p:nvPr/>
        </p:nvSpPr>
        <p:spPr>
          <a:xfrm rot="20048454">
            <a:off x="3767481" y="2524494"/>
            <a:ext cx="123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异步复制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8088117-1E23-49BF-82E7-7C7A92E78FB5}"/>
              </a:ext>
            </a:extLst>
          </p:cNvPr>
          <p:cNvCxnSpPr>
            <a:cxnSpLocks/>
          </p:cNvCxnSpPr>
          <p:nvPr/>
        </p:nvCxnSpPr>
        <p:spPr>
          <a:xfrm>
            <a:off x="1932819" y="4155639"/>
            <a:ext cx="950065" cy="8237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59">
            <a:extLst>
              <a:ext uri="{FF2B5EF4-FFF2-40B4-BE49-F238E27FC236}">
                <a16:creationId xmlns:a16="http://schemas.microsoft.com/office/drawing/2014/main" id="{1E9F15D5-6BF2-402F-9B11-B2071DA2A846}"/>
              </a:ext>
            </a:extLst>
          </p:cNvPr>
          <p:cNvSpPr txBox="1"/>
          <p:nvPr/>
        </p:nvSpPr>
        <p:spPr>
          <a:xfrm>
            <a:off x="1887492" y="3728362"/>
            <a:ext cx="101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同步复制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BB058903-D5E2-4138-B5BE-B60011121F99}"/>
              </a:ext>
            </a:extLst>
          </p:cNvPr>
          <p:cNvSpPr txBox="1"/>
          <p:nvPr/>
        </p:nvSpPr>
        <p:spPr>
          <a:xfrm>
            <a:off x="2848116" y="4607048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dmhs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461E641A-997B-4369-A0EE-92AE7E34DD3F}"/>
              </a:ext>
            </a:extLst>
          </p:cNvPr>
          <p:cNvSpPr txBox="1"/>
          <p:nvPr/>
        </p:nvSpPr>
        <p:spPr>
          <a:xfrm>
            <a:off x="5672033" y="2890654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 b="1" dirty="0">
                <a:latin typeface="思源黑体 CN Bold"/>
              </a:rPr>
              <a:t>异地</a:t>
            </a:r>
            <a:r>
              <a:rPr lang="en-US" altLang="zh-CN" b="1" dirty="0">
                <a:latin typeface="思源黑体 CN Bold"/>
              </a:rPr>
              <a:t>DM</a:t>
            </a:r>
            <a:r>
              <a:rPr lang="zh-CN" altLang="en-US" b="1" dirty="0">
                <a:latin typeface="思源黑体 CN Bold"/>
              </a:rPr>
              <a:t>灾备库</a:t>
            </a:r>
          </a:p>
        </p:txBody>
      </p:sp>
    </p:spTree>
    <p:extLst>
      <p:ext uri="{BB962C8B-B14F-4D97-AF65-F5344CB8AC3E}">
        <p14:creationId xmlns:p14="http://schemas.microsoft.com/office/powerpoint/2010/main" val="42286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6DA500BA-6F43-4C59-A559-6220555F8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产品特点</a:t>
            </a:r>
            <a:r>
              <a:rPr lang="en-US" altLang="zh-CN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高度兼容</a:t>
            </a:r>
            <a:r>
              <a:rPr lang="en-US" altLang="zh-CN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Oracle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6B92C8E-09E3-4D64-A62C-23FD2A84F80C}"/>
              </a:ext>
            </a:extLst>
          </p:cNvPr>
          <p:cNvSpPr/>
          <p:nvPr/>
        </p:nvSpPr>
        <p:spPr>
          <a:xfrm>
            <a:off x="532152" y="4919008"/>
            <a:ext cx="5294086" cy="1726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国网 </a:t>
            </a:r>
            <a:r>
              <a:rPr lang="en-US" altLang="zh-CN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D5000</a:t>
            </a: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系统从</a:t>
            </a:r>
            <a:r>
              <a:rPr lang="en-US" altLang="zh-CN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ORACLE</a:t>
            </a: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迁移到</a:t>
            </a:r>
            <a:r>
              <a:rPr lang="en-US" altLang="zh-CN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两周时间完成移植</a:t>
            </a:r>
            <a:endParaRPr lang="en-US" altLang="zh-CN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eaLnBrk="0" hangingPunct="0">
              <a:lnSpc>
                <a:spcPct val="120000"/>
              </a:lnSpc>
              <a:buClr>
                <a:srgbClr val="0F2943"/>
              </a:buClr>
              <a:buSzPct val="80000"/>
              <a:buFontTx/>
              <a:buChar char="►"/>
              <a:defRPr/>
            </a:pP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存储过程：约</a:t>
            </a:r>
            <a:r>
              <a:rPr lang="en-US" altLang="zh-CN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500,000</a:t>
            </a: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</a:t>
            </a:r>
            <a:endParaRPr lang="en-US" altLang="zh-CN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eaLnBrk="0" hangingPunct="0">
              <a:lnSpc>
                <a:spcPct val="120000"/>
              </a:lnSpc>
              <a:buClr>
                <a:srgbClr val="0F2943"/>
              </a:buClr>
              <a:buSzPct val="80000"/>
              <a:buFontTx/>
              <a:buChar char="►"/>
              <a:defRPr/>
            </a:pP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视图：</a:t>
            </a:r>
            <a:r>
              <a:rPr lang="en-US" altLang="zh-CN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5,000</a:t>
            </a: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lang="en-US" altLang="zh-CN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eaLnBrk="0" hangingPunct="0">
              <a:lnSpc>
                <a:spcPct val="120000"/>
              </a:lnSpc>
              <a:buClr>
                <a:srgbClr val="0F2943"/>
              </a:buClr>
              <a:buSzPct val="80000"/>
              <a:buFontTx/>
              <a:buChar char="►"/>
              <a:defRPr/>
            </a:pP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表：</a:t>
            </a:r>
            <a:r>
              <a:rPr lang="en-US" altLang="zh-CN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10,000</a:t>
            </a:r>
            <a:r>
              <a:rPr lang="zh-CN" altLang="en-US" b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</a:t>
            </a:r>
            <a:endParaRPr lang="en-US" altLang="zh-CN" b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" name="图示 9">
            <a:extLst>
              <a:ext uri="{FF2B5EF4-FFF2-40B4-BE49-F238E27FC236}">
                <a16:creationId xmlns:a16="http://schemas.microsoft.com/office/drawing/2014/main" id="{6F705915-2185-4BF5-A48D-1E58C1FC2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0243753"/>
              </p:ext>
            </p:extLst>
          </p:nvPr>
        </p:nvGraphicFramePr>
        <p:xfrm>
          <a:off x="532152" y="1140173"/>
          <a:ext cx="5294086" cy="3719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C325628-CF14-408C-AF44-03B9653C4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037225"/>
              </p:ext>
            </p:extLst>
          </p:nvPr>
        </p:nvGraphicFramePr>
        <p:xfrm>
          <a:off x="6365764" y="1140173"/>
          <a:ext cx="5188561" cy="3317725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617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7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ORACLE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甲骨文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Dameng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达梦数据库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2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Oracle Database Software 12C</a:t>
                      </a:r>
                      <a:endParaRPr lang="zh-CN" sz="1600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DM</a:t>
                      </a:r>
                      <a:r>
                        <a:rPr lang="zh-CN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达梦数据库管理系统</a:t>
                      </a: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DM7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Oracle Data Guard</a:t>
                      </a:r>
                      <a:endParaRPr lang="zh-CN" sz="1600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DMDataWatch</a:t>
                      </a:r>
                      <a:r>
                        <a:rPr lang="zh-CN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数据守护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2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Oracle Active Data Guard</a:t>
                      </a:r>
                      <a:endParaRPr lang="zh-CN" sz="1600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DMRWC</a:t>
                      </a:r>
                      <a:r>
                        <a:rPr lang="zh-CN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读写分离集群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Oracle RAC</a:t>
                      </a:r>
                      <a:endParaRPr lang="zh-CN" sz="1600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DMDSC</a:t>
                      </a:r>
                      <a:r>
                        <a:rPr lang="zh-CN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数据共享集群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2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Oracle ODI</a:t>
                      </a:r>
                      <a:endParaRPr lang="zh-CN" sz="1600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DMETL</a:t>
                      </a:r>
                      <a:r>
                        <a:rPr lang="zh-CN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数据交换平台（抽取、转换、加载）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Oracle Golden Gate</a:t>
                      </a:r>
                      <a:endParaRPr lang="zh-CN" sz="1600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DMHS</a:t>
                      </a:r>
                      <a:r>
                        <a:rPr lang="zh-CN" sz="1600" b="1" kern="100" dirty="0"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异构数据同步软件</a:t>
                      </a:r>
                      <a:endParaRPr lang="zh-CN" sz="1600" b="1" kern="100" dirty="0"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1181565-ADC2-4E5C-AB69-21D96F3C0B96}"/>
              </a:ext>
            </a:extLst>
          </p:cNvPr>
          <p:cNvCxnSpPr>
            <a:cxnSpLocks/>
            <a:stCxn id="11" idx="0"/>
            <a:endCxn id="11" idx="2"/>
          </p:cNvCxnSpPr>
          <p:nvPr/>
        </p:nvCxnSpPr>
        <p:spPr>
          <a:xfrm>
            <a:off x="8960044" y="1140173"/>
            <a:ext cx="0" cy="3317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18DCF55-428F-4429-B6CB-57E39B6076EC}"/>
              </a:ext>
            </a:extLst>
          </p:cNvPr>
          <p:cNvGrpSpPr/>
          <p:nvPr/>
        </p:nvGrpSpPr>
        <p:grpSpPr>
          <a:xfrm>
            <a:off x="6973262" y="4719699"/>
            <a:ext cx="3905124" cy="1996256"/>
            <a:chOff x="6560875" y="4037349"/>
            <a:chExt cx="3905124" cy="2397741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5DA61D6-B3A7-449D-AEC3-B760846895EE}"/>
                </a:ext>
              </a:extLst>
            </p:cNvPr>
            <p:cNvGrpSpPr/>
            <p:nvPr/>
          </p:nvGrpSpPr>
          <p:grpSpPr>
            <a:xfrm>
              <a:off x="6882744" y="5753753"/>
              <a:ext cx="3251104" cy="252308"/>
              <a:chOff x="3935956" y="5340354"/>
              <a:chExt cx="4536005" cy="390525"/>
            </a:xfrm>
          </p:grpSpPr>
          <p:pic>
            <p:nvPicPr>
              <p:cNvPr id="39" name="Picture 5">
                <a:extLst>
                  <a:ext uri="{FF2B5EF4-FFF2-40B4-BE49-F238E27FC236}">
                    <a16:creationId xmlns:a16="http://schemas.microsoft.com/office/drawing/2014/main" id="{7BCB461C-071B-4AD3-9E36-04EFAD01A6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5956" y="5340354"/>
                <a:ext cx="195476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6">
                <a:extLst>
                  <a:ext uri="{FF2B5EF4-FFF2-40B4-BE49-F238E27FC236}">
                    <a16:creationId xmlns:a16="http://schemas.microsoft.com/office/drawing/2014/main" id="{C9E72ACA-9923-4632-9446-B316BE27A1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8561" y="5340354"/>
                <a:ext cx="1683400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BBE919F-E066-4232-9D1F-4261A7CECDD4}"/>
                </a:ext>
              </a:extLst>
            </p:cNvPr>
            <p:cNvGrpSpPr/>
            <p:nvPr/>
          </p:nvGrpSpPr>
          <p:grpSpPr>
            <a:xfrm>
              <a:off x="6560875" y="4613393"/>
              <a:ext cx="1117628" cy="1132868"/>
              <a:chOff x="3486876" y="4129981"/>
              <a:chExt cx="1559336" cy="1753465"/>
            </a:xfrm>
          </p:grpSpPr>
          <p:pic>
            <p:nvPicPr>
              <p:cNvPr id="36" name="Picture 26" descr="C:\DOCUME~1\ADMINI~1\LOCALS~1\Temp\Rar$DR56.768\652\server.png">
                <a:extLst>
                  <a:ext uri="{FF2B5EF4-FFF2-40B4-BE49-F238E27FC236}">
                    <a16:creationId xmlns:a16="http://schemas.microsoft.com/office/drawing/2014/main" id="{4DBCD22E-F4F8-4EFD-956F-18855847F1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flipH="1">
                <a:off x="3486876" y="4129981"/>
                <a:ext cx="1238505" cy="1152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DOCUME~1\ADMINI~1\LOCALS~1\Temp\Rar$DR50.176\115\Database_001.png">
                <a:extLst>
                  <a:ext uri="{FF2B5EF4-FFF2-40B4-BE49-F238E27FC236}">
                    <a16:creationId xmlns:a16="http://schemas.microsoft.com/office/drawing/2014/main" id="{AB6E47B6-41CF-454D-8B38-DBC38EAA6E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4192293" y="4684288"/>
                <a:ext cx="717613" cy="717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27">
                <a:extLst>
                  <a:ext uri="{FF2B5EF4-FFF2-40B4-BE49-F238E27FC236}">
                    <a16:creationId xmlns:a16="http://schemas.microsoft.com/office/drawing/2014/main" id="{F006C9EE-E63E-4545-BD2A-851EC2A279E5}"/>
                  </a:ext>
                </a:extLst>
              </p:cNvPr>
              <p:cNvSpPr txBox="1"/>
              <p:nvPr/>
            </p:nvSpPr>
            <p:spPr>
              <a:xfrm>
                <a:off x="3540172" y="5359430"/>
                <a:ext cx="1506040" cy="524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solidFill>
                      <a:srgbClr val="000000"/>
                    </a:solidFill>
                    <a:latin typeface="微软雅黑" panose="020B0503020204020204" pitchFamily="34" charset="-122"/>
                  </a:rPr>
                  <a:t>Oracle</a:t>
                </a:r>
                <a:endPara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5FA5851A-81B1-4407-A5CF-0FDD52AABC1C}"/>
                </a:ext>
              </a:extLst>
            </p:cNvPr>
            <p:cNvGrpSpPr/>
            <p:nvPr/>
          </p:nvGrpSpPr>
          <p:grpSpPr>
            <a:xfrm>
              <a:off x="9441559" y="4720414"/>
              <a:ext cx="1024440" cy="906502"/>
              <a:chOff x="7506064" y="4295622"/>
              <a:chExt cx="1429318" cy="1403092"/>
            </a:xfrm>
          </p:grpSpPr>
          <p:pic>
            <p:nvPicPr>
              <p:cNvPr id="33" name="Picture 26" descr="C:\DOCUME~1\ADMINI~1\LOCALS~1\Temp\Rar$DR56.768\652\server.png">
                <a:extLst>
                  <a:ext uri="{FF2B5EF4-FFF2-40B4-BE49-F238E27FC236}">
                    <a16:creationId xmlns:a16="http://schemas.microsoft.com/office/drawing/2014/main" id="{38D3A563-E57B-40A7-A805-D10597C69E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flipH="1">
                <a:off x="7506064" y="4295622"/>
                <a:ext cx="1238505" cy="1152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29">
                <a:extLst>
                  <a:ext uri="{FF2B5EF4-FFF2-40B4-BE49-F238E27FC236}">
                    <a16:creationId xmlns:a16="http://schemas.microsoft.com/office/drawing/2014/main" id="{48809AC3-8B5D-4728-B182-D0A21555BD44}"/>
                  </a:ext>
                </a:extLst>
              </p:cNvPr>
              <p:cNvSpPr txBox="1"/>
              <p:nvPr/>
            </p:nvSpPr>
            <p:spPr>
              <a:xfrm>
                <a:off x="7630911" y="5360160"/>
                <a:ext cx="11737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solidFill>
                      <a:srgbClr val="000000"/>
                    </a:solidFill>
                    <a:latin typeface="微软雅黑" panose="020B0503020204020204" pitchFamily="34" charset="-122"/>
                  </a:rPr>
                  <a:t>DM</a:t>
                </a:r>
                <a:r>
                  <a:rPr lang="zh-CN" altLang="en-US" sz="1600" b="1" dirty="0">
                    <a:solidFill>
                      <a:srgbClr val="000000"/>
                    </a:solidFill>
                    <a:latin typeface="微软雅黑" panose="020B0503020204020204" pitchFamily="34" charset="-122"/>
                  </a:rPr>
                  <a:t>数据库</a:t>
                </a:r>
              </a:p>
            </p:txBody>
          </p:sp>
          <p:pic>
            <p:nvPicPr>
              <p:cNvPr id="35" name="Picture 2" descr="C:\DOCUME~1\ADMINI~1\LOCALS~1\Temp\Rar$DR50.176\115\Database_001.png">
                <a:extLst>
                  <a:ext uri="{FF2B5EF4-FFF2-40B4-BE49-F238E27FC236}">
                    <a16:creationId xmlns:a16="http://schemas.microsoft.com/office/drawing/2014/main" id="{6FAAED28-B267-4196-A037-7217029ADC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8217769" y="4627027"/>
                <a:ext cx="717613" cy="7176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1F5FB8E-7EA5-4064-83D7-BC0E053C15CC}"/>
                </a:ext>
              </a:extLst>
            </p:cNvPr>
            <p:cNvGrpSpPr/>
            <p:nvPr/>
          </p:nvGrpSpPr>
          <p:grpSpPr>
            <a:xfrm>
              <a:off x="8145839" y="4037349"/>
              <a:ext cx="1011816" cy="673548"/>
              <a:chOff x="5687565" y="2809815"/>
              <a:chExt cx="1411707" cy="1419421"/>
            </a:xfrm>
          </p:grpSpPr>
          <p:pic>
            <p:nvPicPr>
              <p:cNvPr id="31" name="Picture 3" descr="C:\DOCUME~1\ADMINI~1\LOCALS~1\Temp\Rar$DR34.176\652\black_server.png">
                <a:extLst>
                  <a:ext uri="{FF2B5EF4-FFF2-40B4-BE49-F238E27FC236}">
                    <a16:creationId xmlns:a16="http://schemas.microsoft.com/office/drawing/2014/main" id="{52CE764A-25AD-4C85-A150-E1D6EC2939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 flipH="1">
                <a:off x="5924464" y="2809815"/>
                <a:ext cx="864096" cy="7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55">
                <a:extLst>
                  <a:ext uri="{FF2B5EF4-FFF2-40B4-BE49-F238E27FC236}">
                    <a16:creationId xmlns:a16="http://schemas.microsoft.com/office/drawing/2014/main" id="{0CE5E153-C733-4B01-BBED-957CF7CCD740}"/>
                  </a:ext>
                </a:extLst>
              </p:cNvPr>
              <p:cNvSpPr txBox="1"/>
              <p:nvPr/>
            </p:nvSpPr>
            <p:spPr>
              <a:xfrm>
                <a:off x="5687565" y="3705219"/>
                <a:ext cx="1411707" cy="524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dirty="0">
                    <a:solidFill>
                      <a:srgbClr val="000000"/>
                    </a:solidFill>
                    <a:latin typeface="微软雅黑" panose="020B0503020204020204" pitchFamily="34" charset="-122"/>
                  </a:rPr>
                  <a:t>应用系统</a:t>
                </a:r>
              </a:p>
            </p:txBody>
          </p:sp>
        </p:grpSp>
        <p:sp>
          <p:nvSpPr>
            <p:cNvPr id="21" name="下箭头 56">
              <a:extLst>
                <a:ext uri="{FF2B5EF4-FFF2-40B4-BE49-F238E27FC236}">
                  <a16:creationId xmlns:a16="http://schemas.microsoft.com/office/drawing/2014/main" id="{5BEAD9CC-05BC-4ED2-AFCB-4EF38903C105}"/>
                </a:ext>
              </a:extLst>
            </p:cNvPr>
            <p:cNvSpPr/>
            <p:nvPr/>
          </p:nvSpPr>
          <p:spPr>
            <a:xfrm rot="2926117">
              <a:off x="7657373" y="4213133"/>
              <a:ext cx="351545" cy="620791"/>
            </a:xfrm>
            <a:prstGeom prst="downArrow">
              <a:avLst>
                <a:gd name="adj1" fmla="val 26439"/>
                <a:gd name="adj2" fmla="val 44091"/>
              </a:avLst>
            </a:prstGeom>
            <a:solidFill>
              <a:srgbClr val="00B0F0"/>
            </a:solidFill>
            <a:ln>
              <a:noFill/>
            </a:ln>
            <a:effectLst>
              <a:glow>
                <a:srgbClr val="398AC7">
                  <a:tint val="100000"/>
                  <a:shade val="100000"/>
                  <a:hueMod val="100000"/>
                  <a:satMod val="100000"/>
                </a:srgbClr>
              </a:glow>
              <a:outerShdw blurRad="44450" dist="50800" dir="3300000" sx="99000" sy="99000" algn="tl" rotWithShape="0">
                <a:srgbClr val="000000">
                  <a:alpha val="55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l">
                <a:rot lat="0" lon="0" rev="14220000"/>
              </a:lightRig>
            </a:scene3d>
            <a:sp3d prstMaterial="dkEdge">
              <a:bevelT w="63500" h="63500"/>
              <a:bevelB w="0" h="0"/>
              <a:contourClr>
                <a:srgbClr val="398AC7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b="1" kern="0">
                <a:solidFill>
                  <a:srgbClr val="000000"/>
                </a:solidFill>
                <a:latin typeface="Franklin Gothic Book" panose="020B0503020102020204"/>
                <a:ea typeface="黑体" panose="02010609060101010101" charset="-122"/>
              </a:endParaRPr>
            </a:p>
          </p:txBody>
        </p:sp>
        <p:sp>
          <p:nvSpPr>
            <p:cNvPr id="22" name="下箭头 57">
              <a:extLst>
                <a:ext uri="{FF2B5EF4-FFF2-40B4-BE49-F238E27FC236}">
                  <a16:creationId xmlns:a16="http://schemas.microsoft.com/office/drawing/2014/main" id="{A4C21C57-8895-4AA3-B10A-0F7F21C39B49}"/>
                </a:ext>
              </a:extLst>
            </p:cNvPr>
            <p:cNvSpPr/>
            <p:nvPr/>
          </p:nvSpPr>
          <p:spPr>
            <a:xfrm rot="18830677">
              <a:off x="9194549" y="4203577"/>
              <a:ext cx="351545" cy="620791"/>
            </a:xfrm>
            <a:prstGeom prst="downArrow">
              <a:avLst>
                <a:gd name="adj1" fmla="val 26439"/>
                <a:gd name="adj2" fmla="val 44091"/>
              </a:avLst>
            </a:prstGeom>
            <a:solidFill>
              <a:srgbClr val="00B0F0"/>
            </a:solidFill>
            <a:ln>
              <a:noFill/>
            </a:ln>
            <a:effectLst>
              <a:glow>
                <a:srgbClr val="398AC7">
                  <a:tint val="100000"/>
                  <a:shade val="100000"/>
                  <a:hueMod val="100000"/>
                  <a:satMod val="100000"/>
                </a:srgbClr>
              </a:glow>
              <a:outerShdw blurRad="44450" dist="50800" dir="3300000" sx="99000" sy="99000" algn="tl" rotWithShape="0">
                <a:srgbClr val="000000">
                  <a:alpha val="55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l">
                <a:rot lat="0" lon="0" rev="14220000"/>
              </a:lightRig>
            </a:scene3d>
            <a:sp3d prstMaterial="dkEdge">
              <a:bevelT w="63500" h="63500"/>
              <a:bevelB w="0" h="0"/>
              <a:contourClr>
                <a:srgbClr val="398AC7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b="1" kern="0">
                <a:solidFill>
                  <a:srgbClr val="000000"/>
                </a:solidFill>
                <a:latin typeface="Franklin Gothic Book" panose="020B0503020102020204"/>
                <a:ea typeface="黑体" panose="02010609060101010101" charset="-122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9C8E494-E51F-4127-B323-47C654180C65}"/>
                </a:ext>
              </a:extLst>
            </p:cNvPr>
            <p:cNvGrpSpPr/>
            <p:nvPr/>
          </p:nvGrpSpPr>
          <p:grpSpPr>
            <a:xfrm>
              <a:off x="7533165" y="4939612"/>
              <a:ext cx="1878288" cy="525162"/>
              <a:chOff x="4843436" y="4634907"/>
              <a:chExt cx="2620624" cy="812851"/>
            </a:xfrm>
          </p:grpSpPr>
          <p:sp>
            <p:nvSpPr>
              <p:cNvPr id="27" name="TextBox 59">
                <a:extLst>
                  <a:ext uri="{FF2B5EF4-FFF2-40B4-BE49-F238E27FC236}">
                    <a16:creationId xmlns:a16="http://schemas.microsoft.com/office/drawing/2014/main" id="{92D570D6-826F-4835-80D4-99C06631B333}"/>
                  </a:ext>
                </a:extLst>
              </p:cNvPr>
              <p:cNvSpPr txBox="1"/>
              <p:nvPr/>
            </p:nvSpPr>
            <p:spPr>
              <a:xfrm>
                <a:off x="4843436" y="4634907"/>
                <a:ext cx="20810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1600" b="1" kern="0" dirty="0">
                    <a:solidFill>
                      <a:srgbClr val="000000"/>
                    </a:solidFill>
                    <a:latin typeface="微软雅黑" panose="020B0503020204020204" pitchFamily="34" charset="-122"/>
                  </a:rPr>
                  <a:t>实时数据同步</a:t>
                </a:r>
                <a:r>
                  <a:rPr lang="en-US" altLang="zh-CN" sz="1600" b="1" kern="0" dirty="0">
                    <a:solidFill>
                      <a:srgbClr val="000000"/>
                    </a:solidFill>
                    <a:latin typeface="微软雅黑" panose="020B0503020204020204" pitchFamily="34" charset="-122"/>
                  </a:rPr>
                  <a:t>DMHS</a:t>
                </a:r>
                <a:endParaRPr lang="zh-CN" altLang="en-US" sz="1600" b="1" kern="0" dirty="0">
                  <a:solidFill>
                    <a:srgbClr val="000000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" name="左右箭头 4">
                <a:extLst>
                  <a:ext uri="{FF2B5EF4-FFF2-40B4-BE49-F238E27FC236}">
                    <a16:creationId xmlns:a16="http://schemas.microsoft.com/office/drawing/2014/main" id="{AC4110C9-9042-4B8C-97A5-1DB987434EF0}"/>
                  </a:ext>
                </a:extLst>
              </p:cNvPr>
              <p:cNvSpPr/>
              <p:nvPr/>
            </p:nvSpPr>
            <p:spPr bwMode="auto">
              <a:xfrm>
                <a:off x="5132712" y="5116463"/>
                <a:ext cx="2331348" cy="331295"/>
              </a:xfrm>
              <a:prstGeom prst="leftRightArrow">
                <a:avLst/>
              </a:prstGeom>
              <a:solidFill>
                <a:srgbClr val="F96D17"/>
              </a:solidFill>
              <a:ln>
                <a:noFill/>
              </a:ln>
              <a:effectLst>
                <a:glow>
                  <a:srgbClr val="35C9C2">
                    <a:tint val="100000"/>
                    <a:shade val="100000"/>
                    <a:hueMod val="100000"/>
                    <a:satMod val="100000"/>
                  </a:srgbClr>
                </a:glow>
                <a:outerShdw blurRad="44450" dist="50800" dir="3300000" sx="99000" sy="99000" algn="tl" rotWithShape="0">
                  <a:srgbClr val="000000">
                    <a:alpha val="5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l">
                  <a:rot lat="0" lon="0" rev="14220000"/>
                </a:lightRig>
              </a:scene3d>
              <a:sp3d prstMaterial="dkEdge">
                <a:bevelT w="63500" h="63500"/>
                <a:bevelB w="0" h="0"/>
                <a:contourClr>
                  <a:srgbClr val="35C9C2">
                    <a:tint val="100000"/>
                    <a:shade val="100000"/>
                    <a:hueMod val="100000"/>
                    <a:satMod val="100000"/>
                  </a:srgbClr>
                </a:contourClr>
              </a:sp3d>
            </p:spPr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600" b="1" kern="0">
                  <a:solidFill>
                    <a:srgbClr val="000000"/>
                  </a:solidFill>
                  <a:latin typeface="Franklin Gothic Book" panose="020B0503020102020204"/>
                  <a:ea typeface="黑体" panose="02010609060101010101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15CD87E1-17E2-4A48-95C6-B889DE2A0CC6}"/>
                </a:ext>
              </a:extLst>
            </p:cNvPr>
            <p:cNvGrpSpPr/>
            <p:nvPr/>
          </p:nvGrpSpPr>
          <p:grpSpPr>
            <a:xfrm>
              <a:off x="7942022" y="5753753"/>
              <a:ext cx="1425391" cy="681337"/>
              <a:chOff x="5362145" y="5340354"/>
              <a:chExt cx="1988735" cy="1418722"/>
            </a:xfrm>
          </p:grpSpPr>
          <p:pic>
            <p:nvPicPr>
              <p:cNvPr id="25" name="Picture 7">
                <a:extLst>
                  <a:ext uri="{FF2B5EF4-FFF2-40B4-BE49-F238E27FC236}">
                    <a16:creationId xmlns:a16="http://schemas.microsoft.com/office/drawing/2014/main" id="{6FB53D64-174D-458C-A816-1322B9EF55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0607" y="5340354"/>
                <a:ext cx="697133" cy="675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32">
                <a:extLst>
                  <a:ext uri="{FF2B5EF4-FFF2-40B4-BE49-F238E27FC236}">
                    <a16:creationId xmlns:a16="http://schemas.microsoft.com/office/drawing/2014/main" id="{4805726B-D8BD-482D-A4C9-A9BD2619A71F}"/>
                  </a:ext>
                </a:extLst>
              </p:cNvPr>
              <p:cNvSpPr txBox="1"/>
              <p:nvPr/>
            </p:nvSpPr>
            <p:spPr>
              <a:xfrm>
                <a:off x="5362145" y="6099297"/>
                <a:ext cx="1988735" cy="659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dirty="0">
                    <a:solidFill>
                      <a:srgbClr val="000000"/>
                    </a:solidFill>
                    <a:latin typeface="微软雅黑" panose="020B0503020204020204" pitchFamily="34" charset="-122"/>
                  </a:rPr>
                  <a:t>在线数据对比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80143" y="167119"/>
            <a:ext cx="903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让去</a:t>
            </a:r>
            <a:r>
              <a:rPr lang="en-US" altLang="zh-CN" sz="3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O</a:t>
            </a:r>
            <a:r>
              <a:rPr lang="zh-CN" altLang="en-US" sz="3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不再难</a:t>
            </a:r>
          </a:p>
        </p:txBody>
      </p:sp>
      <p:sp>
        <p:nvSpPr>
          <p:cNvPr id="33" name="Rectangle 12"/>
          <p:cNvSpPr/>
          <p:nvPr/>
        </p:nvSpPr>
        <p:spPr bwMode="auto">
          <a:xfrm>
            <a:off x="1769302" y="1006949"/>
            <a:ext cx="8628062" cy="703107"/>
          </a:xfrm>
          <a:prstGeom prst="rect">
            <a:avLst/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14375A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468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     </a:t>
            </a:r>
            <a:r>
              <a:rPr lang="en-US" altLang="zh-CN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OLTP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OLAP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ETL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、数据实时同步工具，达梦都有对标</a:t>
            </a:r>
            <a:r>
              <a:rPr lang="en-US" altLang="zh-CN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ORACLE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的产品</a:t>
            </a:r>
          </a:p>
        </p:txBody>
      </p:sp>
      <p:graphicFrame>
        <p:nvGraphicFramePr>
          <p:cNvPr id="4" name="图示 3"/>
          <p:cNvGraphicFramePr/>
          <p:nvPr/>
        </p:nvGraphicFramePr>
        <p:xfrm>
          <a:off x="6811888" y="2257498"/>
          <a:ext cx="3384376" cy="4523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图示 1"/>
          <p:cNvGraphicFramePr/>
          <p:nvPr/>
        </p:nvGraphicFramePr>
        <p:xfrm>
          <a:off x="2059361" y="2257498"/>
          <a:ext cx="3317315" cy="4523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635250" y="1812925"/>
            <a:ext cx="2160588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</a:rPr>
              <a:t>ORACLE</a:t>
            </a:r>
            <a:r>
              <a:rPr lang="zh-CN" altLang="en-US" sz="2000" b="1">
                <a:solidFill>
                  <a:schemeClr val="bg1"/>
                </a:solidFill>
                <a:latin typeface="+mj-ea"/>
                <a:ea typeface="+mj-ea"/>
              </a:rPr>
              <a:t>甲骨文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243764" y="1812925"/>
            <a:ext cx="2160587" cy="4000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chemeClr val="bg1"/>
                </a:solidFill>
                <a:latin typeface="+mj-ea"/>
                <a:ea typeface="+mj-ea"/>
              </a:rPr>
              <a:t>达梦数据库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3943351"/>
            <a:ext cx="1357312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/>
          <p:cNvSpPr txBox="1"/>
          <p:nvPr/>
        </p:nvSpPr>
        <p:spPr>
          <a:xfrm>
            <a:off x="1902620" y="1696879"/>
            <a:ext cx="842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73" y="1819410"/>
            <a:ext cx="3871658" cy="493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8"/>
          <p:cNvSpPr txBox="1"/>
          <p:nvPr/>
        </p:nvSpPr>
        <p:spPr>
          <a:xfrm>
            <a:off x="6390662" y="2038834"/>
            <a:ext cx="3403920" cy="584775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提供达梦数据迁移工具完成数据迁移，支持数据快速装载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6390663" y="3664557"/>
            <a:ext cx="3879939" cy="1077218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包含几乎所有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Oracle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的数据库对象，且创建语法及使用方式与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Oracle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保持一致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高度兼容的数据类型、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PL/SQL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、动态视图等特性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6390663" y="5599376"/>
            <a:ext cx="3865419" cy="1076325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采用单库、多实例的架构，与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Oracle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保持一致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文件组织结构、并发控制特性的概念与机制接近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6"/>
          <p:cNvSpPr txBox="1"/>
          <p:nvPr/>
        </p:nvSpPr>
        <p:spPr>
          <a:xfrm>
            <a:off x="6390662" y="5059523"/>
            <a:ext cx="3467616" cy="338554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逻辑概念相近，快速理解数据库结构</a:t>
            </a:r>
          </a:p>
        </p:txBody>
      </p:sp>
      <p:sp>
        <p:nvSpPr>
          <p:cNvPr id="26" name="TextBox 20"/>
          <p:cNvSpPr txBox="1"/>
          <p:nvPr/>
        </p:nvSpPr>
        <p:spPr>
          <a:xfrm>
            <a:off x="6390662" y="3056074"/>
            <a:ext cx="3185896" cy="338554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2pPr marL="0" lvl="1">
              <a:defRPr sz="1600">
                <a:solidFill>
                  <a:schemeClr val="accent6"/>
                </a:solidFill>
                <a:latin typeface="+mj-ea"/>
                <a:ea typeface="+mj-ea"/>
              </a:defRPr>
            </a:lvl2pPr>
          </a:lstStyle>
          <a:p>
            <a:pPr lvl="1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Oracle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原生接口级兼容</a:t>
            </a:r>
          </a:p>
        </p:txBody>
      </p:sp>
      <p:sp>
        <p:nvSpPr>
          <p:cNvPr id="27" name="右箭头 26"/>
          <p:cNvSpPr/>
          <p:nvPr/>
        </p:nvSpPr>
        <p:spPr bwMode="auto">
          <a:xfrm rot="10800000">
            <a:off x="5727748" y="2147092"/>
            <a:ext cx="553546" cy="368256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右箭头 27"/>
          <p:cNvSpPr/>
          <p:nvPr/>
        </p:nvSpPr>
        <p:spPr bwMode="auto">
          <a:xfrm rot="10800000">
            <a:off x="5727748" y="3041223"/>
            <a:ext cx="553546" cy="368256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右箭头 28"/>
          <p:cNvSpPr/>
          <p:nvPr/>
        </p:nvSpPr>
        <p:spPr bwMode="auto">
          <a:xfrm rot="10800000">
            <a:off x="5727749" y="5029821"/>
            <a:ext cx="553546" cy="368256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右箭头 29"/>
          <p:cNvSpPr/>
          <p:nvPr/>
        </p:nvSpPr>
        <p:spPr bwMode="auto">
          <a:xfrm rot="10800000">
            <a:off x="5727748" y="4019038"/>
            <a:ext cx="553546" cy="368256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右箭头 30"/>
          <p:cNvSpPr/>
          <p:nvPr/>
        </p:nvSpPr>
        <p:spPr bwMode="auto">
          <a:xfrm rot="10800000">
            <a:off x="5727749" y="5953856"/>
            <a:ext cx="553546" cy="368256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8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12"/>
          <p:cNvSpPr/>
          <p:nvPr/>
        </p:nvSpPr>
        <p:spPr bwMode="auto">
          <a:xfrm>
            <a:off x="1769302" y="1054574"/>
            <a:ext cx="8628062" cy="703107"/>
          </a:xfrm>
          <a:prstGeom prst="rect">
            <a:avLst/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14375A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468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     从体系架构、并发机制、语法、接口、运维等方面与</a:t>
            </a:r>
            <a:r>
              <a:rPr lang="en-US" altLang="zh-CN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Oracle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全面兼容，基于</a:t>
            </a:r>
            <a:r>
              <a:rPr lang="en-US" altLang="zh-CN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Oracle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的系统可</a:t>
            </a: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pitchFamily="34" charset="-122"/>
              </a:rPr>
              <a:t>轻松</a:t>
            </a:r>
            <a:r>
              <a:rPr lang="zh-CN" altLang="en-US" b="1" kern="0" dirty="0">
                <a:solidFill>
                  <a:srgbClr val="19426B"/>
                </a:solidFill>
                <a:latin typeface="微软雅黑" panose="020B0503020204020204" pitchFamily="34" charset="-122"/>
              </a:rPr>
              <a:t>移植到达梦。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80143" y="167119"/>
            <a:ext cx="903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让去</a:t>
            </a:r>
            <a:r>
              <a:rPr lang="en-US" altLang="zh-CN" sz="3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O</a:t>
            </a:r>
            <a:r>
              <a:rPr lang="zh-CN" altLang="en-US" sz="3200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不再难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产品特点</a:t>
            </a:r>
            <a:r>
              <a:rPr lang="en-US" altLang="zh-CN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自主可控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0DDADD1C-94B9-4317-BACB-BB607059DD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49" y="1745331"/>
            <a:ext cx="3259313" cy="4758371"/>
          </a:xfrm>
          <a:prstGeom prst="rect">
            <a:avLst/>
          </a:prstGeom>
        </p:spPr>
      </p:pic>
      <p:sp>
        <p:nvSpPr>
          <p:cNvPr id="82" name="TextBox 2">
            <a:extLst>
              <a:ext uri="{FF2B5EF4-FFF2-40B4-BE49-F238E27FC236}">
                <a16:creationId xmlns:a16="http://schemas.microsoft.com/office/drawing/2014/main" id="{D0D46633-7261-4FEF-B952-63A1AB385F7C}"/>
              </a:ext>
            </a:extLst>
          </p:cNvPr>
          <p:cNvSpPr txBox="1"/>
          <p:nvPr/>
        </p:nvSpPr>
        <p:spPr>
          <a:xfrm>
            <a:off x="3070140" y="1134174"/>
            <a:ext cx="4830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Verdana" panose="020B0604030504040204"/>
                <a:ea typeface="思源黑体 CN Bold" panose="020B0800000000000000"/>
              </a:rPr>
              <a:t>始终坚持</a:t>
            </a:r>
            <a:r>
              <a:rPr lang="zh-CN" altLang="en-US" sz="2800" b="1" dirty="0">
                <a:solidFill>
                  <a:srgbClr val="FF0000"/>
                </a:solidFill>
                <a:latin typeface="Verdana" panose="020B0604030504040204"/>
                <a:ea typeface="思源黑体 CN Bold" panose="020B0800000000000000"/>
              </a:rPr>
              <a:t>自主原创</a:t>
            </a:r>
            <a:r>
              <a:rPr lang="zh-CN" altLang="en-US" sz="2800" b="1" dirty="0">
                <a:solidFill>
                  <a:srgbClr val="002060"/>
                </a:solidFill>
                <a:latin typeface="Verdana" panose="020B0604030504040204"/>
                <a:ea typeface="思源黑体 CN Bold" panose="020B0800000000000000"/>
              </a:rPr>
              <a:t>的发展路线</a:t>
            </a:r>
          </a:p>
        </p:txBody>
      </p:sp>
      <p:sp>
        <p:nvSpPr>
          <p:cNvPr id="83" name="圆角矩形标注 5">
            <a:extLst>
              <a:ext uri="{FF2B5EF4-FFF2-40B4-BE49-F238E27FC236}">
                <a16:creationId xmlns:a16="http://schemas.microsoft.com/office/drawing/2014/main" id="{BBDD6C95-38F1-4954-8D1E-24D9F487756E}"/>
              </a:ext>
            </a:extLst>
          </p:cNvPr>
          <p:cNvSpPr/>
          <p:nvPr/>
        </p:nvSpPr>
        <p:spPr>
          <a:xfrm>
            <a:off x="4971923" y="2330765"/>
            <a:ext cx="5602562" cy="1793751"/>
          </a:xfrm>
          <a:prstGeom prst="wedgeRoundRectCallout">
            <a:avLst>
              <a:gd name="adj1" fmla="val -39865"/>
              <a:gd name="adj2" fmla="val -86208"/>
              <a:gd name="adj3" fmla="val 16667"/>
            </a:avLst>
          </a:prstGeom>
          <a:solidFill>
            <a:srgbClr val="3D485D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400" kern="0" dirty="0">
                <a:solidFill>
                  <a:srgbClr val="3D48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自研代码</a:t>
            </a:r>
            <a:endParaRPr lang="en-US" altLang="zh-CN" sz="2400" kern="0" dirty="0">
              <a:solidFill>
                <a:srgbClr val="3D485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400" kern="0" dirty="0">
                <a:solidFill>
                  <a:srgbClr val="3D48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非基于开源，非源自第三方商业授权</a:t>
            </a:r>
            <a:endParaRPr lang="en-US" altLang="zh-CN" sz="2400" kern="0" dirty="0">
              <a:solidFill>
                <a:srgbClr val="3D485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914400">
              <a:lnSpc>
                <a:spcPct val="150000"/>
              </a:lnSpc>
              <a:buClr>
                <a:srgbClr val="F15B67"/>
              </a:buClr>
              <a:buSzPct val="105000"/>
              <a:buFont typeface="Wingdings" panose="05000000000000000000" pitchFamily="2" charset="2"/>
              <a:buChar char="n"/>
              <a:defRPr/>
            </a:pPr>
            <a:r>
              <a:rPr lang="zh-CN" altLang="en-US" sz="2400" b="1" kern="0" dirty="0">
                <a:solidFill>
                  <a:srgbClr val="F15B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从最初的简单架构，逐步发展完善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22F62A9B-E68F-4789-94E9-F336319A029A}"/>
              </a:ext>
            </a:extLst>
          </p:cNvPr>
          <p:cNvSpPr/>
          <p:nvPr/>
        </p:nvSpPr>
        <p:spPr>
          <a:xfrm>
            <a:off x="4971923" y="4452838"/>
            <a:ext cx="57265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5A6783"/>
                </a:solidFill>
                <a:latin typeface="Verdana" panose="020B0604030504040204"/>
              </a:rPr>
              <a:t>Black duck™</a:t>
            </a:r>
            <a:r>
              <a:rPr lang="zh-CN" altLang="en-US" sz="2400" b="1" dirty="0">
                <a:solidFill>
                  <a:srgbClr val="5A6783"/>
                </a:solidFill>
                <a:latin typeface="Verdana" panose="020B0604030504040204"/>
              </a:rPr>
              <a:t>（黑鸭子）软件扫描结果自主代码率</a:t>
            </a:r>
            <a:endParaRPr lang="en-US" altLang="zh-CN" sz="2400" b="1" dirty="0">
              <a:solidFill>
                <a:srgbClr val="5A6783"/>
              </a:solidFill>
              <a:latin typeface="Verdana" panose="020B0604030504040204"/>
            </a:endParaRPr>
          </a:p>
          <a:p>
            <a:pPr algn="ctr"/>
            <a:r>
              <a:rPr lang="zh-CN" altLang="en-US" b="1" dirty="0">
                <a:solidFill>
                  <a:srgbClr val="F15B67"/>
                </a:solidFill>
                <a:latin typeface="Verdana" panose="020B0604030504040204"/>
              </a:rPr>
              <a:t>    </a:t>
            </a:r>
            <a:endParaRPr lang="en-US" altLang="zh-CN" b="1" dirty="0">
              <a:solidFill>
                <a:srgbClr val="F15B67"/>
              </a:solidFill>
              <a:latin typeface="Verdana" panose="020B0604030504040204"/>
            </a:endParaRPr>
          </a:p>
          <a:p>
            <a:pPr algn="ctr"/>
            <a:r>
              <a:rPr lang="en-US" altLang="zh-CN" sz="6000" b="1" dirty="0">
                <a:solidFill>
                  <a:srgbClr val="F15B67"/>
                </a:solidFill>
                <a:latin typeface="微软雅黑" panose="020B0503020204020204" pitchFamily="34" charset="-122"/>
              </a:rPr>
              <a:t>99.9%</a:t>
            </a:r>
          </a:p>
        </p:txBody>
      </p:sp>
    </p:spTree>
    <p:extLst>
      <p:ext uri="{BB962C8B-B14F-4D97-AF65-F5344CB8AC3E}">
        <p14:creationId xmlns:p14="http://schemas.microsoft.com/office/powerpoint/2010/main" val="20784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产品特点</a:t>
            </a:r>
            <a:r>
              <a:rPr lang="en-US" altLang="zh-CN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——</a:t>
            </a:r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安全可靠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777BD7A-789B-4047-BBDA-D8E5A418BD64}"/>
              </a:ext>
            </a:extLst>
          </p:cNvPr>
          <p:cNvSpPr/>
          <p:nvPr/>
        </p:nvSpPr>
        <p:spPr bwMode="auto">
          <a:xfrm>
            <a:off x="1242383" y="1158215"/>
            <a:ext cx="9193434" cy="798283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46800" anchor="ctr"/>
          <a:lstStyle/>
          <a:p>
            <a:pPr eaLnBrk="0" hangingPunct="0">
              <a:lnSpc>
                <a:spcPct val="120000"/>
              </a:lnSpc>
              <a:buClr>
                <a:prstClr val="white"/>
              </a:buClr>
              <a:defRPr/>
            </a:pPr>
            <a:r>
              <a:rPr lang="zh-CN" altLang="en-US" dirty="0">
                <a:solidFill>
                  <a:srgbClr val="002060"/>
                </a:solidFill>
                <a:latin typeface="思源黑体 CN Heavy"/>
                <a:ea typeface="微软雅黑" pitchFamily="34" charset="-122"/>
              </a:rPr>
              <a:t>    在政府、高校三十年来的支持下，达梦数据库取得了巨大的成就，数据库取得了国内</a:t>
            </a:r>
            <a:endParaRPr lang="en-US" altLang="zh-CN" dirty="0">
              <a:solidFill>
                <a:srgbClr val="002060"/>
              </a:solidFill>
              <a:latin typeface="思源黑体 CN Heavy"/>
              <a:ea typeface="微软雅黑" pitchFamily="34" charset="-122"/>
            </a:endParaRPr>
          </a:p>
          <a:p>
            <a:pPr eaLnBrk="0" hangingPunct="0">
              <a:lnSpc>
                <a:spcPct val="120000"/>
              </a:lnSpc>
              <a:buClr>
                <a:prstClr val="white"/>
              </a:buClr>
              <a:defRPr/>
            </a:pPr>
            <a:r>
              <a:rPr lang="zh-CN" altLang="en-US" dirty="0">
                <a:solidFill>
                  <a:srgbClr val="FF0000"/>
                </a:solidFill>
                <a:latin typeface="思源黑体 CN Heavy"/>
                <a:ea typeface="微软雅黑" pitchFamily="34" charset="-122"/>
              </a:rPr>
              <a:t>最高安全等级认证</a:t>
            </a:r>
            <a:r>
              <a:rPr lang="zh-CN" altLang="en-US" dirty="0">
                <a:solidFill>
                  <a:srgbClr val="002060"/>
                </a:solidFill>
                <a:latin typeface="思源黑体 CN Heavy"/>
                <a:ea typeface="微软雅黑" pitchFamily="34" charset="-122"/>
              </a:rPr>
              <a:t>，拥有全面的安全防护技术，保障客户的数据安全</a:t>
            </a:r>
            <a:endParaRPr lang="en-US" altLang="zh-CN" dirty="0">
              <a:solidFill>
                <a:srgbClr val="002060"/>
              </a:solidFill>
              <a:latin typeface="思源黑体 CN Heavy"/>
              <a:ea typeface="微软雅黑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6FB386F-E1D5-481C-B279-1AAE57052DF0}"/>
              </a:ext>
            </a:extLst>
          </p:cNvPr>
          <p:cNvGrpSpPr/>
          <p:nvPr/>
        </p:nvGrpSpPr>
        <p:grpSpPr>
          <a:xfrm>
            <a:off x="1574562" y="2440995"/>
            <a:ext cx="3814782" cy="3936228"/>
            <a:chOff x="403622" y="2279161"/>
            <a:chExt cx="3814782" cy="3936228"/>
          </a:xfrm>
        </p:grpSpPr>
        <p:pic>
          <p:nvPicPr>
            <p:cNvPr id="11" name="Picture 5" descr="C:\Users\LL\Desktop\图片11.png">
              <a:extLst>
                <a:ext uri="{FF2B5EF4-FFF2-40B4-BE49-F238E27FC236}">
                  <a16:creationId xmlns:a16="http://schemas.microsoft.com/office/drawing/2014/main" id="{3424AFA2-C04D-4AEB-8CC9-96FF0F842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758" y="2646905"/>
              <a:ext cx="931863" cy="281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143128A7-6B6F-4495-94E5-D6D8F11BB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543" y="3131459"/>
              <a:ext cx="466972" cy="411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AutoShape 115">
              <a:extLst>
                <a:ext uri="{FF2B5EF4-FFF2-40B4-BE49-F238E27FC236}">
                  <a16:creationId xmlns:a16="http://schemas.microsoft.com/office/drawing/2014/main" id="{CDB8C356-F577-41B8-8BDB-D5E7A9C86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52" y="2557224"/>
              <a:ext cx="1335084" cy="413141"/>
            </a:xfrm>
            <a:prstGeom prst="wedgeRectCallout">
              <a:avLst>
                <a:gd name="adj1" fmla="val 115133"/>
                <a:gd name="adj2" fmla="val -13154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zh-CN" altLang="en-US" sz="900"/>
            </a:p>
          </p:txBody>
        </p:sp>
        <p:sp>
          <p:nvSpPr>
            <p:cNvPr id="14" name="上箭头 3">
              <a:extLst>
                <a:ext uri="{FF2B5EF4-FFF2-40B4-BE49-F238E27FC236}">
                  <a16:creationId xmlns:a16="http://schemas.microsoft.com/office/drawing/2014/main" id="{D4E71386-E1C0-4716-83B3-776E831D21E3}"/>
                </a:ext>
              </a:extLst>
            </p:cNvPr>
            <p:cNvSpPr/>
            <p:nvPr/>
          </p:nvSpPr>
          <p:spPr bwMode="auto">
            <a:xfrm>
              <a:off x="3556721" y="2658322"/>
              <a:ext cx="329839" cy="2739248"/>
            </a:xfrm>
            <a:prstGeom prst="upArrow">
              <a:avLst/>
            </a:prstGeom>
            <a:gradFill>
              <a:gsLst>
                <a:gs pos="49000">
                  <a:srgbClr val="FFFF66"/>
                </a:gs>
                <a:gs pos="25000">
                  <a:srgbClr val="FFCC00"/>
                </a:gs>
                <a:gs pos="0">
                  <a:srgbClr val="FF9900"/>
                </a:gs>
                <a:gs pos="85000">
                  <a:schemeClr val="tx1">
                    <a:lumMod val="60000"/>
                    <a:lumOff val="40000"/>
                  </a:schemeClr>
                </a:gs>
                <a:gs pos="69000">
                  <a:srgbClr val="00B050"/>
                </a:gs>
              </a:gsLst>
              <a:lin ang="5400000" scaled="0"/>
            </a:gradFill>
            <a:ln w="38100">
              <a:noFill/>
              <a:round/>
              <a:headEnd type="triangl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E71375EE-75E2-4747-9AB6-FB1748164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635" y="3101167"/>
              <a:ext cx="1271859" cy="674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22" tIns="90022" rIns="90022" bIns="90022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600" b="1" dirty="0">
                  <a:solidFill>
                    <a:srgbClr val="FF3300"/>
                  </a:solidFill>
                  <a:latin typeface="微软雅黑" pitchFamily="34" charset="-122"/>
                  <a:ea typeface="微软雅黑" pitchFamily="34" charset="-122"/>
                </a:rPr>
                <a:t>美国限制</a:t>
              </a:r>
              <a:r>
                <a:rPr lang="zh-CN" altLang="en-US" sz="1600" dirty="0">
                  <a:solidFill>
                    <a:srgbClr val="FF3300"/>
                  </a:solidFill>
                  <a:latin typeface="微软雅黑" pitchFamily="34" charset="-122"/>
                  <a:ea typeface="微软雅黑" pitchFamily="34" charset="-122"/>
                </a:rPr>
                <a:t>对中国出口</a:t>
              </a:r>
              <a:endParaRPr lang="zh-CN" altLang="en-US" sz="1600" b="1" dirty="0">
                <a:solidFill>
                  <a:srgbClr val="FF33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AutoShape 115">
              <a:extLst>
                <a:ext uri="{FF2B5EF4-FFF2-40B4-BE49-F238E27FC236}">
                  <a16:creationId xmlns:a16="http://schemas.microsoft.com/office/drawing/2014/main" id="{C327EBC6-D0E9-49DA-96CD-A7402A848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82" y="4435364"/>
              <a:ext cx="1370081" cy="584366"/>
            </a:xfrm>
            <a:prstGeom prst="wedgeRectCallout">
              <a:avLst>
                <a:gd name="adj1" fmla="val 110790"/>
                <a:gd name="adj2" fmla="val -57149"/>
              </a:avLst>
            </a:prstGeom>
            <a:solidFill>
              <a:schemeClr val="bg1">
                <a:lumMod val="95000"/>
              </a:schemeClr>
            </a:solidFill>
            <a:ln w="158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zh-CN" altLang="en-US" sz="900"/>
            </a:p>
          </p:txBody>
        </p:sp>
        <p:pic>
          <p:nvPicPr>
            <p:cNvPr id="17" name="图片 19" descr="lgo.png">
              <a:extLst>
                <a:ext uri="{FF2B5EF4-FFF2-40B4-BE49-F238E27FC236}">
                  <a16:creationId xmlns:a16="http://schemas.microsoft.com/office/drawing/2014/main" id="{6DD66219-A561-425E-B441-55922F717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03622" y="2593042"/>
              <a:ext cx="1432614" cy="306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56FE75A-6B21-49B7-9D1B-FC8597EF8934}"/>
                </a:ext>
              </a:extLst>
            </p:cNvPr>
            <p:cNvSpPr/>
            <p:nvPr/>
          </p:nvSpPr>
          <p:spPr>
            <a:xfrm>
              <a:off x="445452" y="5554785"/>
              <a:ext cx="2181238" cy="5167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lvl="1" indent="-285750" eaLnBrk="0" hangingPunct="0">
                <a:lnSpc>
                  <a:spcPct val="120000"/>
                </a:lnSpc>
                <a:buClr>
                  <a:srgbClr val="0F2943"/>
                </a:buClr>
                <a:buSzPct val="80000"/>
                <a:buFont typeface="Wingdings" pitchFamily="2" charset="2"/>
                <a:buChar char="Ø"/>
                <a:defRPr/>
              </a:pPr>
              <a:r>
                <a:rPr lang="zh-CN" altLang="en-US" sz="1200" b="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通过国家安全四级认证</a:t>
              </a:r>
              <a:endParaRPr lang="en-US" altLang="zh-CN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lvl="1" indent="-285750" eaLnBrk="0" hangingPunct="0">
                <a:lnSpc>
                  <a:spcPct val="120000"/>
                </a:lnSpc>
                <a:buClr>
                  <a:srgbClr val="0F2943"/>
                </a:buClr>
                <a:buSzPct val="80000"/>
                <a:buFont typeface="Wingdings" pitchFamily="2" charset="2"/>
                <a:buChar char="Ø"/>
                <a:defRPr/>
              </a:pPr>
              <a:r>
                <a:rPr lang="zh-CN" altLang="en-US" sz="1200" b="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首个通过</a:t>
              </a:r>
              <a:r>
                <a:rPr lang="en-US" altLang="zh-CN" sz="1200" b="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EAL4+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安全认证</a:t>
              </a:r>
              <a:endParaRPr lang="en-US" altLang="zh-CN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91F88C22-607C-4E7B-96EB-F6AEF032F8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3315" y="2279161"/>
              <a:ext cx="103508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11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高安全级别</a:t>
              </a:r>
            </a:p>
          </p:txBody>
        </p:sp>
        <p:pic>
          <p:nvPicPr>
            <p:cNvPr id="20" name="Picture 2" descr="C:\Users\zhuwei\Desktop\20120508441.jpg">
              <a:extLst>
                <a:ext uri="{FF2B5EF4-FFF2-40B4-BE49-F238E27FC236}">
                  <a16:creationId xmlns:a16="http://schemas.microsoft.com/office/drawing/2014/main" id="{0716F158-564A-4269-A7C5-642BBE8D8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324649" y="5542085"/>
              <a:ext cx="548851" cy="66640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C7EBAFDE-78BD-47B6-872C-8792E7D2B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535" y="5541639"/>
              <a:ext cx="548852" cy="67375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8E778A1-BF04-4519-B630-F9DD7F23B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83" y="3138934"/>
              <a:ext cx="427952" cy="238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EAF96B0C-4C93-455F-821A-E55313552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83" y="3457493"/>
              <a:ext cx="427951" cy="238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C10B8901-89E1-43CC-8B22-ED419DFD4431}"/>
                </a:ext>
              </a:extLst>
            </p:cNvPr>
            <p:cNvGrpSpPr/>
            <p:nvPr/>
          </p:nvGrpSpPr>
          <p:grpSpPr>
            <a:xfrm>
              <a:off x="613978" y="4516123"/>
              <a:ext cx="1297116" cy="439539"/>
              <a:chOff x="787946" y="5655693"/>
              <a:chExt cx="1485920" cy="564022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8B81759F-9BA5-4280-993C-37FB11C1A613}"/>
                  </a:ext>
                </a:extLst>
              </p:cNvPr>
              <p:cNvGrpSpPr/>
              <p:nvPr/>
            </p:nvGrpSpPr>
            <p:grpSpPr>
              <a:xfrm>
                <a:off x="787946" y="5655693"/>
                <a:ext cx="1485920" cy="564022"/>
                <a:chOff x="5527407" y="4710887"/>
                <a:chExt cx="1844017" cy="751787"/>
              </a:xfrm>
              <a:solidFill>
                <a:schemeClr val="bg1">
                  <a:lumMod val="85000"/>
                </a:schemeClr>
              </a:solidFill>
            </p:grpSpPr>
            <p:pic>
              <p:nvPicPr>
                <p:cNvPr id="27" name="Picture 6">
                  <a:extLst>
                    <a:ext uri="{FF2B5EF4-FFF2-40B4-BE49-F238E27FC236}">
                      <a16:creationId xmlns:a16="http://schemas.microsoft.com/office/drawing/2014/main" id="{2977C1EE-1667-4C56-93CD-D2BC5ED52B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407" y="4710887"/>
                  <a:ext cx="903278" cy="30146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9">
                  <a:extLst>
                    <a:ext uri="{FF2B5EF4-FFF2-40B4-BE49-F238E27FC236}">
                      <a16:creationId xmlns:a16="http://schemas.microsoft.com/office/drawing/2014/main" id="{25536F06-CDE0-497C-9D7B-F284706D90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409" y="5122353"/>
                  <a:ext cx="607710" cy="33050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10">
                  <a:extLst>
                    <a:ext uri="{FF2B5EF4-FFF2-40B4-BE49-F238E27FC236}">
                      <a16:creationId xmlns:a16="http://schemas.microsoft.com/office/drawing/2014/main" id="{C59AE8A9-9A65-4D94-A44D-EE94C88799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50682" y="5130829"/>
                  <a:ext cx="1320742" cy="33184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6" name="Picture 11">
                <a:extLst>
                  <a:ext uri="{FF2B5EF4-FFF2-40B4-BE49-F238E27FC236}">
                    <a16:creationId xmlns:a16="http://schemas.microsoft.com/office/drawing/2014/main" id="{0ACE4AA0-E055-4837-ACC8-5FABC5080A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254" y="5656581"/>
                <a:ext cx="613130" cy="2440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AutoShape 16">
            <a:extLst>
              <a:ext uri="{FF2B5EF4-FFF2-40B4-BE49-F238E27FC236}">
                <a16:creationId xmlns:a16="http://schemas.microsoft.com/office/drawing/2014/main" id="{3C3DB824-7423-4126-BF4D-25D0C6D9A06D}"/>
              </a:ext>
            </a:extLst>
          </p:cNvPr>
          <p:cNvSpPr>
            <a:spLocks/>
          </p:cNvSpPr>
          <p:nvPr/>
        </p:nvSpPr>
        <p:spPr bwMode="auto">
          <a:xfrm>
            <a:off x="5839100" y="2289249"/>
            <a:ext cx="3550005" cy="3501784"/>
          </a:xfrm>
          <a:custGeom>
            <a:avLst/>
            <a:gdLst>
              <a:gd name="T0" fmla="*/ 1253274061 w 21600"/>
              <a:gd name="T1" fmla="*/ 11813315 h 21600"/>
              <a:gd name="T2" fmla="*/ 1253274061 w 21600"/>
              <a:gd name="T3" fmla="*/ 11813315 h 21600"/>
              <a:gd name="T4" fmla="*/ 1253274061 w 21600"/>
              <a:gd name="T5" fmla="*/ 11813315 h 21600"/>
              <a:gd name="T6" fmla="*/ 1253274061 w 21600"/>
              <a:gd name="T7" fmla="*/ 1181331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57200">
              <a:lnSpc>
                <a:spcPct val="120000"/>
              </a:lnSpc>
              <a:spcBef>
                <a:spcPts val="700"/>
              </a:spcBef>
            </a:pPr>
            <a:r>
              <a: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Heiti SC Light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■ 安全数据库的价值</a:t>
            </a:r>
            <a:endParaRPr lang="en-US" altLang="zh-CN" sz="1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457200">
              <a:lnSpc>
                <a:spcPct val="120000"/>
              </a:lnSpc>
              <a:spcBef>
                <a:spcPts val="700"/>
              </a:spcBef>
              <a:buFont typeface="Wingdings" pitchFamily="2" charset="2"/>
              <a:buChar char="Ø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四权分立</a:t>
            </a:r>
            <a:endParaRPr lang="en-US" altLang="zh-CN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457200">
              <a:lnSpc>
                <a:spcPct val="120000"/>
              </a:lnSpc>
              <a:spcBef>
                <a:spcPts val="70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杜绝数据库管理员权限过大，保护用户隐私</a:t>
            </a:r>
            <a:endParaRPr lang="en-US" altLang="zh-CN" sz="140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457200">
              <a:lnSpc>
                <a:spcPct val="120000"/>
              </a:lnSpc>
              <a:spcBef>
                <a:spcPts val="700"/>
              </a:spcBef>
              <a:buFont typeface="Wingdings" pitchFamily="2" charset="2"/>
              <a:buChar char="Ø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安全审计</a:t>
            </a:r>
            <a:endParaRPr lang="en-US" altLang="zh-CN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457200">
              <a:lnSpc>
                <a:spcPct val="120000"/>
              </a:lnSpc>
              <a:spcBef>
                <a:spcPts val="70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提供全方位数据库审计机制，便于监督管理</a:t>
            </a:r>
            <a:endParaRPr lang="en-US" altLang="zh-CN" sz="140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457200">
              <a:lnSpc>
                <a:spcPct val="120000"/>
              </a:lnSpc>
              <a:spcBef>
                <a:spcPts val="700"/>
              </a:spcBef>
              <a:buFont typeface="Wingdings" pitchFamily="2" charset="2"/>
              <a:buChar char="Ø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加密算法可控</a:t>
            </a:r>
            <a:endParaRPr lang="en-US" altLang="zh-CN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457200">
              <a:lnSpc>
                <a:spcPct val="120000"/>
              </a:lnSpc>
              <a:spcBef>
                <a:spcPts val="700"/>
              </a:spcBef>
            </a:pPr>
            <a:r>
              <a:rPr lang="zh-CN" altLang="en-US" sz="14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提供加密引擎，可封装第三方加密算法，由用户自主选择，安全可控</a:t>
            </a:r>
            <a:endParaRPr lang="en-US" altLang="zh-CN" sz="140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457200">
              <a:spcBef>
                <a:spcPts val="700"/>
              </a:spcBef>
              <a:buFont typeface="Wingdings" pitchFamily="2" charset="2"/>
              <a:buChar char="Ø"/>
            </a:pPr>
            <a:endParaRPr lang="en-US" altLang="zh-CN" sz="140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457200">
              <a:spcBef>
                <a:spcPts val="700"/>
              </a:spcBef>
              <a:buFont typeface="Wingdings" pitchFamily="2" charset="2"/>
              <a:buChar char="Ø"/>
            </a:pPr>
            <a:endParaRPr lang="zh-CN" sz="140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8E9FEB34-635A-4279-95B2-8CA509C9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77" y="5247043"/>
            <a:ext cx="2589966" cy="141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5971E284-DA61-4E50-98C3-859780ED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744" y="2380543"/>
            <a:ext cx="457136" cy="37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流程图: 磁盘 34">
            <a:extLst>
              <a:ext uri="{FF2B5EF4-FFF2-40B4-BE49-F238E27FC236}">
                <a16:creationId xmlns:a16="http://schemas.microsoft.com/office/drawing/2014/main" id="{ECE67C54-2646-4056-BCBE-F283586D20D1}"/>
              </a:ext>
            </a:extLst>
          </p:cNvPr>
          <p:cNvSpPr/>
          <p:nvPr/>
        </p:nvSpPr>
        <p:spPr bwMode="auto">
          <a:xfrm>
            <a:off x="8451106" y="5625616"/>
            <a:ext cx="497541" cy="426493"/>
          </a:xfrm>
          <a:prstGeom prst="flowChartMagneticDisk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" name="流程图: 磁盘 35">
            <a:extLst>
              <a:ext uri="{FF2B5EF4-FFF2-40B4-BE49-F238E27FC236}">
                <a16:creationId xmlns:a16="http://schemas.microsoft.com/office/drawing/2014/main" id="{F992673F-CD45-4C55-978B-52B364F3F2FB}"/>
              </a:ext>
            </a:extLst>
          </p:cNvPr>
          <p:cNvSpPr/>
          <p:nvPr/>
        </p:nvSpPr>
        <p:spPr bwMode="auto">
          <a:xfrm>
            <a:off x="8570050" y="5828632"/>
            <a:ext cx="497541" cy="426493"/>
          </a:xfrm>
          <a:prstGeom prst="flowChartMagneticDisk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18000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B74B9EFD-A991-4906-A4EC-4893620B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23" y="5527381"/>
            <a:ext cx="799248" cy="71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8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与国外同类产品对比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89FCD5E8-FCD8-4712-96BB-F90AC99AB6B1}"/>
              </a:ext>
            </a:extLst>
          </p:cNvPr>
          <p:cNvSpPr txBox="1">
            <a:spLocks/>
          </p:cNvSpPr>
          <p:nvPr/>
        </p:nvSpPr>
        <p:spPr>
          <a:xfrm>
            <a:off x="1444943" y="1080170"/>
            <a:ext cx="8229600" cy="5248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8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zh-CN" altLang="en-US" sz="2000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达梦优势</a:t>
            </a:r>
            <a:endParaRPr lang="en-US" altLang="zh-CN" sz="2000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在知识产权、能力、发展条件、供应链、国产资质等多个方面做到自主可控。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安全性更高，通过安全四级（公安部），</a:t>
            </a:r>
            <a:r>
              <a:rPr lang="en-US" altLang="zh-CN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EAL4</a:t>
            </a: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（信息技术产品安全测评中心）等多项安全认证。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拥有大规模的本地化技术服务团队，能快速响应用户服务请求。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zh-CN" altLang="en-US" sz="2000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达梦劣势</a:t>
            </a:r>
            <a:endParaRPr lang="en-US" altLang="zh-CN" sz="2000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品牌知名度不如国外产品高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用户对达梦数据库认知度不够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技术用户群体范围不够，不如国外数据库大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Blip>
                <a:blip r:embed="rId3"/>
              </a:buBlip>
            </a:pPr>
            <a:r>
              <a:rPr lang="zh-CN" altLang="en-US" sz="2000" kern="0" dirty="0">
                <a:solidFill>
                  <a:srgbClr val="DF2119"/>
                </a:solidFill>
                <a:latin typeface="微软雅黑" pitchFamily="34" charset="-122"/>
                <a:ea typeface="微软雅黑" pitchFamily="34" charset="-122"/>
              </a:rPr>
              <a:t>发展趋势</a:t>
            </a:r>
            <a:endParaRPr lang="en-US" altLang="zh-CN" sz="2000" kern="0" dirty="0">
              <a:solidFill>
                <a:srgbClr val="DF2119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zh-CN" altLang="en-US" sz="1600" b="1" kern="0" dirty="0">
                <a:solidFill>
                  <a:srgbClr val="DF2119"/>
                </a:solidFill>
                <a:latin typeface="微软雅黑" pitchFamily="34" charset="-122"/>
                <a:ea typeface="微软雅黑" pitchFamily="34" charset="-122"/>
              </a:rPr>
              <a:t>随着达梦数据库的技术推广渠道的扩大，将会有更多的技术人员熟悉达梦数据库，达梦和国外产品的用户群体范围和认知度的差异将逐渐降低。</a:t>
            </a:r>
            <a:endParaRPr lang="en-US" altLang="zh-CN" sz="1600" b="1" kern="0" dirty="0">
              <a:solidFill>
                <a:srgbClr val="DF2119"/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zh-CN" altLang="en-US" sz="1600" b="1" kern="0" dirty="0">
                <a:solidFill>
                  <a:srgbClr val="DF2119"/>
                </a:solidFill>
                <a:latin typeface="微软雅黑" pitchFamily="34" charset="-122"/>
                <a:ea typeface="微软雅黑" pitchFamily="34" charset="-122"/>
              </a:rPr>
              <a:t>随着更多项目的使用，达梦数据库的品牌知名度也将逐步提升</a:t>
            </a:r>
            <a:endParaRPr lang="en-US" altLang="zh-CN" sz="1600" b="1" kern="0" dirty="0">
              <a:solidFill>
                <a:srgbClr val="DF211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241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达梦LOGO+标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4"/>
          <p:cNvSpPr txBox="1"/>
          <p:nvPr/>
        </p:nvSpPr>
        <p:spPr>
          <a:xfrm>
            <a:off x="434975" y="323850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与国内同类产品对比</a:t>
            </a:r>
            <a:endParaRPr lang="en-US" altLang="zh-CN" sz="24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44D151C-D8F4-4C8D-A3FC-371392C6463B}"/>
              </a:ext>
            </a:extLst>
          </p:cNvPr>
          <p:cNvSpPr txBox="1">
            <a:spLocks/>
          </p:cNvSpPr>
          <p:nvPr/>
        </p:nvSpPr>
        <p:spPr>
          <a:xfrm>
            <a:off x="1467803" y="1137920"/>
            <a:ext cx="8229600" cy="5248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l"/>
              <a:defRPr sz="28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zh-CN" altLang="en-US" sz="2000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完全独立自主研发</a:t>
            </a:r>
            <a:endParaRPr lang="en-US" altLang="zh-CN" sz="2000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不基于任何的开源代码，自主设计，自主开发，掌握核心代码，近四十年坚持自主研发，抢占了数据库技术至高领域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技术团队稳定，技术沉淀深厚，不亚于国外的大型商业数据库研发能力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</a:pPr>
            <a:r>
              <a:rPr lang="zh-CN" altLang="en-US" sz="2000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技术领先</a:t>
            </a:r>
            <a:endParaRPr lang="en-US" altLang="zh-CN" sz="2000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率先实现了真正的大规模并行集群</a:t>
            </a:r>
            <a:r>
              <a:rPr lang="en-US" altLang="zh-CN" sz="1600" b="1" kern="0" dirty="0" err="1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MPP</a:t>
            </a: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，能够支撑大规模数据分析，</a:t>
            </a:r>
            <a:r>
              <a:rPr lang="en-US" altLang="zh-CN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OLAP</a:t>
            </a: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大规模数据分析能力领先；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同时支持行列存储，并且在优化器级别进行了融合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攻克磁盘共享集群技术</a:t>
            </a:r>
            <a:endParaRPr lang="en-US" altLang="zh-CN" sz="16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lvl="1" indent="-342900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20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市场占有率最高</a:t>
            </a: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市场占有率遥遥领先，装机量</a:t>
            </a:r>
            <a:r>
              <a:rPr lang="en-US" altLang="zh-CN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60</a:t>
            </a: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万套</a:t>
            </a: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应用的领域更核心：铁道、海关、金融财务、公安、国土，数据中心案例众多；</a:t>
            </a: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r>
              <a:rPr lang="zh-CN" altLang="en-US" sz="1600" b="1" kern="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国际化水平领先，已经成功打开了海外市场（泰国、印尼、尼日尼亚等）</a:t>
            </a:r>
          </a:p>
          <a:p>
            <a:pPr lvl="1">
              <a:lnSpc>
                <a:spcPct val="150000"/>
              </a:lnSpc>
              <a:buFont typeface="Wingdings" pitchFamily="2" charset="2"/>
              <a:buBlip>
                <a:blip r:embed="rId3"/>
              </a:buBlip>
            </a:pPr>
            <a:endParaRPr lang="en-US" altLang="zh-CN" sz="2000" b="1" kern="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04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03"/>
          <p:cNvPicPr>
            <a:picLocks noChangeAspect="1"/>
          </p:cNvPicPr>
          <p:nvPr/>
        </p:nvPicPr>
        <p:blipFill rotWithShape="1">
          <a:blip r:embed="rId4"/>
          <a:srcRect l="12467" t="7159" r="14009" b="19023"/>
          <a:stretch/>
        </p:blipFill>
        <p:spPr>
          <a:xfrm rot="10800000">
            <a:off x="5153263" y="1928971"/>
            <a:ext cx="1778794" cy="1785937"/>
          </a:xfrm>
          <a:prstGeom prst="ellips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95240" y="2319020"/>
            <a:ext cx="189547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595959"/>
                </a:solidFill>
              </a:rPr>
              <a:t>03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518410" y="3761740"/>
            <a:ext cx="704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典型案例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Tahoma" panose="020B060403050404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6875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中航信电子客票系统</a:t>
            </a:r>
          </a:p>
          <a:p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BD4E00E-CEE0-4834-98DD-64A35D5519A3}"/>
              </a:ext>
            </a:extLst>
          </p:cNvPr>
          <p:cNvSpPr txBox="1"/>
          <p:nvPr/>
        </p:nvSpPr>
        <p:spPr>
          <a:xfrm>
            <a:off x="709016" y="157362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DF21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民航电子客票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F92E63E2-5C5D-4B77-990A-FD8FC75CB6EA}"/>
              </a:ext>
            </a:extLst>
          </p:cNvPr>
          <p:cNvSpPr txBox="1"/>
          <p:nvPr/>
        </p:nvSpPr>
        <p:spPr>
          <a:xfrm>
            <a:off x="3164503" y="1089456"/>
            <a:ext cx="3335655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1C26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中国民航市场规模达到</a:t>
            </a:r>
            <a:endParaRPr lang="en-US" altLang="zh-CN" b="1" dirty="0">
              <a:solidFill>
                <a:srgbClr val="1C26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b="1" dirty="0">
              <a:solidFill>
                <a:srgbClr val="1C26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1C26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日出票</a:t>
            </a:r>
            <a:r>
              <a:rPr lang="en-US" altLang="zh-CN" b="1" dirty="0">
                <a:solidFill>
                  <a:srgbClr val="1C26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r>
              <a:rPr lang="zh-CN" altLang="en-US" b="1" dirty="0">
                <a:solidFill>
                  <a:srgbClr val="1C26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万余张</a:t>
            </a:r>
            <a:endParaRPr lang="en-US" altLang="zh-CN" b="1" dirty="0">
              <a:solidFill>
                <a:srgbClr val="1C26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1C26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900</a:t>
            </a:r>
            <a:r>
              <a:rPr lang="zh-CN" altLang="en-US" b="1" dirty="0">
                <a:solidFill>
                  <a:srgbClr val="1C26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余万次航班</a:t>
            </a:r>
            <a:endParaRPr lang="en-US" altLang="zh-CN" b="1" dirty="0">
              <a:solidFill>
                <a:srgbClr val="1C26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1C26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4.9</a:t>
            </a:r>
            <a:r>
              <a:rPr lang="zh-CN" altLang="en-US" b="1" dirty="0">
                <a:solidFill>
                  <a:srgbClr val="1C26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亿人次出行</a:t>
            </a:r>
            <a:endParaRPr lang="en-US" altLang="zh-CN" b="1" dirty="0">
              <a:solidFill>
                <a:srgbClr val="1C26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2A9A833A-B72E-40E3-AB70-0526662793F3}"/>
              </a:ext>
            </a:extLst>
          </p:cNvPr>
          <p:cNvSpPr txBox="1"/>
          <p:nvPr/>
        </p:nvSpPr>
        <p:spPr>
          <a:xfrm>
            <a:off x="7275780" y="1158670"/>
            <a:ext cx="35255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经过三年的服务和支持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达梦先后在西藏航空、首都航空、国航、东航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家成功投产</a:t>
            </a:r>
          </a:p>
        </p:txBody>
      </p:sp>
      <p:pic>
        <p:nvPicPr>
          <p:cNvPr id="12" name="图片 11" descr="timgPKD0P3CF.jpg">
            <a:extLst>
              <a:ext uri="{FF2B5EF4-FFF2-40B4-BE49-F238E27FC236}">
                <a16:creationId xmlns:a16="http://schemas.microsoft.com/office/drawing/2014/main" id="{34284C8C-7A6C-4CB9-A495-E68BF4761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4592"/>
            <a:ext cx="12192000" cy="368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4975" y="323850"/>
            <a:ext cx="5591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1C2682"/>
                </a:solidFill>
                <a:ea typeface="思源黑体 CN Regular" pitchFamily="34" charset="-122"/>
              </a:rPr>
              <a:t>公司背景</a:t>
            </a:r>
            <a:endParaRPr lang="en-US" altLang="zh-CN" sz="2200" dirty="0">
              <a:solidFill>
                <a:srgbClr val="1C2682"/>
              </a:solidFill>
              <a:ea typeface="思源黑体 CN Regular" pitchFamily="34" charset="-122"/>
            </a:endParaRPr>
          </a:p>
        </p:txBody>
      </p:sp>
      <p:pic>
        <p:nvPicPr>
          <p:cNvPr id="7" name="图片 6" descr="达梦LOGO+标语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3BA3601-068C-451E-9297-F02292635405}"/>
              </a:ext>
            </a:extLst>
          </p:cNvPr>
          <p:cNvGrpSpPr/>
          <p:nvPr/>
        </p:nvGrpSpPr>
        <p:grpSpPr>
          <a:xfrm>
            <a:off x="533704" y="1035916"/>
            <a:ext cx="11410646" cy="5822084"/>
            <a:chOff x="533704" y="1035916"/>
            <a:chExt cx="11410646" cy="582208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B85D5FC-8059-4FD4-BFA8-E3C6D6ADD814}"/>
                </a:ext>
              </a:extLst>
            </p:cNvPr>
            <p:cNvSpPr/>
            <p:nvPr/>
          </p:nvSpPr>
          <p:spPr>
            <a:xfrm>
              <a:off x="533704" y="1035916"/>
              <a:ext cx="11410646" cy="5822084"/>
            </a:xfrm>
            <a:prstGeom prst="rect">
              <a:avLst/>
            </a:prstGeom>
            <a:noFill/>
          </p:spPr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C8A70F2-6DD8-42FF-82F4-DFF04725778B}"/>
                </a:ext>
              </a:extLst>
            </p:cNvPr>
            <p:cNvSpPr/>
            <p:nvPr/>
          </p:nvSpPr>
          <p:spPr>
            <a:xfrm>
              <a:off x="955961" y="1184851"/>
              <a:ext cx="2252077" cy="264950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F83C5EB-2E93-421C-9B51-D0C5329CB05A}"/>
                </a:ext>
              </a:extLst>
            </p:cNvPr>
            <p:cNvSpPr/>
            <p:nvPr/>
          </p:nvSpPr>
          <p:spPr>
            <a:xfrm>
              <a:off x="1068565" y="1290831"/>
              <a:ext cx="2026869" cy="1722176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CB72C77C-DF37-447A-9C51-A9AFC6B2EC1E}"/>
                </a:ext>
              </a:extLst>
            </p:cNvPr>
            <p:cNvSpPr/>
            <p:nvPr/>
          </p:nvSpPr>
          <p:spPr>
            <a:xfrm>
              <a:off x="1068565" y="3013008"/>
              <a:ext cx="2026869" cy="715365"/>
            </a:xfrm>
            <a:custGeom>
              <a:avLst/>
              <a:gdLst>
                <a:gd name="connsiteX0" fmla="*/ 0 w 2026869"/>
                <a:gd name="connsiteY0" fmla="*/ 0 h 715365"/>
                <a:gd name="connsiteX1" fmla="*/ 2026869 w 2026869"/>
                <a:gd name="connsiteY1" fmla="*/ 0 h 715365"/>
                <a:gd name="connsiteX2" fmla="*/ 2026869 w 2026869"/>
                <a:gd name="connsiteY2" fmla="*/ 715365 h 715365"/>
                <a:gd name="connsiteX3" fmla="*/ 0 w 2026869"/>
                <a:gd name="connsiteY3" fmla="*/ 715365 h 715365"/>
                <a:gd name="connsiteX4" fmla="*/ 0 w 2026869"/>
                <a:gd name="connsiteY4" fmla="*/ 0 h 7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69" h="715365">
                  <a:moveTo>
                    <a:pt x="0" y="0"/>
                  </a:moveTo>
                  <a:lnTo>
                    <a:pt x="2026869" y="0"/>
                  </a:lnTo>
                  <a:lnTo>
                    <a:pt x="2026869" y="715365"/>
                  </a:lnTo>
                  <a:lnTo>
                    <a:pt x="0" y="7153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000" kern="1200" dirty="0"/>
                <a:t>源于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D4103D0-53A8-47BD-A7EE-E4B170D71FA0}"/>
                </a:ext>
              </a:extLst>
            </p:cNvPr>
            <p:cNvSpPr/>
            <p:nvPr/>
          </p:nvSpPr>
          <p:spPr>
            <a:xfrm>
              <a:off x="6498663" y="1184851"/>
              <a:ext cx="2252077" cy="264950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8EFF823-7663-48C0-8125-38E02CFDBF80}"/>
                </a:ext>
              </a:extLst>
            </p:cNvPr>
            <p:cNvSpPr/>
            <p:nvPr/>
          </p:nvSpPr>
          <p:spPr>
            <a:xfrm>
              <a:off x="6611267" y="1290831"/>
              <a:ext cx="2026869" cy="1722176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CBF3FB30-4693-4294-B319-131350932C83}"/>
                </a:ext>
              </a:extLst>
            </p:cNvPr>
            <p:cNvSpPr/>
            <p:nvPr/>
          </p:nvSpPr>
          <p:spPr>
            <a:xfrm>
              <a:off x="6611267" y="3013008"/>
              <a:ext cx="2026869" cy="715365"/>
            </a:xfrm>
            <a:custGeom>
              <a:avLst/>
              <a:gdLst>
                <a:gd name="connsiteX0" fmla="*/ 0 w 2026869"/>
                <a:gd name="connsiteY0" fmla="*/ 0 h 715365"/>
                <a:gd name="connsiteX1" fmla="*/ 2026869 w 2026869"/>
                <a:gd name="connsiteY1" fmla="*/ 0 h 715365"/>
                <a:gd name="connsiteX2" fmla="*/ 2026869 w 2026869"/>
                <a:gd name="connsiteY2" fmla="*/ 715365 h 715365"/>
                <a:gd name="connsiteX3" fmla="*/ 0 w 2026869"/>
                <a:gd name="connsiteY3" fmla="*/ 715365 h 715365"/>
                <a:gd name="connsiteX4" fmla="*/ 0 w 2026869"/>
                <a:gd name="connsiteY4" fmla="*/ 0 h 7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69" h="715365">
                  <a:moveTo>
                    <a:pt x="0" y="0"/>
                  </a:moveTo>
                  <a:lnTo>
                    <a:pt x="2026869" y="0"/>
                  </a:lnTo>
                  <a:lnTo>
                    <a:pt x="2026869" y="715365"/>
                  </a:lnTo>
                  <a:lnTo>
                    <a:pt x="0" y="7153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000" kern="1200" dirty="0"/>
                <a:t>国家规划布局内重点软件企业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EC766E7-5AC1-43F6-A346-24099768870E}"/>
                </a:ext>
              </a:extLst>
            </p:cNvPr>
            <p:cNvSpPr/>
            <p:nvPr/>
          </p:nvSpPr>
          <p:spPr>
            <a:xfrm>
              <a:off x="9270014" y="1184851"/>
              <a:ext cx="2252077" cy="264950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483817B-4317-46A2-AE67-F0EA66B9775E}"/>
                </a:ext>
              </a:extLst>
            </p:cNvPr>
            <p:cNvSpPr/>
            <p:nvPr/>
          </p:nvSpPr>
          <p:spPr>
            <a:xfrm>
              <a:off x="9382618" y="1290831"/>
              <a:ext cx="2026869" cy="172217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D3148DA-1AFF-49B4-B162-123064A753C9}"/>
                </a:ext>
              </a:extLst>
            </p:cNvPr>
            <p:cNvSpPr/>
            <p:nvPr/>
          </p:nvSpPr>
          <p:spPr>
            <a:xfrm>
              <a:off x="9382618" y="3013008"/>
              <a:ext cx="2026869" cy="715365"/>
            </a:xfrm>
            <a:custGeom>
              <a:avLst/>
              <a:gdLst>
                <a:gd name="connsiteX0" fmla="*/ 0 w 2026869"/>
                <a:gd name="connsiteY0" fmla="*/ 0 h 715365"/>
                <a:gd name="connsiteX1" fmla="*/ 2026869 w 2026869"/>
                <a:gd name="connsiteY1" fmla="*/ 0 h 715365"/>
                <a:gd name="connsiteX2" fmla="*/ 2026869 w 2026869"/>
                <a:gd name="connsiteY2" fmla="*/ 715365 h 715365"/>
                <a:gd name="connsiteX3" fmla="*/ 0 w 2026869"/>
                <a:gd name="connsiteY3" fmla="*/ 715365 h 715365"/>
                <a:gd name="connsiteX4" fmla="*/ 0 w 2026869"/>
                <a:gd name="connsiteY4" fmla="*/ 0 h 7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69" h="715365">
                  <a:moveTo>
                    <a:pt x="0" y="0"/>
                  </a:moveTo>
                  <a:lnTo>
                    <a:pt x="2026869" y="0"/>
                  </a:lnTo>
                  <a:lnTo>
                    <a:pt x="2026869" y="715365"/>
                  </a:lnTo>
                  <a:lnTo>
                    <a:pt x="0" y="7153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000" kern="1200" dirty="0"/>
                <a:t>国家高技术产业化示范工程</a:t>
              </a: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AD965F61-E9F7-4912-884A-BD3B67D2F766}"/>
                </a:ext>
              </a:extLst>
            </p:cNvPr>
            <p:cNvSpPr/>
            <p:nvPr/>
          </p:nvSpPr>
          <p:spPr>
            <a:xfrm>
              <a:off x="2454240" y="5887718"/>
              <a:ext cx="2026869" cy="715365"/>
            </a:xfrm>
            <a:custGeom>
              <a:avLst/>
              <a:gdLst>
                <a:gd name="connsiteX0" fmla="*/ 0 w 2026869"/>
                <a:gd name="connsiteY0" fmla="*/ 0 h 715365"/>
                <a:gd name="connsiteX1" fmla="*/ 2026869 w 2026869"/>
                <a:gd name="connsiteY1" fmla="*/ 0 h 715365"/>
                <a:gd name="connsiteX2" fmla="*/ 2026869 w 2026869"/>
                <a:gd name="connsiteY2" fmla="*/ 715365 h 715365"/>
                <a:gd name="connsiteX3" fmla="*/ 0 w 2026869"/>
                <a:gd name="connsiteY3" fmla="*/ 715365 h 715365"/>
                <a:gd name="connsiteX4" fmla="*/ 0 w 2026869"/>
                <a:gd name="connsiteY4" fmla="*/ 0 h 7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69" h="715365">
                  <a:moveTo>
                    <a:pt x="0" y="0"/>
                  </a:moveTo>
                  <a:lnTo>
                    <a:pt x="2026869" y="0"/>
                  </a:lnTo>
                  <a:lnTo>
                    <a:pt x="2026869" y="715365"/>
                  </a:lnTo>
                  <a:lnTo>
                    <a:pt x="0" y="7153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F191E8C-35C7-41B7-A873-65313B3FE920}"/>
                </a:ext>
              </a:extLst>
            </p:cNvPr>
            <p:cNvSpPr/>
            <p:nvPr/>
          </p:nvSpPr>
          <p:spPr>
            <a:xfrm>
              <a:off x="3719995" y="4039965"/>
              <a:ext cx="2252077" cy="264950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95BA56C-98FE-4B47-A6A6-93A6E3F23A27}"/>
                </a:ext>
              </a:extLst>
            </p:cNvPr>
            <p:cNvSpPr/>
            <p:nvPr/>
          </p:nvSpPr>
          <p:spPr>
            <a:xfrm>
              <a:off x="3832600" y="4147278"/>
              <a:ext cx="2026869" cy="1722176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503D4678-85D6-483E-BB55-4EFE3B200AB7}"/>
                </a:ext>
              </a:extLst>
            </p:cNvPr>
            <p:cNvSpPr/>
            <p:nvPr/>
          </p:nvSpPr>
          <p:spPr>
            <a:xfrm>
              <a:off x="3887902" y="5938513"/>
              <a:ext cx="2026869" cy="715365"/>
            </a:xfrm>
            <a:custGeom>
              <a:avLst/>
              <a:gdLst>
                <a:gd name="connsiteX0" fmla="*/ 0 w 2026869"/>
                <a:gd name="connsiteY0" fmla="*/ 0 h 715365"/>
                <a:gd name="connsiteX1" fmla="*/ 2026869 w 2026869"/>
                <a:gd name="connsiteY1" fmla="*/ 0 h 715365"/>
                <a:gd name="connsiteX2" fmla="*/ 2026869 w 2026869"/>
                <a:gd name="connsiteY2" fmla="*/ 715365 h 715365"/>
                <a:gd name="connsiteX3" fmla="*/ 0 w 2026869"/>
                <a:gd name="connsiteY3" fmla="*/ 715365 h 715365"/>
                <a:gd name="connsiteX4" fmla="*/ 0 w 2026869"/>
                <a:gd name="connsiteY4" fmla="*/ 0 h 7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69" h="715365">
                  <a:moveTo>
                    <a:pt x="0" y="0"/>
                  </a:moveTo>
                  <a:lnTo>
                    <a:pt x="2026869" y="0"/>
                  </a:lnTo>
                  <a:lnTo>
                    <a:pt x="2026869" y="715365"/>
                  </a:lnTo>
                  <a:lnTo>
                    <a:pt x="0" y="7153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zh-CN" sz="2000" kern="1200" dirty="0"/>
                <a:t>国家级、省部级科研项目</a:t>
              </a:r>
              <a:r>
                <a:rPr lang="en-US" altLang="zh-CN" sz="2000" kern="1200" dirty="0"/>
                <a:t>60+</a:t>
              </a:r>
              <a:endParaRPr lang="zh-CN" altLang="en-US" sz="2000" kern="1200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9DFEF44-5754-4224-B0B8-459CC1D35C84}"/>
                </a:ext>
              </a:extLst>
            </p:cNvPr>
            <p:cNvSpPr/>
            <p:nvPr/>
          </p:nvSpPr>
          <p:spPr>
            <a:xfrm>
              <a:off x="6498662" y="4021425"/>
              <a:ext cx="2252077" cy="2649503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F5B1FC0-D38F-45D5-970F-3B7F348FC66C}"/>
                </a:ext>
              </a:extLst>
            </p:cNvPr>
            <p:cNvSpPr/>
            <p:nvPr/>
          </p:nvSpPr>
          <p:spPr>
            <a:xfrm>
              <a:off x="6611267" y="4147278"/>
              <a:ext cx="2026869" cy="172217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67A81A00-8F15-4503-A398-0DD0CA8CC28F}"/>
                </a:ext>
              </a:extLst>
            </p:cNvPr>
            <p:cNvSpPr/>
            <p:nvPr/>
          </p:nvSpPr>
          <p:spPr>
            <a:xfrm>
              <a:off x="6653965" y="5955563"/>
              <a:ext cx="2026869" cy="715365"/>
            </a:xfrm>
            <a:custGeom>
              <a:avLst/>
              <a:gdLst>
                <a:gd name="connsiteX0" fmla="*/ 0 w 2026869"/>
                <a:gd name="connsiteY0" fmla="*/ 0 h 715365"/>
                <a:gd name="connsiteX1" fmla="*/ 2026869 w 2026869"/>
                <a:gd name="connsiteY1" fmla="*/ 0 h 715365"/>
                <a:gd name="connsiteX2" fmla="*/ 2026869 w 2026869"/>
                <a:gd name="connsiteY2" fmla="*/ 715365 h 715365"/>
                <a:gd name="connsiteX3" fmla="*/ 0 w 2026869"/>
                <a:gd name="connsiteY3" fmla="*/ 715365 h 715365"/>
                <a:gd name="connsiteX4" fmla="*/ 0 w 2026869"/>
                <a:gd name="connsiteY4" fmla="*/ 0 h 7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69" h="715365">
                  <a:moveTo>
                    <a:pt x="0" y="0"/>
                  </a:moveTo>
                  <a:lnTo>
                    <a:pt x="2026869" y="0"/>
                  </a:lnTo>
                  <a:lnTo>
                    <a:pt x="2026869" y="715365"/>
                  </a:lnTo>
                  <a:lnTo>
                    <a:pt x="0" y="7153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zh-CN" sz="2000" b="0" kern="1200" dirty="0">
                  <a:solidFill>
                    <a:schemeClr val="tx1"/>
                  </a:solidFill>
                  <a:latin typeface="+mn-ea"/>
                  <a:cs typeface="+mn-ea"/>
                </a:rPr>
                <a:t>国家、省部级科技进步奖</a:t>
              </a:r>
              <a:r>
                <a:rPr lang="en-US" altLang="zh-CN" sz="2000" b="0" kern="1200" dirty="0">
                  <a:solidFill>
                    <a:schemeClr val="tx1"/>
                  </a:solidFill>
                  <a:latin typeface="+mn-ea"/>
                  <a:cs typeface="+mn-ea"/>
                </a:rPr>
                <a:t>30+</a:t>
              </a:r>
              <a:endParaRPr lang="zh-CN" altLang="en-US" sz="20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Picture 2" descr="C:\Users\yanheng\AppData\Roaming\Foxmail7\Temp-28424-20191010160916\Attach\image001(10-10-16-55-07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21" y="1217930"/>
            <a:ext cx="22669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66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国家电网调度系统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68FD36A-8418-46A0-A860-96FDE2C097A9}"/>
              </a:ext>
            </a:extLst>
          </p:cNvPr>
          <p:cNvSpPr txBox="1"/>
          <p:nvPr/>
        </p:nvSpPr>
        <p:spPr>
          <a:xfrm>
            <a:off x="986156" y="1062436"/>
            <a:ext cx="1619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国家电网</a:t>
            </a:r>
            <a:endParaRPr lang="zh-CN" altLang="en-US" sz="2400" b="1" dirty="0">
              <a:solidFill>
                <a:srgbClr val="DF211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9E53078-2A23-4F64-BB4F-EF6710C1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45" y="2577466"/>
            <a:ext cx="778510" cy="91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LL\Desktop\2013040211114061.jpg">
            <a:extLst>
              <a:ext uri="{FF2B5EF4-FFF2-40B4-BE49-F238E27FC236}">
                <a16:creationId xmlns:a16="http://schemas.microsoft.com/office/drawing/2014/main" id="{39019AA4-A711-442A-9806-168675749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10" y="2577465"/>
            <a:ext cx="1275080" cy="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C:\Users\Administrator\AppData\Roaming\Tencent\Users\52590185\QQ\WinTemp\RichOle\W{{RM8VMV7P1K3U1{N2U%AK.jpg">
            <a:extLst>
              <a:ext uri="{FF2B5EF4-FFF2-40B4-BE49-F238E27FC236}">
                <a16:creationId xmlns:a16="http://schemas.microsoft.com/office/drawing/2014/main" id="{B3414E3E-0416-454C-95DF-8D04B2D7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06" y="4813935"/>
            <a:ext cx="1444625" cy="933450"/>
          </a:xfrm>
          <a:prstGeom prst="rect">
            <a:avLst/>
          </a:prstGeom>
          <a:noFill/>
          <a:ln>
            <a:solidFill>
              <a:srgbClr val="FFFFFF">
                <a:lumMod val="65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A0B1F5CC-BAF9-4A1F-BC73-970FA222F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60" y="4823460"/>
            <a:ext cx="1405890" cy="924560"/>
          </a:xfrm>
          <a:prstGeom prst="rect">
            <a:avLst/>
          </a:prstGeom>
          <a:noFill/>
          <a:ln w="9525">
            <a:solidFill>
              <a:srgbClr val="FFFFFF">
                <a:lumMod val="65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3B63C154-4A00-4117-9A19-003203506AEF}"/>
              </a:ext>
            </a:extLst>
          </p:cNvPr>
          <p:cNvSpPr txBox="1"/>
          <p:nvPr/>
        </p:nvSpPr>
        <p:spPr bwMode="auto">
          <a:xfrm>
            <a:off x="1852931" y="2122171"/>
            <a:ext cx="3703955" cy="40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8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600" dirty="0">
                <a:solidFill>
                  <a:srgbClr val="19426B"/>
                </a:solidFill>
                <a:latin typeface="微软雅黑" panose="020B0503020204020204" pitchFamily="34" charset="-122"/>
              </a:rPr>
              <a:t>■ 调度自动化系统</a:t>
            </a:r>
          </a:p>
        </p:txBody>
      </p:sp>
      <p:sp>
        <p:nvSpPr>
          <p:cNvPr id="15" name="文本占位符 2">
            <a:extLst>
              <a:ext uri="{FF2B5EF4-FFF2-40B4-BE49-F238E27FC236}">
                <a16:creationId xmlns:a16="http://schemas.microsoft.com/office/drawing/2014/main" id="{F23751BA-8E9E-464E-9EA5-DF2BC97DACBA}"/>
              </a:ext>
            </a:extLst>
          </p:cNvPr>
          <p:cNvSpPr txBox="1"/>
          <p:nvPr/>
        </p:nvSpPr>
        <p:spPr bwMode="auto">
          <a:xfrm>
            <a:off x="1844675" y="4377690"/>
            <a:ext cx="3862070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 sz="28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600" dirty="0">
                <a:solidFill>
                  <a:srgbClr val="19426B"/>
                </a:solidFill>
                <a:latin typeface="微软雅黑" panose="020B0503020204020204" pitchFamily="34" charset="-122"/>
              </a:rPr>
              <a:t>■ </a:t>
            </a:r>
            <a:r>
              <a:rPr lang="zh-CN" altLang="zh-CN" sz="1600" dirty="0">
                <a:solidFill>
                  <a:srgbClr val="19426B"/>
                </a:solidFill>
                <a:latin typeface="微软雅黑" panose="020B0503020204020204" pitchFamily="34" charset="-122"/>
              </a:rPr>
              <a:t>调度管理系统</a:t>
            </a:r>
            <a:endParaRPr lang="zh-CN" altLang="en-US" sz="1600" dirty="0">
              <a:solidFill>
                <a:srgbClr val="19426B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0237662-5A53-4B93-A5F7-85E31163C0CD}"/>
              </a:ext>
            </a:extLst>
          </p:cNvPr>
          <p:cNvGrpSpPr/>
          <p:nvPr/>
        </p:nvGrpSpPr>
        <p:grpSpPr>
          <a:xfrm>
            <a:off x="5430863" y="1423643"/>
            <a:ext cx="6035039" cy="4679905"/>
            <a:chOff x="4896695" y="1153115"/>
            <a:chExt cx="5854917" cy="4052626"/>
          </a:xfrm>
        </p:grpSpPr>
        <p:pic>
          <p:nvPicPr>
            <p:cNvPr id="17" name="Picture 5" descr="C:\Users\LL\Desktop\7acb0a46f21fbe093f0907736b600c338744ad06.jpg">
              <a:extLst>
                <a:ext uri="{FF2B5EF4-FFF2-40B4-BE49-F238E27FC236}">
                  <a16:creationId xmlns:a16="http://schemas.microsoft.com/office/drawing/2014/main" id="{58BE0BA9-533B-4D54-A008-DDF15AB51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656" y="1787053"/>
              <a:ext cx="4173091" cy="341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05C7441C-A10F-4B51-AE0C-C8B60B08F6A6}"/>
                </a:ext>
              </a:extLst>
            </p:cNvPr>
            <p:cNvCxnSpPr/>
            <p:nvPr/>
          </p:nvCxnSpPr>
          <p:spPr bwMode="auto">
            <a:xfrm>
              <a:off x="6805986" y="1856093"/>
              <a:ext cx="1552393" cy="1104479"/>
            </a:xfrm>
            <a:prstGeom prst="line">
              <a:avLst/>
            </a:prstGeom>
            <a:solidFill>
              <a:srgbClr val="00FF00">
                <a:alpha val="9000"/>
              </a:srgbClr>
            </a:solidFill>
            <a:ln w="254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1F265D3B-E4EC-4E50-9AE6-BBAC1BE74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695" y="2716408"/>
              <a:ext cx="1361273" cy="848230"/>
            </a:xfrm>
            <a:prstGeom prst="rect">
              <a:avLst/>
            </a:prstGeom>
            <a:noFill/>
            <a:ln w="9525">
              <a:solidFill>
                <a:srgbClr val="FFFFFF">
                  <a:lumMod val="7500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7118E2CE-B4F7-4383-BA93-71B94EFE0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7822" y="1513865"/>
              <a:ext cx="1393790" cy="1074949"/>
            </a:xfrm>
            <a:prstGeom prst="rect">
              <a:avLst/>
            </a:prstGeom>
            <a:noFill/>
            <a:ln w="9525">
              <a:solidFill>
                <a:srgbClr val="FFFFFF">
                  <a:lumMod val="7500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021139C6-8BFF-4686-97F8-EC2F30B5A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9410" y="2826528"/>
              <a:ext cx="1400211" cy="979289"/>
            </a:xfrm>
            <a:prstGeom prst="rect">
              <a:avLst/>
            </a:prstGeom>
            <a:noFill/>
            <a:ln w="9525">
              <a:solidFill>
                <a:srgbClr val="FFFFFF">
                  <a:lumMod val="7500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50964FC-8BDE-4371-B3E4-966F6CAC3FA7}"/>
                </a:ext>
              </a:extLst>
            </p:cNvPr>
            <p:cNvCxnSpPr/>
            <p:nvPr/>
          </p:nvCxnSpPr>
          <p:spPr bwMode="auto">
            <a:xfrm flipH="1">
              <a:off x="8472679" y="2223314"/>
              <a:ext cx="885144" cy="737258"/>
            </a:xfrm>
            <a:prstGeom prst="line">
              <a:avLst/>
            </a:prstGeom>
            <a:solidFill>
              <a:srgbClr val="00FF00">
                <a:alpha val="9000"/>
              </a:srgbClr>
            </a:solidFill>
            <a:ln w="254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506F94E4-8F6B-4AB9-BD0F-5E582FAC6711}"/>
                </a:ext>
              </a:extLst>
            </p:cNvPr>
            <p:cNvCxnSpPr/>
            <p:nvPr/>
          </p:nvCxnSpPr>
          <p:spPr bwMode="auto">
            <a:xfrm>
              <a:off x="6257968" y="3140523"/>
              <a:ext cx="2495926" cy="802799"/>
            </a:xfrm>
            <a:prstGeom prst="line">
              <a:avLst/>
            </a:prstGeom>
            <a:solidFill>
              <a:srgbClr val="00FF00">
                <a:alpha val="9000"/>
              </a:srgbClr>
            </a:solidFill>
            <a:ln w="254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FE8D2AB7-8472-492D-851A-055601BDEB05}"/>
                </a:ext>
              </a:extLst>
            </p:cNvPr>
            <p:cNvCxnSpPr>
              <a:stCxn id="21" idx="1"/>
            </p:cNvCxnSpPr>
            <p:nvPr/>
          </p:nvCxnSpPr>
          <p:spPr bwMode="auto">
            <a:xfrm flipH="1">
              <a:off x="8472679" y="3316173"/>
              <a:ext cx="676731" cy="360449"/>
            </a:xfrm>
            <a:prstGeom prst="line">
              <a:avLst/>
            </a:prstGeom>
            <a:solidFill>
              <a:srgbClr val="00FF00">
                <a:alpha val="9000"/>
              </a:srgbClr>
            </a:solidFill>
            <a:ln w="2540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497AEBCA-8864-43D1-9B23-E50E317F5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656" y="1153115"/>
              <a:ext cx="1504950" cy="1085850"/>
            </a:xfrm>
            <a:prstGeom prst="rect">
              <a:avLst/>
            </a:prstGeom>
            <a:noFill/>
            <a:ln w="9525">
              <a:solidFill>
                <a:srgbClr val="FFFFFF">
                  <a:lumMod val="7500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5">
            <a:extLst>
              <a:ext uri="{FF2B5EF4-FFF2-40B4-BE49-F238E27FC236}">
                <a16:creationId xmlns:a16="http://schemas.microsoft.com/office/drawing/2014/main" id="{4767947F-9809-4F72-8E93-17B30F67FBE3}"/>
              </a:ext>
            </a:extLst>
          </p:cNvPr>
          <p:cNvSpPr/>
          <p:nvPr/>
        </p:nvSpPr>
        <p:spPr bwMode="auto">
          <a:xfrm>
            <a:off x="2764865" y="6197472"/>
            <a:ext cx="8315724" cy="60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覆盖国家电网四级调度，全国累计上线</a:t>
            </a:r>
            <a:r>
              <a:rPr lang="en-US" altLang="zh-CN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1000</a:t>
            </a:r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套以上的系统</a:t>
            </a:r>
            <a:endParaRPr lang="en-US" altLang="zh-CN" b="1" dirty="0">
              <a:solidFill>
                <a:srgbClr val="4472C4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6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中铁建财务大集中共享平台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2335391-6C53-4063-AD1A-9434B5DA1DC6}"/>
              </a:ext>
            </a:extLst>
          </p:cNvPr>
          <p:cNvGrpSpPr/>
          <p:nvPr/>
        </p:nvGrpSpPr>
        <p:grpSpPr>
          <a:xfrm>
            <a:off x="409482" y="2295082"/>
            <a:ext cx="9276052" cy="4240032"/>
            <a:chOff x="459536" y="2030696"/>
            <a:chExt cx="8701459" cy="375007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856C299-0E63-47B4-966C-29BC89AD6A9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36" y="2030696"/>
              <a:ext cx="6142432" cy="3750072"/>
            </a:xfrm>
            <a:prstGeom prst="rect">
              <a:avLst/>
            </a:prstGeom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</p:pic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DCE55B98-C2EB-4947-879C-D6447E764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6211" y="2095170"/>
              <a:ext cx="954784" cy="93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5">
            <a:extLst>
              <a:ext uri="{FF2B5EF4-FFF2-40B4-BE49-F238E27FC236}">
                <a16:creationId xmlns:a16="http://schemas.microsoft.com/office/drawing/2014/main" id="{2ABE410A-6F32-4328-AA09-4BB8BBFC2274}"/>
              </a:ext>
            </a:extLst>
          </p:cNvPr>
          <p:cNvSpPr>
            <a:spLocks/>
          </p:cNvSpPr>
          <p:nvPr/>
        </p:nvSpPr>
        <p:spPr bwMode="auto">
          <a:xfrm>
            <a:off x="7048964" y="3811758"/>
            <a:ext cx="4255306" cy="97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zh-CN" sz="2800" b="1" dirty="0">
                <a:solidFill>
                  <a:srgbClr val="F23B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F23B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高峰时期在线用户数达</a:t>
            </a:r>
            <a:r>
              <a:rPr lang="en-US" altLang="zh-CN" sz="2800" b="1" dirty="0">
                <a:solidFill>
                  <a:srgbClr val="F23B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30000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C7638D-6261-4791-8324-687E4E1BC291}"/>
              </a:ext>
            </a:extLst>
          </p:cNvPr>
          <p:cNvSpPr/>
          <p:nvPr/>
        </p:nvSpPr>
        <p:spPr>
          <a:xfrm>
            <a:off x="1177289" y="4653113"/>
            <a:ext cx="5184371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zh-CN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中国铁建股份有限公司</a:t>
            </a:r>
            <a:r>
              <a:rPr lang="zh-CN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每天产生归档日志近</a:t>
            </a:r>
            <a:r>
              <a:rPr lang="en-US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20G</a:t>
            </a:r>
            <a:r>
              <a:rPr lang="zh-CN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，系统日常用户在线人数达</a:t>
            </a:r>
            <a:r>
              <a:rPr lang="en-US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万多，高峰时期超过</a:t>
            </a:r>
            <a:r>
              <a:rPr lang="en-US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r>
              <a:rPr lang="zh-CN" altLang="zh-CN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。中国铁建财务大共享系统</a:t>
            </a:r>
            <a:r>
              <a:rPr lang="en-US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30%</a:t>
            </a:r>
            <a:r>
              <a:rPr lang="zh-CN" altLang="zh-CN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的事务是复杂的核算业务，</a:t>
            </a:r>
            <a:r>
              <a:rPr lang="en-US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70%</a:t>
            </a:r>
            <a:r>
              <a:rPr lang="zh-CN" altLang="zh-CN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的事务是日常的费控业务，系统高并发请求多集中于费控业务。</a:t>
            </a:r>
            <a:endParaRPr lang="zh-CN" altLang="en-US" sz="20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1BE02FA-E2A7-44D7-81E5-7F3F1C604E23}"/>
              </a:ext>
            </a:extLst>
          </p:cNvPr>
          <p:cNvSpPr/>
          <p:nvPr/>
        </p:nvSpPr>
        <p:spPr>
          <a:xfrm>
            <a:off x="460375" y="1193095"/>
            <a:ext cx="10504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中铁建财务大集中共享平台，满足</a:t>
            </a:r>
            <a:r>
              <a:rPr lang="zh-CN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中铁建对数据库高并发事务处理的性能提出了严格要求</a:t>
            </a:r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，使得下属</a:t>
            </a: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多个工程局财务数据及时共享，降低企业经营成本和财务风险。</a:t>
            </a:r>
          </a:p>
        </p:txBody>
      </p:sp>
    </p:spTree>
    <p:extLst>
      <p:ext uri="{BB962C8B-B14F-4D97-AF65-F5344CB8AC3E}">
        <p14:creationId xmlns:p14="http://schemas.microsoft.com/office/powerpoint/2010/main" val="171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面向互联网的国家企业信息信息公示系统</a:t>
            </a:r>
          </a:p>
          <a:p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65BE11D-9A24-44A7-AD28-68092F47E3C3}"/>
              </a:ext>
            </a:extLst>
          </p:cNvPr>
          <p:cNvSpPr txBox="1"/>
          <p:nvPr/>
        </p:nvSpPr>
        <p:spPr>
          <a:xfrm>
            <a:off x="738042" y="89957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DF21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国家工商总局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2FAC1C8-9CDD-4B6C-B118-9BF20847D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46" y="1600201"/>
            <a:ext cx="6407785" cy="434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26F54F4C-825F-4B08-B170-6B4155BB26C7}"/>
              </a:ext>
            </a:extLst>
          </p:cNvPr>
          <p:cNvSpPr txBox="1"/>
          <p:nvPr/>
        </p:nvSpPr>
        <p:spPr>
          <a:xfrm>
            <a:off x="1658866" y="6078800"/>
            <a:ext cx="76619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截至目前，已部署DM MPP 50余套，面向互联网公众，日检索业务</a:t>
            </a:r>
            <a:r>
              <a:rPr lang="en-US" altLang="zh-CN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6980</a:t>
            </a:r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万笔</a:t>
            </a:r>
          </a:p>
        </p:txBody>
      </p:sp>
    </p:spTree>
    <p:extLst>
      <p:ext uri="{BB962C8B-B14F-4D97-AF65-F5344CB8AC3E}">
        <p14:creationId xmlns:p14="http://schemas.microsoft.com/office/powerpoint/2010/main" val="13876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首个基于国产数据库的社保核心系统</a:t>
            </a: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6D0CD12-0BCE-485A-9B11-CEB58EECE735}"/>
              </a:ext>
            </a:extLst>
          </p:cNvPr>
          <p:cNvSpPr txBox="1"/>
          <p:nvPr/>
        </p:nvSpPr>
        <p:spPr>
          <a:xfrm>
            <a:off x="453776" y="128894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kern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海南社保</a:t>
            </a:r>
            <a:endParaRPr lang="zh-CN" altLang="en-US" sz="2400" b="1" dirty="0">
              <a:solidFill>
                <a:srgbClr val="DF211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FBE687A-4ED4-47F6-802A-10F82A99D18D}"/>
              </a:ext>
            </a:extLst>
          </p:cNvPr>
          <p:cNvSpPr/>
          <p:nvPr/>
        </p:nvSpPr>
        <p:spPr bwMode="auto">
          <a:xfrm>
            <a:off x="2173081" y="1053048"/>
            <a:ext cx="8628062" cy="891338"/>
          </a:xfrm>
          <a:prstGeom prst="rect">
            <a:avLst/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14375A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    </a:t>
            </a:r>
            <a:r>
              <a:rPr lang="zh-CN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海南社保系统于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2014</a:t>
            </a:r>
            <a:r>
              <a:rPr lang="zh-CN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年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11</a:t>
            </a:r>
            <a:r>
              <a:rPr lang="zh-CN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月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17</a:t>
            </a:r>
            <a:r>
              <a:rPr lang="zh-CN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日正式上线运行，达梦数据库作为</a:t>
            </a: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实时交易</a:t>
            </a:r>
            <a:r>
              <a:rPr lang="zh-CN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业务支撑数据库也同时上线，同时用到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DMHS</a:t>
            </a:r>
            <a:r>
              <a:rPr lang="zh-CN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数据同步产品作为数据交换工具</a:t>
            </a:r>
            <a:endParaRPr lang="zh-CN" altLang="en-US" b="1" dirty="0">
              <a:solidFill>
                <a:srgbClr val="4472C4"/>
              </a:solidFill>
              <a:ea typeface="思源黑体 CN Normal" panose="020B0400000000000000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3CA3D90-488F-4C3B-BC8D-AC0BF503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081" y="2419121"/>
            <a:ext cx="2553383" cy="60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MIS (5)">
            <a:extLst>
              <a:ext uri="{FF2B5EF4-FFF2-40B4-BE49-F238E27FC236}">
                <a16:creationId xmlns:a16="http://schemas.microsoft.com/office/drawing/2014/main" id="{11D634F7-5F94-4A06-8E1D-DDFEE920D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01" y="3125035"/>
            <a:ext cx="3845643" cy="36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44F1B3E-C1B8-40A4-9841-85072BF6AEF9}"/>
              </a:ext>
            </a:extLst>
          </p:cNvPr>
          <p:cNvSpPr/>
          <p:nvPr/>
        </p:nvSpPr>
        <p:spPr>
          <a:xfrm>
            <a:off x="5901780" y="2616250"/>
            <a:ext cx="6121898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项目简介：</a:t>
            </a:r>
            <a:endParaRPr lang="en-US" altLang="zh-CN" b="1" dirty="0">
              <a:solidFill>
                <a:srgbClr val="4472C4"/>
              </a:solidFill>
              <a:ea typeface="思源黑体 CN Normal" panose="020B0400000000000000" pitchFamily="34" charset="-122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上线数据量为海南全省约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600</a:t>
            </a: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万人口数据</a:t>
            </a:r>
            <a:endParaRPr lang="en-US" altLang="zh-CN" b="1" dirty="0">
              <a:solidFill>
                <a:srgbClr val="4472C4"/>
              </a:solidFill>
              <a:ea typeface="思源黑体 CN Normal" panose="020B0400000000000000" pitchFamily="34" charset="-122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采用了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DM</a:t>
            </a: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主备系统，同时</a:t>
            </a:r>
            <a:r>
              <a:rPr lang="zh-CN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部署了两套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DMHS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大并发大压力，数据库长期有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2000</a:t>
            </a: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左右的会话连接，当前活动会话为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200</a:t>
            </a: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左右</a:t>
            </a:r>
            <a:endParaRPr lang="en-US" altLang="zh-CN" b="1" dirty="0">
              <a:solidFill>
                <a:srgbClr val="4472C4"/>
              </a:solidFill>
              <a:ea typeface="思源黑体 CN Normal" panose="020B0400000000000000" pitchFamily="34" charset="-122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多张单表数据量过亿，数据规模约</a:t>
            </a:r>
            <a:r>
              <a:rPr lang="en-US" altLang="zh-CN" b="1" dirty="0">
                <a:solidFill>
                  <a:srgbClr val="4472C4"/>
                </a:solidFill>
                <a:ea typeface="思源黑体 CN Normal" panose="020B0400000000000000" pitchFamily="34" charset="-122"/>
              </a:rPr>
              <a:t>2TB</a:t>
            </a:r>
          </a:p>
        </p:txBody>
      </p:sp>
    </p:spTree>
    <p:extLst>
      <p:ext uri="{BB962C8B-B14F-4D97-AF65-F5344CB8AC3E}">
        <p14:creationId xmlns:p14="http://schemas.microsoft.com/office/powerpoint/2010/main" val="40102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首个基于国产数据库的公积金核心系统</a:t>
            </a: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1E8D9AF-2C41-4A39-A756-EB7EC3BC617A}"/>
              </a:ext>
            </a:extLst>
          </p:cNvPr>
          <p:cNvSpPr txBox="1"/>
          <p:nvPr/>
        </p:nvSpPr>
        <p:spPr>
          <a:xfrm>
            <a:off x="1893321" y="1060347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DF21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武汉市公积金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3DDEFAC-ED37-4A21-8CAC-8D2CA094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77670"/>
            <a:ext cx="3662680" cy="2978150"/>
          </a:xfrm>
          <a:prstGeom prst="rect">
            <a:avLst/>
          </a:prstGeom>
        </p:spPr>
      </p:pic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B26E9C4B-5AB5-4D41-8BC7-C4E89F974885}"/>
              </a:ext>
            </a:extLst>
          </p:cNvPr>
          <p:cNvGraphicFramePr/>
          <p:nvPr/>
        </p:nvGraphicFramePr>
        <p:xfrm>
          <a:off x="5643246" y="1677670"/>
          <a:ext cx="4749165" cy="301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2">
            <a:extLst>
              <a:ext uri="{FF2B5EF4-FFF2-40B4-BE49-F238E27FC236}">
                <a16:creationId xmlns:a16="http://schemas.microsoft.com/office/drawing/2014/main" id="{3B332F51-73FC-441F-B22B-FD02105BA824}"/>
              </a:ext>
            </a:extLst>
          </p:cNvPr>
          <p:cNvSpPr txBox="1"/>
          <p:nvPr/>
        </p:nvSpPr>
        <p:spPr>
          <a:xfrm>
            <a:off x="1892936" y="5453380"/>
            <a:ext cx="9424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        </a:t>
            </a:r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第一家在核心生产系统中完成</a:t>
            </a:r>
            <a:r>
              <a:rPr lang="en-US" altLang="zh-CN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</a:t>
            </a:r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化升级的公积金管理中心</a:t>
            </a:r>
          </a:p>
          <a:p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面向移动互联网为武汉近</a:t>
            </a:r>
            <a:r>
              <a:rPr lang="en-US" altLang="zh-CN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300</a:t>
            </a:r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万缴存职工提供服务，关键业务效率大幅提升</a:t>
            </a:r>
            <a:endParaRPr lang="en-US" altLang="zh-CN" b="1" dirty="0">
              <a:solidFill>
                <a:srgbClr val="4472C4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b="1" dirty="0">
                <a:solidFill>
                  <a:srgbClr val="4472C4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性能较之前</a:t>
            </a:r>
            <a:r>
              <a:rPr lang="en-US" altLang="zh-CN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DB2</a:t>
            </a:r>
            <a:r>
              <a:rPr lang="zh-CN" altLang="en-US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有比较明显的提升，</a:t>
            </a:r>
            <a:r>
              <a:rPr lang="en-US" altLang="zh-CN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</a:t>
            </a:r>
            <a:r>
              <a:rPr lang="zh-CN" altLang="en-US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化我们可以做到升级</a:t>
            </a:r>
          </a:p>
          <a:p>
            <a:endParaRPr lang="zh-CN" altLang="en-US" b="1" dirty="0">
              <a:solidFill>
                <a:srgbClr val="4472C4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16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591272" y="178963"/>
            <a:ext cx="7449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经过最多核心生产系统的检验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7FDA72-92BD-4595-A6C5-7F76E3207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252" y="1586923"/>
            <a:ext cx="4046210" cy="45349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" y="1166791"/>
            <a:ext cx="7938441" cy="5366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591272" y="178963"/>
            <a:ext cx="7449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经过最多核心生产系统的检验</a:t>
            </a:r>
          </a:p>
        </p:txBody>
      </p:sp>
      <p:graphicFrame>
        <p:nvGraphicFramePr>
          <p:cNvPr id="7" name="表格 3">
            <a:extLst>
              <a:ext uri="{FF2B5EF4-FFF2-40B4-BE49-F238E27FC236}">
                <a16:creationId xmlns:a16="http://schemas.microsoft.com/office/drawing/2014/main" id="{ED52C010-3E3C-4035-87FC-50EB23727327}"/>
              </a:ext>
            </a:extLst>
          </p:cNvPr>
          <p:cNvGraphicFramePr>
            <a:graphicFrameLocks noGrp="1"/>
          </p:cNvGraphicFramePr>
          <p:nvPr/>
        </p:nvGraphicFramePr>
        <p:xfrm>
          <a:off x="6468594" y="1733249"/>
          <a:ext cx="4738500" cy="3559051"/>
        </p:xfrm>
        <a:graphic>
          <a:graphicData uri="http://schemas.openxmlformats.org/drawingml/2006/table">
            <a:tbl>
              <a:tblPr/>
              <a:tblGrid>
                <a:gridCol w="1486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97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sym typeface="宋体" pitchFamily="2" charset="-122"/>
                        </a:rPr>
                        <a:t>技术指标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sym typeface="宋体" pitchFamily="2" charset="-122"/>
                        </a:rPr>
                        <a:t>原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sym typeface="宋体" pitchFamily="2" charset="-122"/>
                        </a:rPr>
                        <a:t>DB2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sym typeface="宋体" pitchFamily="2" charset="-122"/>
                        </a:rPr>
                        <a:t>系统</a:t>
                      </a:r>
                      <a:endParaRPr kumimoji="0" lang="zh-CN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  <a:sym typeface="宋体" pitchFamily="2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  <a:sym typeface="宋体" pitchFamily="2" charset="-122"/>
                        </a:rPr>
                        <a:t>达梦系统</a:t>
                      </a:r>
                      <a:endParaRPr kumimoji="0" lang="zh-CN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  <a:sym typeface="宋体" pitchFamily="2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E97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22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单位汇缴审核</a:t>
                      </a:r>
                      <a:endParaRPr lang="en-US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 fontAlgn="b"/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大于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5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分钟</a:t>
                      </a:r>
                      <a:endParaRPr lang="en-US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 fontAlgn="b"/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20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秒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21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单位汇缴入账</a:t>
                      </a:r>
                      <a:endParaRPr lang="en-US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 fontAlgn="b"/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大于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5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分钟</a:t>
                      </a:r>
                      <a:endParaRPr lang="en-US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 fontAlgn="b"/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20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秒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39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逐月划扣周期</a:t>
                      </a:r>
                      <a:endParaRPr lang="zh-CN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 fontAlgn="b"/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约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4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小时</a:t>
                      </a:r>
                      <a:endParaRPr lang="en-US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约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26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分钟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82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月末周期</a:t>
                      </a:r>
                      <a:endParaRPr lang="zh-CN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 fontAlgn="b"/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约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5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小时</a:t>
                      </a:r>
                      <a:endParaRPr lang="en-US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约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30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分钟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月末周期</a:t>
                      </a:r>
                      <a:endParaRPr lang="zh-CN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 fontAlgn="b"/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5.5-7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小时</a:t>
                      </a:r>
                      <a:endParaRPr lang="en-US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约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50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分钟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每日定时任务</a:t>
                      </a:r>
                      <a:endParaRPr lang="zh-CN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 fontAlgn="b"/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约</a:t>
                      </a: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1.5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小时</a:t>
                      </a:r>
                      <a:endParaRPr lang="en-US" altLang="zh-CN" sz="1600" b="0" i="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ea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8-10</a:t>
                      </a:r>
                      <a:r>
                        <a:rPr lang="zh-CN" altLang="en-US" sz="16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ea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分钟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E0ACFE4-C229-413D-91BE-0D3B4E0C1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594" y="1126738"/>
            <a:ext cx="3518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337DB4"/>
                </a:solidFill>
                <a:latin typeface="微软雅黑" pitchFamily="34" charset="-122"/>
                <a:sym typeface="微软雅黑" pitchFamily="34" charset="-122"/>
              </a:rPr>
              <a:t>替换后上线运行效率提升情况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4B7A5B-6A0A-4B2A-8ADF-36746FFC49FD}"/>
              </a:ext>
            </a:extLst>
          </p:cNvPr>
          <p:cNvSpPr/>
          <p:nvPr/>
        </p:nvSpPr>
        <p:spPr>
          <a:xfrm>
            <a:off x="2056005" y="5808881"/>
            <a:ext cx="9080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solidFill>
                  <a:srgbClr val="FF0000"/>
                </a:solidFill>
                <a:latin typeface="+mj-ea"/>
                <a:cs typeface="Times New Roman" panose="02020603050405020304" pitchFamily="18" charset="0"/>
              </a:rPr>
              <a:t>性能较之前</a:t>
            </a:r>
            <a:r>
              <a:rPr lang="en-US" altLang="zh-CN" sz="2000" b="1" kern="100" dirty="0">
                <a:solidFill>
                  <a:srgbClr val="FF0000"/>
                </a:solidFill>
                <a:latin typeface="+mj-ea"/>
                <a:cs typeface="Times New Roman" panose="02020603050405020304" pitchFamily="18" charset="0"/>
              </a:rPr>
              <a:t>DB2</a:t>
            </a:r>
            <a:r>
              <a:rPr lang="zh-CN" altLang="en-US" sz="2000" b="1" kern="100" dirty="0">
                <a:solidFill>
                  <a:srgbClr val="FF0000"/>
                </a:solidFill>
                <a:latin typeface="+mj-ea"/>
                <a:cs typeface="Times New Roman" panose="02020603050405020304" pitchFamily="18" charset="0"/>
              </a:rPr>
              <a:t>有比较明显的提升，国产化不仅仅是替换，我们可以做到升级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342E302-A9BF-4AFF-ACE4-4F8F3FBFF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04" y="1810645"/>
            <a:ext cx="6053890" cy="35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未标题-2"/>
          <p:cNvPicPr>
            <a:picLocks noChangeAspect="1"/>
          </p:cNvPicPr>
          <p:nvPr/>
        </p:nvPicPr>
        <p:blipFill>
          <a:blip r:embed="rId2"/>
          <a:srcRect r="1451"/>
          <a:stretch>
            <a:fillRect/>
          </a:stretch>
        </p:blipFill>
        <p:spPr>
          <a:xfrm>
            <a:off x="7021830" y="-1270"/>
            <a:ext cx="5175250" cy="6843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00100" y="3228340"/>
            <a:ext cx="704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Heavy" pitchFamily="34" charset="-122"/>
                <a:ea typeface="思源黑体 CN Heavy" pitchFamily="34" charset="-122"/>
                <a:cs typeface="Tahoma" panose="020B0604030504040204" pitchFamily="34" charset="0"/>
                <a:sym typeface="+mn-ea"/>
              </a:rPr>
              <a:t>感谢各位专家和领导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75665" y="4476115"/>
            <a:ext cx="600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THANK YOU !</a:t>
            </a:r>
          </a:p>
        </p:txBody>
      </p:sp>
      <p:sp>
        <p:nvSpPr>
          <p:cNvPr id="4" name="矩形 3"/>
          <p:cNvSpPr/>
          <p:nvPr/>
        </p:nvSpPr>
        <p:spPr>
          <a:xfrm>
            <a:off x="1955800" y="4206875"/>
            <a:ext cx="504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75665" y="4206875"/>
            <a:ext cx="108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达梦LOGO+标语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665" y="2489835"/>
            <a:ext cx="1619885" cy="738505"/>
          </a:xfrm>
          <a:prstGeom prst="rect">
            <a:avLst/>
          </a:prstGeom>
        </p:spPr>
      </p:pic>
      <p:pic>
        <p:nvPicPr>
          <p:cNvPr id="2" name="图片 1" descr="大数据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0980" y="4399915"/>
            <a:ext cx="1720850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主营业务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A13D5FC-7EB5-46E5-8D4F-8F7EC976FC8D}"/>
              </a:ext>
            </a:extLst>
          </p:cNvPr>
          <p:cNvGrpSpPr/>
          <p:nvPr/>
        </p:nvGrpSpPr>
        <p:grpSpPr>
          <a:xfrm>
            <a:off x="1675012" y="1341120"/>
            <a:ext cx="8204393" cy="3270576"/>
            <a:chOff x="472895" y="3158820"/>
            <a:chExt cx="8204393" cy="3270576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B73B1825-68B4-465A-BD53-A7F8ED2732DF}"/>
                </a:ext>
              </a:extLst>
            </p:cNvPr>
            <p:cNvGrpSpPr/>
            <p:nvPr/>
          </p:nvGrpSpPr>
          <p:grpSpPr>
            <a:xfrm>
              <a:off x="2607399" y="3158820"/>
              <a:ext cx="3820292" cy="3270576"/>
              <a:chOff x="3400426" y="2725637"/>
              <a:chExt cx="2614612" cy="2969657"/>
            </a:xfrm>
          </p:grpSpPr>
          <p:sp>
            <p:nvSpPr>
              <p:cNvPr id="104" name="圆角矩形 11">
                <a:extLst>
                  <a:ext uri="{FF2B5EF4-FFF2-40B4-BE49-F238E27FC236}">
                    <a16:creationId xmlns:a16="http://schemas.microsoft.com/office/drawing/2014/main" id="{01588C51-82B0-4F3F-BB71-BEF8DF5D6534}"/>
                  </a:ext>
                </a:extLst>
              </p:cNvPr>
              <p:cNvSpPr/>
              <p:nvPr/>
            </p:nvSpPr>
            <p:spPr bwMode="auto">
              <a:xfrm>
                <a:off x="3400426" y="2725637"/>
                <a:ext cx="2614612" cy="834809"/>
              </a:xfrm>
              <a:prstGeom prst="roundRect">
                <a:avLst/>
              </a:prstGeom>
              <a:solidFill>
                <a:srgbClr val="96969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vert="horz" wrap="square" lIns="18000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引领数据库</a:t>
                </a:r>
                <a:endParaRPr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lvl="0"/>
                <a:r>
                  <a:rPr lang="zh-CN" altLang="en-US" sz="24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技术发展趋势</a:t>
                </a:r>
              </a:p>
            </p:txBody>
          </p:sp>
          <p:sp>
            <p:nvSpPr>
              <p:cNvPr id="105" name="圆角矩形 12">
                <a:extLst>
                  <a:ext uri="{FF2B5EF4-FFF2-40B4-BE49-F238E27FC236}">
                    <a16:creationId xmlns:a16="http://schemas.microsoft.com/office/drawing/2014/main" id="{4F876F2C-298B-48FD-A3CC-1A5B60AFBA34}"/>
                  </a:ext>
                </a:extLst>
              </p:cNvPr>
              <p:cNvSpPr/>
              <p:nvPr/>
            </p:nvSpPr>
            <p:spPr bwMode="auto">
              <a:xfrm>
                <a:off x="3400426" y="3781246"/>
                <a:ext cx="2614612" cy="834809"/>
              </a:xfrm>
              <a:prstGeom prst="roundRect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vert="horz" wrap="square" lIns="18000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具有完全自</a:t>
                </a:r>
                <a:endParaRPr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lvl="0"/>
                <a:r>
                  <a:rPr lang="zh-CN" altLang="en-US" sz="24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主知识产权</a:t>
                </a:r>
              </a:p>
            </p:txBody>
          </p:sp>
          <p:sp>
            <p:nvSpPr>
              <p:cNvPr id="106" name="圆角矩形 13">
                <a:extLst>
                  <a:ext uri="{FF2B5EF4-FFF2-40B4-BE49-F238E27FC236}">
                    <a16:creationId xmlns:a16="http://schemas.microsoft.com/office/drawing/2014/main" id="{C7A131D0-EF8F-4B32-BA31-EDAB9E112B39}"/>
                  </a:ext>
                </a:extLst>
              </p:cNvPr>
              <p:cNvSpPr/>
              <p:nvPr/>
            </p:nvSpPr>
            <p:spPr bwMode="auto">
              <a:xfrm>
                <a:off x="3400426" y="4860485"/>
                <a:ext cx="2614612" cy="834809"/>
              </a:xfrm>
              <a:prstGeom prst="round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vert="horz" wrap="square" lIns="180000" tIns="45720" rIns="91440" bIns="4572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掌握</a:t>
                </a:r>
                <a:endParaRPr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核心技术</a:t>
                </a:r>
              </a:p>
            </p:txBody>
          </p:sp>
        </p:grpSp>
        <p:grpSp>
          <p:nvGrpSpPr>
            <p:cNvPr id="66" name="Group 161">
              <a:extLst>
                <a:ext uri="{FF2B5EF4-FFF2-40B4-BE49-F238E27FC236}">
                  <a16:creationId xmlns:a16="http://schemas.microsoft.com/office/drawing/2014/main" id="{E578D4A6-9616-428F-B92C-45FCE61C17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6303" y="3225018"/>
              <a:ext cx="1094457" cy="785818"/>
              <a:chOff x="4416" y="3032"/>
              <a:chExt cx="931" cy="699"/>
            </a:xfrm>
            <a:solidFill>
              <a:srgbClr val="92D050"/>
            </a:solidFill>
          </p:grpSpPr>
          <p:sp>
            <p:nvSpPr>
              <p:cNvPr id="80" name="Freeform 162">
                <a:extLst>
                  <a:ext uri="{FF2B5EF4-FFF2-40B4-BE49-F238E27FC236}">
                    <a16:creationId xmlns:a16="http://schemas.microsoft.com/office/drawing/2014/main" id="{5F8F89B1-BD59-4F0F-999F-A25470F71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3132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Oval 163">
                <a:extLst>
                  <a:ext uri="{FF2B5EF4-FFF2-40B4-BE49-F238E27FC236}">
                    <a16:creationId xmlns:a16="http://schemas.microsoft.com/office/drawing/2014/main" id="{0BE1048F-5FA8-4A14-A60D-E3441A334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3111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82" name="Freeform 164">
                <a:extLst>
                  <a:ext uri="{FF2B5EF4-FFF2-40B4-BE49-F238E27FC236}">
                    <a16:creationId xmlns:a16="http://schemas.microsoft.com/office/drawing/2014/main" id="{FD81E17B-C142-4CC0-AE59-3FA7B49F6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9" y="3211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Oval 165">
                <a:extLst>
                  <a:ext uri="{FF2B5EF4-FFF2-40B4-BE49-F238E27FC236}">
                    <a16:creationId xmlns:a16="http://schemas.microsoft.com/office/drawing/2014/main" id="{52925ED1-8F5C-4F9C-9CF9-1B7BD65EC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7" y="3190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84" name="Freeform 166">
                <a:extLst>
                  <a:ext uri="{FF2B5EF4-FFF2-40B4-BE49-F238E27FC236}">
                    <a16:creationId xmlns:a16="http://schemas.microsoft.com/office/drawing/2014/main" id="{A15341D9-C1D6-4060-B5D5-EE006AD39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289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Oval 167">
                <a:extLst>
                  <a:ext uri="{FF2B5EF4-FFF2-40B4-BE49-F238E27FC236}">
                    <a16:creationId xmlns:a16="http://schemas.microsoft.com/office/drawing/2014/main" id="{B4A22F5F-7670-4D04-9AF2-C29F8AD08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0" y="3268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86" name="Freeform 168">
                <a:extLst>
                  <a:ext uri="{FF2B5EF4-FFF2-40B4-BE49-F238E27FC236}">
                    <a16:creationId xmlns:a16="http://schemas.microsoft.com/office/drawing/2014/main" id="{E1312B81-CC78-4B63-9E3D-F7CCD0F51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" y="3367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Oval 169">
                <a:extLst>
                  <a:ext uri="{FF2B5EF4-FFF2-40B4-BE49-F238E27FC236}">
                    <a16:creationId xmlns:a16="http://schemas.microsoft.com/office/drawing/2014/main" id="{F212B39E-AE49-4FA8-9A39-5E4549770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3346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88" name="Freeform 170">
                <a:extLst>
                  <a:ext uri="{FF2B5EF4-FFF2-40B4-BE49-F238E27FC236}">
                    <a16:creationId xmlns:a16="http://schemas.microsoft.com/office/drawing/2014/main" id="{D5D0CC67-2424-45E8-ACCC-F917DB304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9" y="3445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Oval 171">
                <a:extLst>
                  <a:ext uri="{FF2B5EF4-FFF2-40B4-BE49-F238E27FC236}">
                    <a16:creationId xmlns:a16="http://schemas.microsoft.com/office/drawing/2014/main" id="{BF4F6B90-B326-4820-817C-66963EC9B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7" y="3424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90" name="Freeform 172">
                <a:extLst>
                  <a:ext uri="{FF2B5EF4-FFF2-40B4-BE49-F238E27FC236}">
                    <a16:creationId xmlns:a16="http://schemas.microsoft.com/office/drawing/2014/main" id="{4D75AE58-B676-4592-8CE7-2F707B2C5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2" y="3524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Oval 173">
                <a:extLst>
                  <a:ext uri="{FF2B5EF4-FFF2-40B4-BE49-F238E27FC236}">
                    <a16:creationId xmlns:a16="http://schemas.microsoft.com/office/drawing/2014/main" id="{C9180CDE-5824-4A5A-8AD3-BBCE08513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0" y="3503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92" name="Freeform 174">
                <a:extLst>
                  <a:ext uri="{FF2B5EF4-FFF2-40B4-BE49-F238E27FC236}">
                    <a16:creationId xmlns:a16="http://schemas.microsoft.com/office/drawing/2014/main" id="{4C36C5CB-421A-41A1-9994-1FE125D2C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" y="3053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Oval 175">
                <a:extLst>
                  <a:ext uri="{FF2B5EF4-FFF2-40B4-BE49-F238E27FC236}">
                    <a16:creationId xmlns:a16="http://schemas.microsoft.com/office/drawing/2014/main" id="{25AF96DD-35BC-4888-A83A-6DDD30244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" y="3032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94" name="Freeform 176">
                <a:extLst>
                  <a:ext uri="{FF2B5EF4-FFF2-40B4-BE49-F238E27FC236}">
                    <a16:creationId xmlns:a16="http://schemas.microsoft.com/office/drawing/2014/main" id="{C9121426-2FE3-4ABD-B7CB-A6213FE3E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8" y="3132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Oval 177">
                <a:extLst>
                  <a:ext uri="{FF2B5EF4-FFF2-40B4-BE49-F238E27FC236}">
                    <a16:creationId xmlns:a16="http://schemas.microsoft.com/office/drawing/2014/main" id="{160AE29F-BC0D-4192-A497-5C96D20A8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6" y="3111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96" name="Freeform 178">
                <a:extLst>
                  <a:ext uri="{FF2B5EF4-FFF2-40B4-BE49-F238E27FC236}">
                    <a16:creationId xmlns:a16="http://schemas.microsoft.com/office/drawing/2014/main" id="{EEA20B2D-9474-4E5E-B4A6-6E4A1B8BF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1" y="3210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Oval 179">
                <a:extLst>
                  <a:ext uri="{FF2B5EF4-FFF2-40B4-BE49-F238E27FC236}">
                    <a16:creationId xmlns:a16="http://schemas.microsoft.com/office/drawing/2014/main" id="{3D908021-9D0B-48C7-9A58-76CFB6CBC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9" y="3189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98" name="Freeform 180">
                <a:extLst>
                  <a:ext uri="{FF2B5EF4-FFF2-40B4-BE49-F238E27FC236}">
                    <a16:creationId xmlns:a16="http://schemas.microsoft.com/office/drawing/2014/main" id="{A630FB9C-82CF-40F9-B31E-106348D84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" y="3288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Oval 181">
                <a:extLst>
                  <a:ext uri="{FF2B5EF4-FFF2-40B4-BE49-F238E27FC236}">
                    <a16:creationId xmlns:a16="http://schemas.microsoft.com/office/drawing/2014/main" id="{DCB6F4E7-8DBA-4585-8E00-73AD701BC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3" y="3267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100" name="Freeform 182">
                <a:extLst>
                  <a:ext uri="{FF2B5EF4-FFF2-40B4-BE49-F238E27FC236}">
                    <a16:creationId xmlns:a16="http://schemas.microsoft.com/office/drawing/2014/main" id="{EF23A6C7-9F96-4ED6-A96C-17570C28F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8" y="3366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Oval 183">
                <a:extLst>
                  <a:ext uri="{FF2B5EF4-FFF2-40B4-BE49-F238E27FC236}">
                    <a16:creationId xmlns:a16="http://schemas.microsoft.com/office/drawing/2014/main" id="{F46DB5C2-077E-47EA-9B31-A8B17A303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6" y="3345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  <p:sp>
            <p:nvSpPr>
              <p:cNvPr id="102" name="Freeform 184">
                <a:extLst>
                  <a:ext uri="{FF2B5EF4-FFF2-40B4-BE49-F238E27FC236}">
                    <a16:creationId xmlns:a16="http://schemas.microsoft.com/office/drawing/2014/main" id="{0CA4C954-C791-49F2-9175-AF9E927A2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1" y="3445"/>
                <a:ext cx="186" cy="207"/>
              </a:xfrm>
              <a:custGeom>
                <a:avLst/>
                <a:gdLst>
                  <a:gd name="T0" fmla="*/ 1 w 186"/>
                  <a:gd name="T1" fmla="*/ 177 h 207"/>
                  <a:gd name="T2" fmla="*/ 1 w 186"/>
                  <a:gd name="T3" fmla="*/ 180 h 207"/>
                  <a:gd name="T4" fmla="*/ 2 w 186"/>
                  <a:gd name="T5" fmla="*/ 182 h 207"/>
                  <a:gd name="T6" fmla="*/ 4 w 186"/>
                  <a:gd name="T7" fmla="*/ 184 h 207"/>
                  <a:gd name="T8" fmla="*/ 7 w 186"/>
                  <a:gd name="T9" fmla="*/ 187 h 207"/>
                  <a:gd name="T10" fmla="*/ 10 w 186"/>
                  <a:gd name="T11" fmla="*/ 189 h 207"/>
                  <a:gd name="T12" fmla="*/ 13 w 186"/>
                  <a:gd name="T13" fmla="*/ 191 h 207"/>
                  <a:gd name="T14" fmla="*/ 15 w 186"/>
                  <a:gd name="T15" fmla="*/ 192 h 207"/>
                  <a:gd name="T16" fmla="*/ 18 w 186"/>
                  <a:gd name="T17" fmla="*/ 194 h 207"/>
                  <a:gd name="T18" fmla="*/ 21 w 186"/>
                  <a:gd name="T19" fmla="*/ 195 h 207"/>
                  <a:gd name="T20" fmla="*/ 24 w 186"/>
                  <a:gd name="T21" fmla="*/ 196 h 207"/>
                  <a:gd name="T22" fmla="*/ 27 w 186"/>
                  <a:gd name="T23" fmla="*/ 197 h 207"/>
                  <a:gd name="T24" fmla="*/ 31 w 186"/>
                  <a:gd name="T25" fmla="*/ 198 h 207"/>
                  <a:gd name="T26" fmla="*/ 35 w 186"/>
                  <a:gd name="T27" fmla="*/ 199 h 207"/>
                  <a:gd name="T28" fmla="*/ 38 w 186"/>
                  <a:gd name="T29" fmla="*/ 200 h 207"/>
                  <a:gd name="T30" fmla="*/ 42 w 186"/>
                  <a:gd name="T31" fmla="*/ 201 h 207"/>
                  <a:gd name="T32" fmla="*/ 47 w 186"/>
                  <a:gd name="T33" fmla="*/ 202 h 207"/>
                  <a:gd name="T34" fmla="*/ 51 w 186"/>
                  <a:gd name="T35" fmla="*/ 202 h 207"/>
                  <a:gd name="T36" fmla="*/ 55 w 186"/>
                  <a:gd name="T37" fmla="*/ 203 h 207"/>
                  <a:gd name="T38" fmla="*/ 60 w 186"/>
                  <a:gd name="T39" fmla="*/ 204 h 207"/>
                  <a:gd name="T40" fmla="*/ 64 w 186"/>
                  <a:gd name="T41" fmla="*/ 204 h 207"/>
                  <a:gd name="T42" fmla="*/ 69 w 186"/>
                  <a:gd name="T43" fmla="*/ 205 h 207"/>
                  <a:gd name="T44" fmla="*/ 73 w 186"/>
                  <a:gd name="T45" fmla="*/ 205 h 207"/>
                  <a:gd name="T46" fmla="*/ 78 w 186"/>
                  <a:gd name="T47" fmla="*/ 205 h 207"/>
                  <a:gd name="T48" fmla="*/ 83 w 186"/>
                  <a:gd name="T49" fmla="*/ 205 h 207"/>
                  <a:gd name="T50" fmla="*/ 88 w 186"/>
                  <a:gd name="T51" fmla="*/ 205 h 207"/>
                  <a:gd name="T52" fmla="*/ 92 w 186"/>
                  <a:gd name="T53" fmla="*/ 206 h 207"/>
                  <a:gd name="T54" fmla="*/ 96 w 186"/>
                  <a:gd name="T55" fmla="*/ 205 h 207"/>
                  <a:gd name="T56" fmla="*/ 101 w 186"/>
                  <a:gd name="T57" fmla="*/ 205 h 207"/>
                  <a:gd name="T58" fmla="*/ 106 w 186"/>
                  <a:gd name="T59" fmla="*/ 205 h 207"/>
                  <a:gd name="T60" fmla="*/ 111 w 186"/>
                  <a:gd name="T61" fmla="*/ 205 h 207"/>
                  <a:gd name="T62" fmla="*/ 115 w 186"/>
                  <a:gd name="T63" fmla="*/ 205 h 207"/>
                  <a:gd name="T64" fmla="*/ 120 w 186"/>
                  <a:gd name="T65" fmla="*/ 204 h 207"/>
                  <a:gd name="T66" fmla="*/ 124 w 186"/>
                  <a:gd name="T67" fmla="*/ 204 h 207"/>
                  <a:gd name="T68" fmla="*/ 129 w 186"/>
                  <a:gd name="T69" fmla="*/ 203 h 207"/>
                  <a:gd name="T70" fmla="*/ 133 w 186"/>
                  <a:gd name="T71" fmla="*/ 202 h 207"/>
                  <a:gd name="T72" fmla="*/ 138 w 186"/>
                  <a:gd name="T73" fmla="*/ 202 h 207"/>
                  <a:gd name="T74" fmla="*/ 142 w 186"/>
                  <a:gd name="T75" fmla="*/ 201 h 207"/>
                  <a:gd name="T76" fmla="*/ 146 w 186"/>
                  <a:gd name="T77" fmla="*/ 200 h 207"/>
                  <a:gd name="T78" fmla="*/ 149 w 186"/>
                  <a:gd name="T79" fmla="*/ 199 h 207"/>
                  <a:gd name="T80" fmla="*/ 153 w 186"/>
                  <a:gd name="T81" fmla="*/ 198 h 207"/>
                  <a:gd name="T82" fmla="*/ 157 w 186"/>
                  <a:gd name="T83" fmla="*/ 197 h 207"/>
                  <a:gd name="T84" fmla="*/ 160 w 186"/>
                  <a:gd name="T85" fmla="*/ 196 h 207"/>
                  <a:gd name="T86" fmla="*/ 163 w 186"/>
                  <a:gd name="T87" fmla="*/ 195 h 207"/>
                  <a:gd name="T88" fmla="*/ 166 w 186"/>
                  <a:gd name="T89" fmla="*/ 194 h 207"/>
                  <a:gd name="T90" fmla="*/ 169 w 186"/>
                  <a:gd name="T91" fmla="*/ 192 h 207"/>
                  <a:gd name="T92" fmla="*/ 171 w 186"/>
                  <a:gd name="T93" fmla="*/ 191 h 207"/>
                  <a:gd name="T94" fmla="*/ 174 w 186"/>
                  <a:gd name="T95" fmla="*/ 189 h 207"/>
                  <a:gd name="T96" fmla="*/ 177 w 186"/>
                  <a:gd name="T97" fmla="*/ 187 h 207"/>
                  <a:gd name="T98" fmla="*/ 180 w 186"/>
                  <a:gd name="T99" fmla="*/ 184 h 207"/>
                  <a:gd name="T100" fmla="*/ 182 w 186"/>
                  <a:gd name="T101" fmla="*/ 182 h 207"/>
                  <a:gd name="T102" fmla="*/ 183 w 186"/>
                  <a:gd name="T103" fmla="*/ 180 h 207"/>
                  <a:gd name="T104" fmla="*/ 183 w 186"/>
                  <a:gd name="T105" fmla="*/ 17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6" h="20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  <a:lnTo>
                      <a:pt x="1" y="178"/>
                    </a:lnTo>
                    <a:lnTo>
                      <a:pt x="1" y="179"/>
                    </a:lnTo>
                    <a:lnTo>
                      <a:pt x="1" y="180"/>
                    </a:lnTo>
                    <a:lnTo>
                      <a:pt x="1" y="181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3" y="183"/>
                    </a:lnTo>
                    <a:lnTo>
                      <a:pt x="3" y="184"/>
                    </a:lnTo>
                    <a:lnTo>
                      <a:pt x="4" y="184"/>
                    </a:lnTo>
                    <a:lnTo>
                      <a:pt x="5" y="185"/>
                    </a:lnTo>
                    <a:lnTo>
                      <a:pt x="6" y="186"/>
                    </a:lnTo>
                    <a:lnTo>
                      <a:pt x="7" y="187"/>
                    </a:lnTo>
                    <a:lnTo>
                      <a:pt x="8" y="188"/>
                    </a:lnTo>
                    <a:lnTo>
                      <a:pt x="9" y="189"/>
                    </a:lnTo>
                    <a:lnTo>
                      <a:pt x="10" y="189"/>
                    </a:lnTo>
                    <a:lnTo>
                      <a:pt x="11" y="190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4" y="192"/>
                    </a:lnTo>
                    <a:lnTo>
                      <a:pt x="15" y="192"/>
                    </a:lnTo>
                    <a:lnTo>
                      <a:pt x="16" y="193"/>
                    </a:lnTo>
                    <a:lnTo>
                      <a:pt x="17" y="193"/>
                    </a:lnTo>
                    <a:lnTo>
                      <a:pt x="18" y="194"/>
                    </a:lnTo>
                    <a:lnTo>
                      <a:pt x="19" y="194"/>
                    </a:lnTo>
                    <a:lnTo>
                      <a:pt x="20" y="194"/>
                    </a:lnTo>
                    <a:lnTo>
                      <a:pt x="21" y="195"/>
                    </a:lnTo>
                    <a:lnTo>
                      <a:pt x="22" y="195"/>
                    </a:lnTo>
                    <a:lnTo>
                      <a:pt x="23" y="196"/>
                    </a:lnTo>
                    <a:lnTo>
                      <a:pt x="24" y="196"/>
                    </a:lnTo>
                    <a:lnTo>
                      <a:pt x="25" y="196"/>
                    </a:lnTo>
                    <a:lnTo>
                      <a:pt x="26" y="197"/>
                    </a:lnTo>
                    <a:lnTo>
                      <a:pt x="27" y="197"/>
                    </a:lnTo>
                    <a:lnTo>
                      <a:pt x="29" y="197"/>
                    </a:lnTo>
                    <a:lnTo>
                      <a:pt x="30" y="198"/>
                    </a:lnTo>
                    <a:lnTo>
                      <a:pt x="31" y="198"/>
                    </a:lnTo>
                    <a:lnTo>
                      <a:pt x="32" y="198"/>
                    </a:lnTo>
                    <a:lnTo>
                      <a:pt x="33" y="199"/>
                    </a:lnTo>
                    <a:lnTo>
                      <a:pt x="35" y="199"/>
                    </a:lnTo>
                    <a:lnTo>
                      <a:pt x="36" y="199"/>
                    </a:lnTo>
                    <a:lnTo>
                      <a:pt x="37" y="200"/>
                    </a:lnTo>
                    <a:lnTo>
                      <a:pt x="38" y="200"/>
                    </a:lnTo>
                    <a:lnTo>
                      <a:pt x="40" y="200"/>
                    </a:lnTo>
                    <a:lnTo>
                      <a:pt x="41" y="201"/>
                    </a:lnTo>
                    <a:lnTo>
                      <a:pt x="42" y="201"/>
                    </a:lnTo>
                    <a:lnTo>
                      <a:pt x="44" y="201"/>
                    </a:lnTo>
                    <a:lnTo>
                      <a:pt x="45" y="201"/>
                    </a:lnTo>
                    <a:lnTo>
                      <a:pt x="47" y="202"/>
                    </a:lnTo>
                    <a:lnTo>
                      <a:pt x="48" y="202"/>
                    </a:lnTo>
                    <a:lnTo>
                      <a:pt x="49" y="202"/>
                    </a:lnTo>
                    <a:lnTo>
                      <a:pt x="51" y="202"/>
                    </a:lnTo>
                    <a:lnTo>
                      <a:pt x="52" y="203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60" y="204"/>
                    </a:lnTo>
                    <a:lnTo>
                      <a:pt x="61" y="204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6" y="204"/>
                    </a:lnTo>
                    <a:lnTo>
                      <a:pt x="67" y="204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2" y="205"/>
                    </a:lnTo>
                    <a:lnTo>
                      <a:pt x="73" y="205"/>
                    </a:lnTo>
                    <a:lnTo>
                      <a:pt x="75" y="205"/>
                    </a:lnTo>
                    <a:lnTo>
                      <a:pt x="77" y="205"/>
                    </a:lnTo>
                    <a:lnTo>
                      <a:pt x="78" y="205"/>
                    </a:lnTo>
                    <a:lnTo>
                      <a:pt x="80" y="205"/>
                    </a:lnTo>
                    <a:lnTo>
                      <a:pt x="81" y="205"/>
                    </a:lnTo>
                    <a:lnTo>
                      <a:pt x="83" y="205"/>
                    </a:lnTo>
                    <a:lnTo>
                      <a:pt x="84" y="205"/>
                    </a:lnTo>
                    <a:lnTo>
                      <a:pt x="86" y="205"/>
                    </a:lnTo>
                    <a:lnTo>
                      <a:pt x="88" y="205"/>
                    </a:lnTo>
                    <a:lnTo>
                      <a:pt x="89" y="205"/>
                    </a:lnTo>
                    <a:lnTo>
                      <a:pt x="91" y="205"/>
                    </a:lnTo>
                    <a:lnTo>
                      <a:pt x="92" y="206"/>
                    </a:lnTo>
                    <a:lnTo>
                      <a:pt x="93" y="205"/>
                    </a:lnTo>
                    <a:lnTo>
                      <a:pt x="95" y="205"/>
                    </a:lnTo>
                    <a:lnTo>
                      <a:pt x="96" y="205"/>
                    </a:lnTo>
                    <a:lnTo>
                      <a:pt x="98" y="205"/>
                    </a:lnTo>
                    <a:lnTo>
                      <a:pt x="100" y="205"/>
                    </a:lnTo>
                    <a:lnTo>
                      <a:pt x="101" y="205"/>
                    </a:lnTo>
                    <a:lnTo>
                      <a:pt x="103" y="205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7" y="205"/>
                    </a:lnTo>
                    <a:lnTo>
                      <a:pt x="109" y="205"/>
                    </a:lnTo>
                    <a:lnTo>
                      <a:pt x="111" y="205"/>
                    </a:lnTo>
                    <a:lnTo>
                      <a:pt x="112" y="205"/>
                    </a:lnTo>
                    <a:lnTo>
                      <a:pt x="114" y="205"/>
                    </a:lnTo>
                    <a:lnTo>
                      <a:pt x="115" y="205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1" y="204"/>
                    </a:lnTo>
                    <a:lnTo>
                      <a:pt x="123" y="204"/>
                    </a:lnTo>
                    <a:lnTo>
                      <a:pt x="124" y="204"/>
                    </a:lnTo>
                    <a:lnTo>
                      <a:pt x="126" y="203"/>
                    </a:lnTo>
                    <a:lnTo>
                      <a:pt x="127" y="203"/>
                    </a:lnTo>
                    <a:lnTo>
                      <a:pt x="129" y="203"/>
                    </a:lnTo>
                    <a:lnTo>
                      <a:pt x="130" y="203"/>
                    </a:lnTo>
                    <a:lnTo>
                      <a:pt x="132" y="203"/>
                    </a:lnTo>
                    <a:lnTo>
                      <a:pt x="133" y="202"/>
                    </a:lnTo>
                    <a:lnTo>
                      <a:pt x="135" y="202"/>
                    </a:lnTo>
                    <a:lnTo>
                      <a:pt x="136" y="202"/>
                    </a:lnTo>
                    <a:lnTo>
                      <a:pt x="138" y="202"/>
                    </a:lnTo>
                    <a:lnTo>
                      <a:pt x="139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3" y="201"/>
                    </a:lnTo>
                    <a:lnTo>
                      <a:pt x="144" y="200"/>
                    </a:lnTo>
                    <a:lnTo>
                      <a:pt x="146" y="200"/>
                    </a:lnTo>
                    <a:lnTo>
                      <a:pt x="147" y="200"/>
                    </a:lnTo>
                    <a:lnTo>
                      <a:pt x="148" y="199"/>
                    </a:lnTo>
                    <a:lnTo>
                      <a:pt x="149" y="199"/>
                    </a:lnTo>
                    <a:lnTo>
                      <a:pt x="151" y="199"/>
                    </a:lnTo>
                    <a:lnTo>
                      <a:pt x="152" y="198"/>
                    </a:lnTo>
                    <a:lnTo>
                      <a:pt x="153" y="198"/>
                    </a:lnTo>
                    <a:lnTo>
                      <a:pt x="154" y="198"/>
                    </a:lnTo>
                    <a:lnTo>
                      <a:pt x="155" y="197"/>
                    </a:lnTo>
                    <a:lnTo>
                      <a:pt x="157" y="197"/>
                    </a:lnTo>
                    <a:lnTo>
                      <a:pt x="158" y="197"/>
                    </a:lnTo>
                    <a:lnTo>
                      <a:pt x="159" y="196"/>
                    </a:lnTo>
                    <a:lnTo>
                      <a:pt x="160" y="196"/>
                    </a:lnTo>
                    <a:lnTo>
                      <a:pt x="161" y="196"/>
                    </a:lnTo>
                    <a:lnTo>
                      <a:pt x="162" y="195"/>
                    </a:lnTo>
                    <a:lnTo>
                      <a:pt x="163" y="195"/>
                    </a:lnTo>
                    <a:lnTo>
                      <a:pt x="164" y="194"/>
                    </a:lnTo>
                    <a:lnTo>
                      <a:pt x="165" y="194"/>
                    </a:lnTo>
                    <a:lnTo>
                      <a:pt x="166" y="194"/>
                    </a:lnTo>
                    <a:lnTo>
                      <a:pt x="167" y="193"/>
                    </a:lnTo>
                    <a:lnTo>
                      <a:pt x="168" y="193"/>
                    </a:lnTo>
                    <a:lnTo>
                      <a:pt x="169" y="192"/>
                    </a:lnTo>
                    <a:lnTo>
                      <a:pt x="170" y="192"/>
                    </a:lnTo>
                    <a:lnTo>
                      <a:pt x="170" y="191"/>
                    </a:lnTo>
                    <a:lnTo>
                      <a:pt x="171" y="191"/>
                    </a:lnTo>
                    <a:lnTo>
                      <a:pt x="172" y="191"/>
                    </a:lnTo>
                    <a:lnTo>
                      <a:pt x="173" y="190"/>
                    </a:lnTo>
                    <a:lnTo>
                      <a:pt x="174" y="189"/>
                    </a:lnTo>
                    <a:lnTo>
                      <a:pt x="175" y="189"/>
                    </a:lnTo>
                    <a:lnTo>
                      <a:pt x="176" y="188"/>
                    </a:lnTo>
                    <a:lnTo>
                      <a:pt x="177" y="187"/>
                    </a:lnTo>
                    <a:lnTo>
                      <a:pt x="178" y="186"/>
                    </a:lnTo>
                    <a:lnTo>
                      <a:pt x="179" y="185"/>
                    </a:lnTo>
                    <a:lnTo>
                      <a:pt x="180" y="184"/>
                    </a:lnTo>
                    <a:lnTo>
                      <a:pt x="181" y="184"/>
                    </a:lnTo>
                    <a:lnTo>
                      <a:pt x="181" y="183"/>
                    </a:lnTo>
                    <a:lnTo>
                      <a:pt x="182" y="182"/>
                    </a:lnTo>
                    <a:lnTo>
                      <a:pt x="182" y="181"/>
                    </a:lnTo>
                    <a:lnTo>
                      <a:pt x="183" y="181"/>
                    </a:lnTo>
                    <a:lnTo>
                      <a:pt x="183" y="180"/>
                    </a:lnTo>
                    <a:lnTo>
                      <a:pt x="183" y="179"/>
                    </a:lnTo>
                    <a:lnTo>
                      <a:pt x="183" y="178"/>
                    </a:lnTo>
                    <a:lnTo>
                      <a:pt x="183" y="177"/>
                    </a:lnTo>
                    <a:lnTo>
                      <a:pt x="184" y="177"/>
                    </a:lnTo>
                    <a:lnTo>
                      <a:pt x="185" y="0"/>
                    </a:lnTo>
                  </a:path>
                </a:pathLst>
              </a:custGeom>
              <a:grpFill/>
              <a:ln w="12700" cap="rnd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Oval 185">
                <a:extLst>
                  <a:ext uri="{FF2B5EF4-FFF2-40B4-BE49-F238E27FC236}">
                    <a16:creationId xmlns:a16="http://schemas.microsoft.com/office/drawing/2014/main" id="{968E3AE8-7C0B-4E5D-8A19-A6E4B8F85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9" y="3424"/>
                <a:ext cx="169" cy="42"/>
              </a:xfrm>
              <a:prstGeom prst="ellipse">
                <a:avLst/>
              </a:prstGeom>
              <a:grpFill/>
              <a:ln w="127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pPr>
                  <a:spcBef>
                    <a:spcPct val="50000"/>
                  </a:spcBef>
                </a:pPr>
                <a:endParaRPr lang="zh-CN" altLang="en-US">
                  <a:latin typeface="Times New Roman" pitchFamily="18" charset="0"/>
                  <a:ea typeface="宋体" charset="-122"/>
                </a:endParaRPr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5176C873-DB74-4D98-A26A-1C3C90F69C4F}"/>
                </a:ext>
              </a:extLst>
            </p:cNvPr>
            <p:cNvGrpSpPr/>
            <p:nvPr/>
          </p:nvGrpSpPr>
          <p:grpSpPr>
            <a:xfrm>
              <a:off x="4688721" y="4455673"/>
              <a:ext cx="1526353" cy="677130"/>
              <a:chOff x="4545845" y="3588085"/>
              <a:chExt cx="1660083" cy="736456"/>
            </a:xfrm>
          </p:grpSpPr>
          <p:pic>
            <p:nvPicPr>
              <p:cNvPr id="78" name="Picture 2">
                <a:extLst>
                  <a:ext uri="{FF2B5EF4-FFF2-40B4-BE49-F238E27FC236}">
                    <a16:creationId xmlns:a16="http://schemas.microsoft.com/office/drawing/2014/main" id="{D162DC4A-11CF-4E28-B36E-8665A77FA1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545845" y="3588085"/>
                <a:ext cx="1660083" cy="30429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" name="Picture 2">
                <a:extLst>
                  <a:ext uri="{FF2B5EF4-FFF2-40B4-BE49-F238E27FC236}">
                    <a16:creationId xmlns:a16="http://schemas.microsoft.com/office/drawing/2014/main" id="{B19D9B1A-41BB-4056-B31F-6ABDD3F374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545845" y="3976078"/>
                <a:ext cx="1660083" cy="348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6FCDDF6F-9636-4AA7-BCE4-22FEF8163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4" y="5598766"/>
              <a:ext cx="1841868" cy="769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13" descr="E:\自动接受（布谷鸟）\周磊(zhoulei)\DM01.fw.png">
              <a:extLst>
                <a:ext uri="{FF2B5EF4-FFF2-40B4-BE49-F238E27FC236}">
                  <a16:creationId xmlns:a16="http://schemas.microsoft.com/office/drawing/2014/main" id="{2AF8402D-CC7C-4E6A-9F5D-67F9BEC03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701" y="3493834"/>
              <a:ext cx="1890712" cy="187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" descr="stats">
              <a:extLst>
                <a:ext uri="{FF2B5EF4-FFF2-40B4-BE49-F238E27FC236}">
                  <a16:creationId xmlns:a16="http://schemas.microsoft.com/office/drawing/2014/main" id="{29F60867-2366-4F1C-834F-1EF66CE7C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213" y="4085972"/>
              <a:ext cx="1155700" cy="130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DC1FCB6A-86E8-4412-9DB9-8202145703B0}"/>
                </a:ext>
              </a:extLst>
            </p:cNvPr>
            <p:cNvGrpSpPr/>
            <p:nvPr/>
          </p:nvGrpSpPr>
          <p:grpSpPr>
            <a:xfrm>
              <a:off x="472895" y="3555746"/>
              <a:ext cx="1890713" cy="1878013"/>
              <a:chOff x="472895" y="2688158"/>
              <a:chExt cx="1890713" cy="1878013"/>
            </a:xfrm>
          </p:grpSpPr>
          <p:pic>
            <p:nvPicPr>
              <p:cNvPr id="76" name="Picture 13" descr="E:\自动接受（布谷鸟）\周磊(zhoulei)\DM01.fw.png">
                <a:extLst>
                  <a:ext uri="{FF2B5EF4-FFF2-40B4-BE49-F238E27FC236}">
                    <a16:creationId xmlns:a16="http://schemas.microsoft.com/office/drawing/2014/main" id="{89C37790-18E0-4FC2-B968-C3ECBD9BCB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895" y="2688158"/>
                <a:ext cx="1890713" cy="1878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26" descr="E:\资料库、\2012工作\PPT素材图标\PPT制作\PPT图片\png\128\128x128\tools.png">
                <a:extLst>
                  <a:ext uri="{FF2B5EF4-FFF2-40B4-BE49-F238E27FC236}">
                    <a16:creationId xmlns:a16="http://schemas.microsoft.com/office/drawing/2014/main" id="{6D1B5706-4193-4572-9E78-19ECBE0F85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920" y="3373958"/>
                <a:ext cx="1150938" cy="115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" name="圆角矩形 49">
              <a:extLst>
                <a:ext uri="{FF2B5EF4-FFF2-40B4-BE49-F238E27FC236}">
                  <a16:creationId xmlns:a16="http://schemas.microsoft.com/office/drawing/2014/main" id="{07A72F1E-F3B5-496E-B2B9-491E8BC3F546}"/>
                </a:ext>
              </a:extLst>
            </p:cNvPr>
            <p:cNvSpPr/>
            <p:nvPr/>
          </p:nvSpPr>
          <p:spPr bwMode="auto">
            <a:xfrm>
              <a:off x="578500" y="5541118"/>
              <a:ext cx="1636046" cy="599249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3" name="TextBox 50">
              <a:extLst>
                <a:ext uri="{FF2B5EF4-FFF2-40B4-BE49-F238E27FC236}">
                  <a16:creationId xmlns:a16="http://schemas.microsoft.com/office/drawing/2014/main" id="{E72D8A8A-07ED-4457-862F-AF73CEDFEC89}"/>
                </a:ext>
              </a:extLst>
            </p:cNvPr>
            <p:cNvSpPr txBox="1"/>
            <p:nvPr/>
          </p:nvSpPr>
          <p:spPr>
            <a:xfrm>
              <a:off x="571472" y="5631050"/>
              <a:ext cx="1643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2400" b="1" dirty="0">
                  <a:solidFill>
                    <a:srgbClr val="478ED4"/>
                  </a:solidFill>
                  <a:latin typeface="微软雅黑" pitchFamily="34" charset="-122"/>
                  <a:ea typeface="微软雅黑" pitchFamily="34" charset="-122"/>
                </a:rPr>
                <a:t>数据库</a:t>
              </a:r>
            </a:p>
          </p:txBody>
        </p:sp>
        <p:sp>
          <p:nvSpPr>
            <p:cNvPr id="74" name="圆角矩形 53">
              <a:extLst>
                <a:ext uri="{FF2B5EF4-FFF2-40B4-BE49-F238E27FC236}">
                  <a16:creationId xmlns:a16="http://schemas.microsoft.com/office/drawing/2014/main" id="{BE1E8A45-25FF-4BD3-A302-CD89FAEF13EE}"/>
                </a:ext>
              </a:extLst>
            </p:cNvPr>
            <p:cNvSpPr/>
            <p:nvPr/>
          </p:nvSpPr>
          <p:spPr bwMode="auto">
            <a:xfrm>
              <a:off x="6793606" y="5541118"/>
              <a:ext cx="1883682" cy="599249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TextBox 54">
              <a:extLst>
                <a:ext uri="{FF2B5EF4-FFF2-40B4-BE49-F238E27FC236}">
                  <a16:creationId xmlns:a16="http://schemas.microsoft.com/office/drawing/2014/main" id="{9BCFAA24-3300-409C-9EFB-531FE90F69C0}"/>
                </a:ext>
              </a:extLst>
            </p:cNvPr>
            <p:cNvSpPr txBox="1"/>
            <p:nvPr/>
          </p:nvSpPr>
          <p:spPr>
            <a:xfrm>
              <a:off x="6786577" y="5631050"/>
              <a:ext cx="1890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2400" b="1" dirty="0">
                  <a:solidFill>
                    <a:srgbClr val="478ED4"/>
                  </a:solidFill>
                  <a:latin typeface="微软雅黑" pitchFamily="34" charset="-122"/>
                  <a:ea typeface="微软雅黑" pitchFamily="34" charset="-122"/>
                </a:rPr>
                <a:t>大数据平台</a:t>
              </a: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F91FCE3C-0CFD-4C12-9F65-4456C84949E9}"/>
              </a:ext>
            </a:extLst>
          </p:cNvPr>
          <p:cNvSpPr/>
          <p:nvPr/>
        </p:nvSpPr>
        <p:spPr>
          <a:xfrm>
            <a:off x="1275910" y="4982631"/>
            <a:ext cx="8887504" cy="114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思源黑体 CN Heavy"/>
                <a:ea typeface="微软雅黑" pitchFamily="34" charset="-122"/>
              </a:rPr>
              <a:t>        40</a:t>
            </a:r>
            <a:r>
              <a:rPr lang="zh-CN" altLang="en-US" sz="2400" dirty="0">
                <a:solidFill>
                  <a:srgbClr val="002060"/>
                </a:solidFill>
                <a:latin typeface="思源黑体 CN Heavy"/>
                <a:ea typeface="微软雅黑" pitchFamily="34" charset="-122"/>
              </a:rPr>
              <a:t>年来坚持自主创新的技术路线，致力于自主可控数据库产品及大数据平台的研发与推广。</a:t>
            </a:r>
            <a:endParaRPr lang="zh-CN" altLang="en-US" sz="2400" dirty="0">
              <a:solidFill>
                <a:srgbClr val="002060"/>
              </a:solidFill>
              <a:latin typeface="思源黑体 CN Heavy"/>
            </a:endParaRPr>
          </a:p>
        </p:txBody>
      </p:sp>
    </p:spTree>
    <p:extLst>
      <p:ext uri="{BB962C8B-B14F-4D97-AF65-F5344CB8AC3E}">
        <p14:creationId xmlns:p14="http://schemas.microsoft.com/office/powerpoint/2010/main" val="28532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圆角矩形 59"/>
          <p:cNvSpPr/>
          <p:nvPr/>
        </p:nvSpPr>
        <p:spPr>
          <a:xfrm>
            <a:off x="10172422" y="1346456"/>
            <a:ext cx="1512000" cy="475200"/>
          </a:xfrm>
          <a:prstGeom prst="roundRect">
            <a:avLst>
              <a:gd name="adj" fmla="val 7223"/>
            </a:avLst>
          </a:prstGeom>
          <a:solidFill>
            <a:srgbClr val="2F476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6711343" y="1346456"/>
            <a:ext cx="1512000" cy="475200"/>
          </a:xfrm>
          <a:prstGeom prst="roundRect">
            <a:avLst>
              <a:gd name="adj" fmla="val 7223"/>
            </a:avLst>
          </a:prstGeom>
          <a:solidFill>
            <a:srgbClr val="2F476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4755217" y="1346456"/>
            <a:ext cx="1512000" cy="475200"/>
          </a:xfrm>
          <a:prstGeom prst="roundRect">
            <a:avLst>
              <a:gd name="adj" fmla="val 7223"/>
            </a:avLst>
          </a:prstGeom>
          <a:solidFill>
            <a:srgbClr val="2F476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774463" y="1346456"/>
            <a:ext cx="1512000" cy="475200"/>
          </a:xfrm>
          <a:prstGeom prst="roundRect">
            <a:avLst>
              <a:gd name="adj" fmla="val 7223"/>
            </a:avLst>
          </a:prstGeom>
          <a:solidFill>
            <a:srgbClr val="2F476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24358" y="1346456"/>
            <a:ext cx="1512000" cy="475200"/>
          </a:xfrm>
          <a:prstGeom prst="roundRect">
            <a:avLst>
              <a:gd name="adj" fmla="val 7223"/>
            </a:avLst>
          </a:prstGeom>
          <a:solidFill>
            <a:srgbClr val="2F476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5234" name="Picture 2" descr="E:\DM7测试库\5-第三方测评\1-第三方测评报告和证书\12-自主原创DM7.6_2016.11.29-无期限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1797" y="3272736"/>
            <a:ext cx="2396646" cy="3385738"/>
          </a:xfrm>
          <a:prstGeom prst="rect">
            <a:avLst/>
          </a:prstGeom>
          <a:noFill/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 rotWithShape="1">
          <a:blip r:embed="rId4">
            <a:lum bright="22000" contrast="-3000"/>
          </a:blip>
          <a:srcRect/>
          <a:stretch>
            <a:fillRect/>
          </a:stretch>
        </p:blipFill>
        <p:spPr bwMode="auto">
          <a:xfrm>
            <a:off x="6886191" y="3275907"/>
            <a:ext cx="2550440" cy="338256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发展历程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>
            <a:off x="451262" y="2459421"/>
            <a:ext cx="11276509" cy="0"/>
          </a:xfrm>
          <a:prstGeom prst="straightConnector1">
            <a:avLst/>
          </a:prstGeom>
          <a:ln w="57150" cap="sq" cmpd="sng">
            <a:solidFill>
              <a:srgbClr val="2F476D">
                <a:alpha val="85000"/>
              </a:srgbClr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 13"/>
          <p:cNvSpPr/>
          <p:nvPr/>
        </p:nvSpPr>
        <p:spPr>
          <a:xfrm>
            <a:off x="9634294" y="2354939"/>
            <a:ext cx="194310" cy="1943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15" name=" 13"/>
          <p:cNvSpPr/>
          <p:nvPr/>
        </p:nvSpPr>
        <p:spPr>
          <a:xfrm>
            <a:off x="8635394" y="2354939"/>
            <a:ext cx="194310" cy="1943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19" name=" 13"/>
          <p:cNvSpPr/>
          <p:nvPr/>
        </p:nvSpPr>
        <p:spPr>
          <a:xfrm>
            <a:off x="7577312" y="2354939"/>
            <a:ext cx="194310" cy="1943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22" name=" 13"/>
          <p:cNvSpPr/>
          <p:nvPr/>
        </p:nvSpPr>
        <p:spPr>
          <a:xfrm>
            <a:off x="3284618" y="2354939"/>
            <a:ext cx="194310" cy="1943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23" name=" 13"/>
          <p:cNvSpPr/>
          <p:nvPr/>
        </p:nvSpPr>
        <p:spPr>
          <a:xfrm>
            <a:off x="2190968" y="2354939"/>
            <a:ext cx="194310" cy="1943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24" name=" 13"/>
          <p:cNvSpPr/>
          <p:nvPr/>
        </p:nvSpPr>
        <p:spPr>
          <a:xfrm>
            <a:off x="1290955" y="2354939"/>
            <a:ext cx="194310" cy="1943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110598" name="Text Box 7"/>
          <p:cNvSpPr txBox="1"/>
          <p:nvPr/>
        </p:nvSpPr>
        <p:spPr>
          <a:xfrm>
            <a:off x="-343104" y="2459471"/>
            <a:ext cx="178625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CRDS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(1988)</a:t>
            </a:r>
          </a:p>
        </p:txBody>
      </p:sp>
      <p:sp>
        <p:nvSpPr>
          <p:cNvPr id="110599" name="Text Box 8"/>
          <p:cNvSpPr txBox="1"/>
          <p:nvPr/>
        </p:nvSpPr>
        <p:spPr>
          <a:xfrm>
            <a:off x="625472" y="2459471"/>
            <a:ext cx="163385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DM1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(1993)</a:t>
            </a:r>
          </a:p>
        </p:txBody>
      </p:sp>
      <p:sp>
        <p:nvSpPr>
          <p:cNvPr id="110600" name="Text Box 9"/>
          <p:cNvSpPr txBox="1"/>
          <p:nvPr/>
        </p:nvSpPr>
        <p:spPr>
          <a:xfrm>
            <a:off x="1533086" y="2459471"/>
            <a:ext cx="157861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DM2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(1996)</a:t>
            </a:r>
          </a:p>
        </p:txBody>
      </p:sp>
      <p:sp>
        <p:nvSpPr>
          <p:cNvPr id="110601" name="Text Box 10"/>
          <p:cNvSpPr txBox="1"/>
          <p:nvPr/>
        </p:nvSpPr>
        <p:spPr>
          <a:xfrm>
            <a:off x="2544422" y="2459471"/>
            <a:ext cx="16910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DM3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(2000)</a:t>
            </a:r>
          </a:p>
        </p:txBody>
      </p:sp>
      <p:sp>
        <p:nvSpPr>
          <p:cNvPr id="110605" name="Text Box 14"/>
          <p:cNvSpPr txBox="1"/>
          <p:nvPr/>
        </p:nvSpPr>
        <p:spPr>
          <a:xfrm>
            <a:off x="6733791" y="2459471"/>
            <a:ext cx="194754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DM4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(2003)</a:t>
            </a:r>
          </a:p>
        </p:txBody>
      </p:sp>
      <p:sp>
        <p:nvSpPr>
          <p:cNvPr id="110609" name="Text Box 19"/>
          <p:cNvSpPr txBox="1"/>
          <p:nvPr/>
        </p:nvSpPr>
        <p:spPr>
          <a:xfrm>
            <a:off x="7918116" y="2459471"/>
            <a:ext cx="16814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DM5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(2005)</a:t>
            </a:r>
          </a:p>
        </p:txBody>
      </p:sp>
      <p:sp>
        <p:nvSpPr>
          <p:cNvPr id="110615" name="Text Box 25"/>
          <p:cNvSpPr txBox="1"/>
          <p:nvPr/>
        </p:nvSpPr>
        <p:spPr>
          <a:xfrm>
            <a:off x="8911320" y="2459471"/>
            <a:ext cx="16764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DM6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(2009)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9876705" y="2459471"/>
            <a:ext cx="1716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DM7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itchFamily="34" charset="-122"/>
                <a:ea typeface="思源黑体 CN Regular" pitchFamily="34" charset="-122"/>
              </a:rPr>
              <a:t>(2012)</a:t>
            </a:r>
          </a:p>
        </p:txBody>
      </p:sp>
      <p:sp>
        <p:nvSpPr>
          <p:cNvPr id="50" name="Text Box 25"/>
          <p:cNvSpPr txBox="1"/>
          <p:nvPr/>
        </p:nvSpPr>
        <p:spPr>
          <a:xfrm>
            <a:off x="10859515" y="2459471"/>
            <a:ext cx="1716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宋体" panose="02010600030101010101" pitchFamily="2" charset="-122"/>
              </a:rPr>
              <a:t>DM8</a:t>
            </a:r>
          </a:p>
          <a:p>
            <a:pPr algn="ctr"/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宋体" panose="02010600030101010101" pitchFamily="2" charset="-122"/>
              </a:rPr>
              <a:t>(2019)</a:t>
            </a:r>
          </a:p>
        </p:txBody>
      </p:sp>
      <p:sp>
        <p:nvSpPr>
          <p:cNvPr id="115781" name="Text Box 69"/>
          <p:cNvSpPr txBox="1">
            <a:spLocks noChangeArrowheads="1"/>
          </p:cNvSpPr>
          <p:nvPr/>
        </p:nvSpPr>
        <p:spPr bwMode="auto">
          <a:xfrm>
            <a:off x="2727889" y="1356258"/>
            <a:ext cx="1584638" cy="455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2000</a:t>
            </a:r>
            <a:r>
              <a:rPr lang="zh-CN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年武汉</a:t>
            </a:r>
          </a:p>
          <a:p>
            <a:pPr algn="ctr">
              <a:defRPr/>
            </a:pPr>
            <a:r>
              <a:rPr lang="zh-CN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达梦数据库公司</a:t>
            </a:r>
          </a:p>
        </p:txBody>
      </p:sp>
      <p:sp>
        <p:nvSpPr>
          <p:cNvPr id="115784" name="Text Box 72"/>
          <p:cNvSpPr txBox="1">
            <a:spLocks noChangeArrowheads="1"/>
          </p:cNvSpPr>
          <p:nvPr/>
        </p:nvSpPr>
        <p:spPr bwMode="auto">
          <a:xfrm>
            <a:off x="4744711" y="1356164"/>
            <a:ext cx="1519658" cy="4557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R="0" algn="ctr">
              <a:buClrTx/>
              <a:buSzTx/>
              <a:buFontTx/>
              <a:defRPr/>
            </a:pPr>
            <a:r>
              <a:rPr lang="en-US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2001</a:t>
            </a:r>
            <a:r>
              <a:rPr lang="zh-CN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年上海</a:t>
            </a:r>
          </a:p>
          <a:p>
            <a:pPr marR="0" algn="ctr">
              <a:buClrTx/>
              <a:buSzTx/>
              <a:buFontTx/>
              <a:defRPr/>
            </a:pPr>
            <a:r>
              <a:rPr lang="zh-CN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达梦数据库公司</a:t>
            </a:r>
          </a:p>
        </p:txBody>
      </p:sp>
      <p:sp>
        <p:nvSpPr>
          <p:cNvPr id="115787" name="Text Box 75"/>
          <p:cNvSpPr txBox="1">
            <a:spLocks noChangeArrowheads="1"/>
          </p:cNvSpPr>
          <p:nvPr/>
        </p:nvSpPr>
        <p:spPr bwMode="auto">
          <a:xfrm>
            <a:off x="6687167" y="1355037"/>
            <a:ext cx="1582899" cy="4580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R="0" algn="ctr">
              <a:buClrTx/>
              <a:buSzTx/>
              <a:buFontTx/>
              <a:defRPr/>
            </a:pPr>
            <a:r>
              <a:rPr lang="en-US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2002</a:t>
            </a:r>
            <a:r>
              <a:rPr lang="zh-CN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年北京</a:t>
            </a:r>
          </a:p>
          <a:p>
            <a:pPr marR="0" algn="ctr">
              <a:buClrTx/>
              <a:buSzTx/>
              <a:buFontTx/>
              <a:defRPr/>
            </a:pPr>
            <a:r>
              <a:rPr lang="zh-CN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达梦数据库公司</a:t>
            </a:r>
          </a:p>
        </p:txBody>
      </p:sp>
      <p:sp>
        <p:nvSpPr>
          <p:cNvPr id="115790" name="Text Box 78"/>
          <p:cNvSpPr txBox="1">
            <a:spLocks noChangeArrowheads="1"/>
          </p:cNvSpPr>
          <p:nvPr/>
        </p:nvSpPr>
        <p:spPr bwMode="auto">
          <a:xfrm>
            <a:off x="10196451" y="1355647"/>
            <a:ext cx="1512270" cy="4568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>
              <a:defRPr/>
            </a:pPr>
            <a:r>
              <a:rPr lang="zh-CN" altLang="en-US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成都、石家庄、</a:t>
            </a:r>
          </a:p>
          <a:p>
            <a:pPr algn="ctr">
              <a:defRPr/>
            </a:pPr>
            <a:r>
              <a:rPr lang="zh-CN" altLang="en-US" sz="16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广州、海口等</a:t>
            </a:r>
          </a:p>
        </p:txBody>
      </p:sp>
      <p:sp>
        <p:nvSpPr>
          <p:cNvPr id="35" name="右箭头 34"/>
          <p:cNvSpPr/>
          <p:nvPr/>
        </p:nvSpPr>
        <p:spPr>
          <a:xfrm>
            <a:off x="1946994" y="1501976"/>
            <a:ext cx="828180" cy="164161"/>
          </a:xfrm>
          <a:prstGeom prst="rightArrow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36" name="右箭头 35"/>
          <p:cNvSpPr/>
          <p:nvPr/>
        </p:nvSpPr>
        <p:spPr>
          <a:xfrm>
            <a:off x="4288598" y="1501976"/>
            <a:ext cx="467486" cy="164161"/>
          </a:xfrm>
          <a:prstGeom prst="rightArrow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401" y="3364757"/>
            <a:ext cx="43925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早期基于</a:t>
            </a:r>
            <a:r>
              <a:rPr lang="en-US" altLang="zh-CN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DOS Pascal/ Vax-11 Ada</a:t>
            </a:r>
            <a:r>
              <a:rPr lang="zh-CN" altLang="en-US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编写</a:t>
            </a:r>
            <a:endParaRPr lang="en-US" altLang="zh-CN" dirty="0">
              <a:solidFill>
                <a:srgbClr val="002060"/>
              </a:solidFill>
              <a:latin typeface="思源黑体 CN Regular" pitchFamily="34" charset="-122"/>
              <a:ea typeface="思源黑体 CN Regular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X</a:t>
            </a:r>
            <a:r>
              <a:rPr lang="zh-CN" altLang="en-US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用</a:t>
            </a:r>
            <a:r>
              <a:rPr lang="en-US" altLang="zh-CN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MDB, </a:t>
            </a:r>
            <a:r>
              <a:rPr lang="zh-CN" altLang="en-US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知识库</a:t>
            </a:r>
            <a:r>
              <a:rPr lang="en-US" altLang="zh-CN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KDB, ADB</a:t>
            </a:r>
            <a:r>
              <a:rPr lang="zh-CN" altLang="en-US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等成果</a:t>
            </a:r>
            <a:endParaRPr lang="en-US" altLang="zh-CN" dirty="0">
              <a:solidFill>
                <a:srgbClr val="002060"/>
              </a:solidFill>
              <a:latin typeface="思源黑体 CN Regular" pitchFamily="34" charset="-122"/>
              <a:ea typeface="思源黑体 CN Regular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91</a:t>
            </a:r>
            <a:r>
              <a:rPr lang="zh-CN" altLang="en-US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年开始基于</a:t>
            </a:r>
            <a:r>
              <a:rPr lang="en-US" altLang="zh-CN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C/XENIX</a:t>
            </a:r>
            <a:r>
              <a:rPr lang="zh-CN" altLang="en-US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 多用户</a:t>
            </a:r>
            <a:endParaRPr lang="en-US" altLang="zh-CN" dirty="0">
              <a:solidFill>
                <a:srgbClr val="002060"/>
              </a:solidFill>
              <a:latin typeface="思源黑体 CN Regular" pitchFamily="34" charset="-122"/>
              <a:ea typeface="思源黑体 CN Regular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92</a:t>
            </a:r>
            <a:r>
              <a:rPr lang="zh-CN" altLang="en-US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年成立研究所，后推出</a:t>
            </a:r>
            <a:r>
              <a:rPr lang="en-US" altLang="zh-CN" dirty="0">
                <a:solidFill>
                  <a:srgbClr val="002060"/>
                </a:solidFill>
                <a:latin typeface="思源黑体 CN Regular" pitchFamily="34" charset="-122"/>
                <a:ea typeface="思源黑体 CN Regular" pitchFamily="34" charset="-122"/>
              </a:rPr>
              <a:t>DM1</a:t>
            </a:r>
            <a:endParaRPr lang="zh-CN" altLang="en-US" dirty="0">
              <a:solidFill>
                <a:srgbClr val="002060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49" name=" 13"/>
          <p:cNvSpPr/>
          <p:nvPr/>
        </p:nvSpPr>
        <p:spPr>
          <a:xfrm>
            <a:off x="10624490" y="2354939"/>
            <a:ext cx="194310" cy="1943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392608" y="1377113"/>
            <a:ext cx="1579105" cy="413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R="0" algn="ctr" defTabSz="914400" rtl="0">
              <a:buClrTx/>
              <a:buSzTx/>
              <a:buFontTx/>
              <a:defRPr/>
            </a:pPr>
            <a:r>
              <a:rPr kumimoji="0" lang="en-US" sz="1600" b="1" kern="1200" normalizeH="0" baseline="0" noProof="0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1992</a:t>
            </a:r>
            <a:r>
              <a:rPr kumimoji="0" lang="zh-CN" sz="1600" b="1" kern="1200" normalizeH="0" baseline="0" noProof="0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年数据库与</a:t>
            </a:r>
          </a:p>
          <a:p>
            <a:pPr marR="0" algn="ctr" defTabSz="914400" rtl="0">
              <a:buClrTx/>
              <a:buSzTx/>
              <a:buFontTx/>
              <a:defRPr/>
            </a:pPr>
            <a:r>
              <a:rPr kumimoji="0" lang="zh-CN" sz="1600" b="1" kern="1200" normalizeH="0" baseline="0" noProof="0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思源黑体 CN Regular" pitchFamily="34" charset="-122"/>
                <a:ea typeface="思源黑体 CN Regular" pitchFamily="34" charset="-122"/>
              </a:rPr>
              <a:t>多媒体研究所</a:t>
            </a:r>
          </a:p>
        </p:txBody>
      </p:sp>
      <p:sp>
        <p:nvSpPr>
          <p:cNvPr id="8" name="矩形 7"/>
          <p:cNvSpPr/>
          <p:nvPr/>
        </p:nvSpPr>
        <p:spPr>
          <a:xfrm>
            <a:off x="1360825" y="3496806"/>
            <a:ext cx="60320" cy="20646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1360825" y="3943500"/>
            <a:ext cx="60320" cy="20646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1360825" y="4344872"/>
            <a:ext cx="60320" cy="20646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1360825" y="4737700"/>
            <a:ext cx="60320" cy="20646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61" name="右箭头 60"/>
          <p:cNvSpPr/>
          <p:nvPr/>
        </p:nvSpPr>
        <p:spPr>
          <a:xfrm>
            <a:off x="6275338" y="1512482"/>
            <a:ext cx="424987" cy="164161"/>
          </a:xfrm>
          <a:prstGeom prst="rightArrow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62" name="右箭头 61"/>
          <p:cNvSpPr/>
          <p:nvPr/>
        </p:nvSpPr>
        <p:spPr>
          <a:xfrm>
            <a:off x="8219896" y="1512482"/>
            <a:ext cx="1952806" cy="164161"/>
          </a:xfrm>
          <a:prstGeom prst="rightArrow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52" y="5462374"/>
            <a:ext cx="1594800" cy="11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81" y="5462374"/>
            <a:ext cx="1594800" cy="11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26" y="5462984"/>
            <a:ext cx="1593987" cy="119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48" y="5463274"/>
            <a:ext cx="1593600" cy="11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研发实力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66B48C86-48D2-4A57-B103-AB028B52633E}"/>
              </a:ext>
            </a:extLst>
          </p:cNvPr>
          <p:cNvSpPr txBox="1"/>
          <p:nvPr/>
        </p:nvSpPr>
        <p:spPr>
          <a:xfrm>
            <a:off x="926434" y="1634363"/>
            <a:ext cx="3188366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34020"/>
                </a:solidFill>
                <a:latin typeface="思源黑体 CN Bold"/>
                <a:ea typeface="微软雅黑" panose="020B0503020204020204" pitchFamily="34" charset="-122"/>
              </a:rPr>
              <a:t>产学研</a:t>
            </a:r>
            <a:r>
              <a:rPr lang="zh-CN" altLang="en-US" sz="2400" b="1" dirty="0">
                <a:solidFill>
                  <a:srgbClr val="002060"/>
                </a:solidFill>
                <a:latin typeface="思源黑体 CN Bold"/>
                <a:ea typeface="微软雅黑" panose="020B0503020204020204" pitchFamily="34" charset="-122"/>
              </a:rPr>
              <a:t>结合，有</a:t>
            </a:r>
            <a:r>
              <a:rPr lang="zh-CN" altLang="en-US" sz="2400" b="1" dirty="0">
                <a:solidFill>
                  <a:srgbClr val="F34020"/>
                </a:solidFill>
                <a:latin typeface="思源黑体 CN Bold"/>
                <a:ea typeface="微软雅黑" panose="020B0503020204020204" pitchFamily="34" charset="-122"/>
              </a:rPr>
              <a:t>稳定可靠</a:t>
            </a:r>
            <a:r>
              <a:rPr lang="zh-CN" altLang="en-US" sz="2400" b="1" dirty="0">
                <a:solidFill>
                  <a:srgbClr val="002060"/>
                </a:solidFill>
                <a:latin typeface="思源黑体 CN Bold"/>
                <a:ea typeface="微软雅黑" panose="020B0503020204020204" pitchFamily="34" charset="-122"/>
              </a:rPr>
              <a:t>的人才储备</a:t>
            </a:r>
            <a:endParaRPr lang="en-US" altLang="zh-CN" sz="2400" b="1" dirty="0">
              <a:solidFill>
                <a:srgbClr val="002060"/>
              </a:solidFill>
              <a:latin typeface="思源黑体 CN Bold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思源黑体 CN Bold"/>
                <a:ea typeface="微软雅黑" panose="020B0503020204020204" pitchFamily="34" charset="-122"/>
              </a:rPr>
              <a:t>核心团队成员持续稳定，</a:t>
            </a:r>
            <a:r>
              <a:rPr lang="zh-CN" altLang="en-US" sz="2400" b="1" dirty="0">
                <a:solidFill>
                  <a:srgbClr val="F34020"/>
                </a:solidFill>
                <a:latin typeface="思源黑体 CN Bold"/>
                <a:ea typeface="微软雅黑" panose="020B0503020204020204" pitchFamily="34" charset="-122"/>
              </a:rPr>
              <a:t>二十年无重大人员流失</a:t>
            </a:r>
            <a:endParaRPr lang="en-US" altLang="zh-CN" sz="2400" b="1" dirty="0">
              <a:solidFill>
                <a:srgbClr val="F34020"/>
              </a:solidFill>
              <a:latin typeface="思源黑体 CN Bold"/>
              <a:ea typeface="微软雅黑" panose="020B0503020204020204" pitchFamily="34" charset="-122"/>
            </a:endParaRP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7BF4522B-C888-4810-A9F6-8B11DEB41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02" y="1634363"/>
            <a:ext cx="7497340" cy="416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4975" y="323850"/>
            <a:ext cx="5591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1C2682"/>
                </a:solidFill>
                <a:ea typeface="思源黑体 CN Regular" pitchFamily="34" charset="-122"/>
              </a:rPr>
              <a:t>资质荣誉</a:t>
            </a:r>
            <a:endParaRPr lang="en-US" altLang="zh-CN" sz="2200" dirty="0">
              <a:solidFill>
                <a:srgbClr val="1C2682"/>
              </a:solidFill>
              <a:ea typeface="思源黑体 CN Regular" pitchFamily="34" charset="-122"/>
            </a:endParaRPr>
          </a:p>
        </p:txBody>
      </p:sp>
      <p:pic>
        <p:nvPicPr>
          <p:cNvPr id="7" name="图片 6" descr="达梦LOGO+标语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555" y="257175"/>
            <a:ext cx="2107565" cy="9607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55290" y="844550"/>
            <a:ext cx="7200000" cy="5760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20000" cy="5760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TextBox 23">
            <a:extLst>
              <a:ext uri="{FF2B5EF4-FFF2-40B4-BE49-F238E27FC236}">
                <a16:creationId xmlns:a16="http://schemas.microsoft.com/office/drawing/2014/main" id="{9BADF13D-3AF2-4AAC-B029-DEE74C224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723" y="4100292"/>
            <a:ext cx="106232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著作权证书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4AB3F432-081F-4DDF-B4CA-BFABB9E32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54" y="3899283"/>
            <a:ext cx="924810" cy="1286717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5FE77E69-B68C-469A-A0DF-DEACC71A9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76" y="3899283"/>
            <a:ext cx="929643" cy="1286717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F2752BE4-2E3F-49E6-AB9C-8F4595682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31" y="3899283"/>
            <a:ext cx="932312" cy="1286717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DD172741-FD5F-4053-9E31-A6E176E2D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55" y="3899283"/>
            <a:ext cx="927100" cy="128671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2B50D9F5-6710-4B1D-81C0-93B0AD0757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67" y="3899283"/>
            <a:ext cx="931048" cy="1286717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EF277449-D7A5-49DB-8827-B1782E25A5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27" y="3899283"/>
            <a:ext cx="933972" cy="1286717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09BA7C22-F0BF-4F85-98E5-ECAB483075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11" y="3899283"/>
            <a:ext cx="931682" cy="1286717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C32A75C5-65AC-4586-BBE0-AA863932CE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05" y="3899283"/>
            <a:ext cx="933343" cy="1286717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730C38B6-5D38-4FB6-BA92-30E1D23050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60" y="3899283"/>
            <a:ext cx="985942" cy="1286717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8A60E7E7-E187-41BF-B7A7-35938EC924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4" y="3899283"/>
            <a:ext cx="982268" cy="1286717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25103677-5804-44F0-8CC9-B0571BA88D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494" y="3899283"/>
            <a:ext cx="981699" cy="128671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F38607A2-76D2-45C8-BC0C-343031A4C3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05" y="3899283"/>
            <a:ext cx="950056" cy="1286717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87A3E824-D576-4FA8-BD8F-85497C9DBF3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73" y="3899283"/>
            <a:ext cx="931734" cy="12867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44128638-B164-4338-98CE-302F50A690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19" y="3899283"/>
            <a:ext cx="962610" cy="1286717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D6CAB37A-ABF8-4122-8EE6-09D3A98783F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7" y="5281721"/>
            <a:ext cx="1178578" cy="102232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B2F23EA9-DB25-46F7-832B-1E913B83E11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55" y="5265679"/>
            <a:ext cx="1178578" cy="1071906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B2CF14CD-0F4C-4CF9-B0F1-D9DD1DF4DCD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95" y="5265679"/>
            <a:ext cx="1178578" cy="1071906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F1349A52-15D3-4919-BA74-74BD71FDC6A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28" y="5265283"/>
            <a:ext cx="1178577" cy="1071016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BC4149D4-10D4-427C-A0B6-7ECCFAE3C8E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67" y="5310874"/>
            <a:ext cx="1178578" cy="980802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FEB6EB17-3DB2-4BC0-A4FC-BE073814BA6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99" y="5300888"/>
            <a:ext cx="1178578" cy="1001176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2AF1975D-A0CE-4457-810A-06BB5064684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48" y="5290433"/>
            <a:ext cx="1178577" cy="1020495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28666D57-4783-4836-A218-7CC6D7B99DC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47" y="5262375"/>
            <a:ext cx="1178578" cy="1064478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D7CAACEC-B964-473A-ACE6-BBD7A107A55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87" y="5262375"/>
            <a:ext cx="1178578" cy="1064478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6B884DAD-53BB-4EC5-8B85-189B67144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67" y="5300771"/>
            <a:ext cx="1178578" cy="1022324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F8A1C8DB-430D-4ED1-BF73-FCBC8574856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5" y="5265679"/>
            <a:ext cx="1178578" cy="1071906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CEB99CAF-E1F6-4F57-9639-DD4C0B011F3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15" y="5265679"/>
            <a:ext cx="1178578" cy="1071906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3A02FE77-673A-40F2-A382-8DFB482C429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04" y="5265283"/>
            <a:ext cx="1178577" cy="1071016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76F55EFD-8BDE-4AAE-9F45-90F2C9E8DE6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60" y="5291824"/>
            <a:ext cx="1178578" cy="980802"/>
          </a:xfrm>
          <a:prstGeom prst="rect">
            <a:avLst/>
          </a:pr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CCC5040D-AB50-4968-92FF-37B34856D9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84" y="5290433"/>
            <a:ext cx="1178577" cy="1020495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8BF2C2D2-EFD6-4FE2-A595-5ACD0349FBF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31" y="5262375"/>
            <a:ext cx="1178578" cy="1064478"/>
          </a:xfrm>
          <a:prstGeom prst="rect">
            <a:avLst/>
          </a:prstGeom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id="{EBF91420-16D1-4BD0-9E4E-5879A306FA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06" y="5262375"/>
            <a:ext cx="1178578" cy="1064478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74154651-84EF-4796-B5E5-BFEC1E361E4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76" y="1432836"/>
            <a:ext cx="1416765" cy="19156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D245A7D1-210F-4808-8C01-61EEFFC322D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06" y="1404391"/>
            <a:ext cx="1322540" cy="19441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FBA6941C-23BC-4ADD-998B-1CCEA37473E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01" y="1374677"/>
            <a:ext cx="1112107" cy="7817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3A6B4EB2-B330-4B09-A208-5FA18EA5298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84" y="1374677"/>
            <a:ext cx="1189902" cy="8014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D83BEB43-5C3C-4752-A7A6-FE2315EBD93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88" y="2555876"/>
            <a:ext cx="1158795" cy="7926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0" name="矩形 99">
            <a:extLst>
              <a:ext uri="{FF2B5EF4-FFF2-40B4-BE49-F238E27FC236}">
                <a16:creationId xmlns:a16="http://schemas.microsoft.com/office/drawing/2014/main" id="{D7FE8AF1-6695-41E9-A9F0-C777A22136B0}"/>
              </a:ext>
            </a:extLst>
          </p:cNvPr>
          <p:cNvSpPr/>
          <p:nvPr/>
        </p:nvSpPr>
        <p:spPr>
          <a:xfrm>
            <a:off x="2126094" y="3657036"/>
            <a:ext cx="1142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自主原创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B64A3417-E9DD-4932-841E-78D1676E401D}"/>
              </a:ext>
            </a:extLst>
          </p:cNvPr>
          <p:cNvSpPr/>
          <p:nvPr/>
        </p:nvSpPr>
        <p:spPr>
          <a:xfrm>
            <a:off x="4073076" y="3390336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安全四级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10C4C13D-2BCE-4EEC-B3DA-A013EAE1A816}"/>
              </a:ext>
            </a:extLst>
          </p:cNvPr>
          <p:cNvSpPr/>
          <p:nvPr/>
        </p:nvSpPr>
        <p:spPr>
          <a:xfrm>
            <a:off x="5581645" y="3390336"/>
            <a:ext cx="569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EAL4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05C3BB0-0E16-4BF1-BFB9-A2A3FAF21426}"/>
              </a:ext>
            </a:extLst>
          </p:cNvPr>
          <p:cNvSpPr/>
          <p:nvPr/>
        </p:nvSpPr>
        <p:spPr>
          <a:xfrm>
            <a:off x="6602778" y="2238208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国家重点新产品</a:t>
            </a:r>
            <a:r>
              <a:rPr lang="en-US" altLang="zh-CN" sz="1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DM7</a:t>
            </a:r>
            <a:endParaRPr lang="zh-CN" altLang="en-US" sz="10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C0448ED9-5676-4EE9-9EDD-AF6E4C153DF3}"/>
              </a:ext>
            </a:extLst>
          </p:cNvPr>
          <p:cNvSpPr/>
          <p:nvPr/>
        </p:nvSpPr>
        <p:spPr>
          <a:xfrm>
            <a:off x="7957884" y="2238208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国家重点新产品</a:t>
            </a:r>
            <a:r>
              <a:rPr lang="en-US" altLang="zh-CN" sz="1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DM6</a:t>
            </a:r>
            <a:endParaRPr lang="zh-CN" altLang="en-US" sz="10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CD86C641-0C62-4265-B026-2643ED35AB0A}"/>
              </a:ext>
            </a:extLst>
          </p:cNvPr>
          <p:cNvSpPr/>
          <p:nvPr/>
        </p:nvSpPr>
        <p:spPr>
          <a:xfrm>
            <a:off x="6819362" y="3390336"/>
            <a:ext cx="12781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优秀软件产品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657071F0-6086-4981-A42C-BF7DC72A939C}"/>
              </a:ext>
            </a:extLst>
          </p:cNvPr>
          <p:cNvSpPr/>
          <p:nvPr/>
        </p:nvSpPr>
        <p:spPr>
          <a:xfrm>
            <a:off x="1713723" y="5478466"/>
            <a:ext cx="1244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软件登记证书</a:t>
            </a:r>
          </a:p>
        </p:txBody>
      </p:sp>
      <p:pic>
        <p:nvPicPr>
          <p:cNvPr id="107" name="图片 106">
            <a:extLst>
              <a:ext uri="{FF2B5EF4-FFF2-40B4-BE49-F238E27FC236}">
                <a16:creationId xmlns:a16="http://schemas.microsoft.com/office/drawing/2014/main" id="{99B05CC5-9280-4BCD-8526-F13F28E6CD8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71" y="2555876"/>
            <a:ext cx="1126507" cy="7926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8" name="矩形 107">
            <a:extLst>
              <a:ext uri="{FF2B5EF4-FFF2-40B4-BE49-F238E27FC236}">
                <a16:creationId xmlns:a16="http://schemas.microsoft.com/office/drawing/2014/main" id="{A845A132-22A5-487A-82C1-1E02A73BFB4E}"/>
              </a:ext>
            </a:extLst>
          </p:cNvPr>
          <p:cNvSpPr/>
          <p:nvPr/>
        </p:nvSpPr>
        <p:spPr>
          <a:xfrm>
            <a:off x="7915133" y="3390336"/>
            <a:ext cx="15556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自主创新产品认定证书</a:t>
            </a: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581B9F2A-7251-41BB-9B06-7DD87F7F677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041" y="3899283"/>
            <a:ext cx="928316" cy="1286717"/>
          </a:xfrm>
          <a:prstGeom prst="rect">
            <a:avLst/>
          </a:prstGeom>
        </p:spPr>
      </p:pic>
      <p:pic>
        <p:nvPicPr>
          <p:cNvPr id="110" name="图片 109">
            <a:extLst>
              <a:ext uri="{FF2B5EF4-FFF2-40B4-BE49-F238E27FC236}">
                <a16:creationId xmlns:a16="http://schemas.microsoft.com/office/drawing/2014/main" id="{344B87F1-E5BB-49E6-ACC1-ADED60C9254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74" y="3899283"/>
            <a:ext cx="928316" cy="1286717"/>
          </a:xfrm>
          <a:prstGeom prst="rect">
            <a:avLst/>
          </a:prstGeom>
        </p:spPr>
      </p:pic>
      <p:pic>
        <p:nvPicPr>
          <p:cNvPr id="112" name="Picture 4">
            <a:extLst>
              <a:ext uri="{FF2B5EF4-FFF2-40B4-BE49-F238E27FC236}">
                <a16:creationId xmlns:a16="http://schemas.microsoft.com/office/drawing/2014/main" id="{F32C5C48-E79B-4FA7-8DE0-CB64B78FF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4965" y="1432836"/>
            <a:ext cx="1657481" cy="227776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67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434975" y="323850"/>
            <a:ext cx="559117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dirty="0">
                <a:solidFill>
                  <a:srgbClr val="1C2682"/>
                </a:solidFill>
                <a:latin typeface="思源黑体 CN Regular" pitchFamily="34" charset="-122"/>
                <a:ea typeface="思源黑体 CN Regular" pitchFamily="34" charset="-122"/>
              </a:rPr>
              <a:t>市场地位</a:t>
            </a:r>
            <a:endParaRPr lang="zh-CN" sz="2200" dirty="0">
              <a:solidFill>
                <a:srgbClr val="1C2682"/>
              </a:solidFill>
              <a:latin typeface="思源黑体 CN Regular" pitchFamily="34" charset="-122"/>
              <a:ea typeface="思源黑体 CN Regular" pitchFamily="34" charset="-122"/>
            </a:endParaRPr>
          </a:p>
        </p:txBody>
      </p:sp>
      <p:pic>
        <p:nvPicPr>
          <p:cNvPr id="7172" name="图片 6" descr="达梦LOGO+标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57175"/>
            <a:ext cx="21082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955925" y="844550"/>
            <a:ext cx="7199313" cy="57150"/>
          </a:xfrm>
          <a:prstGeom prst="rect">
            <a:avLst/>
          </a:prstGeom>
          <a:solidFill>
            <a:srgbClr val="1C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4975" y="844550"/>
            <a:ext cx="2519363" cy="57150"/>
          </a:xfrm>
          <a:prstGeom prst="rect">
            <a:avLst/>
          </a:prstGeom>
          <a:solidFill>
            <a:srgbClr val="DF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AutoShape 2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AutoShape 6" descr="https://mmbiz.qpic.cn/mmbiz_jpg/Nv2XibBhRxcYGvxWuRqQZABZ9ib32CtAUzu29VfXxggWnwX9VcBicZXBsicVibX9hpicHk496fbTvYwfPERG0peJSRXw/640?wx_fmt=jpeg&amp;tp=webp&amp;wxfrom=5&amp;wx_lazy=1&amp;wx_co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643D785-C3C7-4565-BB0B-E880638532BA}"/>
              </a:ext>
            </a:extLst>
          </p:cNvPr>
          <p:cNvGrpSpPr/>
          <p:nvPr/>
        </p:nvGrpSpPr>
        <p:grpSpPr>
          <a:xfrm>
            <a:off x="2232907" y="1643951"/>
            <a:ext cx="5951918" cy="2975031"/>
            <a:chOff x="1719861" y="1841616"/>
            <a:chExt cx="5501992" cy="2258946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EEF3D386-4A73-4328-9F27-123AA57FDD7B}"/>
                </a:ext>
              </a:extLst>
            </p:cNvPr>
            <p:cNvGrpSpPr/>
            <p:nvPr/>
          </p:nvGrpSpPr>
          <p:grpSpPr>
            <a:xfrm>
              <a:off x="1719861" y="1841616"/>
              <a:ext cx="5501992" cy="2258946"/>
              <a:chOff x="382717" y="1599772"/>
              <a:chExt cx="8187306" cy="3997964"/>
            </a:xfrm>
          </p:grpSpPr>
          <p:grpSp>
            <p:nvGrpSpPr>
              <p:cNvPr id="37" name="Group 284">
                <a:extLst>
                  <a:ext uri="{FF2B5EF4-FFF2-40B4-BE49-F238E27FC236}">
                    <a16:creationId xmlns:a16="http://schemas.microsoft.com/office/drawing/2014/main" id="{2F38BABB-D0FD-4446-A4C0-5CCD92B6A4F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311759">
                <a:off x="382717" y="1599772"/>
                <a:ext cx="8187306" cy="3997964"/>
                <a:chOff x="76" y="576"/>
                <a:chExt cx="5605" cy="2737"/>
              </a:xfrm>
              <a:solidFill>
                <a:sysClr val="window" lastClr="FFFFFF">
                  <a:lumMod val="65000"/>
                </a:sysClr>
              </a:solidFill>
              <a:scene3d>
                <a:camera prst="orthographicFront">
                  <a:rot lat="19764277" lon="21053384" rev="21575955"/>
                </a:camera>
                <a:lightRig rig="threePt" dir="t"/>
              </a:scene3d>
            </p:grpSpPr>
            <p:sp>
              <p:nvSpPr>
                <p:cNvPr id="40" name="Freeform 285">
                  <a:extLst>
                    <a:ext uri="{FF2B5EF4-FFF2-40B4-BE49-F238E27FC236}">
                      <a16:creationId xmlns:a16="http://schemas.microsoft.com/office/drawing/2014/main" id="{ADD0CF5B-A7D9-438A-8FB0-14FE6B586F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4" y="2573"/>
                  <a:ext cx="37" cy="36"/>
                </a:xfrm>
                <a:custGeom>
                  <a:avLst/>
                  <a:gdLst>
                    <a:gd name="T0" fmla="*/ 0 w 37"/>
                    <a:gd name="T1" fmla="*/ 36 h 36"/>
                    <a:gd name="T2" fmla="*/ 3 w 37"/>
                    <a:gd name="T3" fmla="*/ 21 h 36"/>
                    <a:gd name="T4" fmla="*/ 12 w 37"/>
                    <a:gd name="T5" fmla="*/ 12 h 36"/>
                    <a:gd name="T6" fmla="*/ 22 w 37"/>
                    <a:gd name="T7" fmla="*/ 3 h 36"/>
                    <a:gd name="T8" fmla="*/ 37 w 37"/>
                    <a:gd name="T9" fmla="*/ 0 h 36"/>
                    <a:gd name="T10" fmla="*/ 34 w 37"/>
                    <a:gd name="T11" fmla="*/ 18 h 36"/>
                    <a:gd name="T12" fmla="*/ 28 w 37"/>
                    <a:gd name="T13" fmla="*/ 30 h 36"/>
                    <a:gd name="T14" fmla="*/ 15 w 37"/>
                    <a:gd name="T15" fmla="*/ 36 h 36"/>
                    <a:gd name="T16" fmla="*/ 0 w 37"/>
                    <a:gd name="T17" fmla="*/ 36 h 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7"/>
                    <a:gd name="T28" fmla="*/ 0 h 36"/>
                    <a:gd name="T29" fmla="*/ 37 w 37"/>
                    <a:gd name="T30" fmla="*/ 36 h 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7" h="36">
                      <a:moveTo>
                        <a:pt x="0" y="36"/>
                      </a:moveTo>
                      <a:lnTo>
                        <a:pt x="3" y="21"/>
                      </a:lnTo>
                      <a:lnTo>
                        <a:pt x="12" y="12"/>
                      </a:lnTo>
                      <a:lnTo>
                        <a:pt x="22" y="3"/>
                      </a:lnTo>
                      <a:lnTo>
                        <a:pt x="37" y="0"/>
                      </a:lnTo>
                      <a:lnTo>
                        <a:pt x="34" y="18"/>
                      </a:lnTo>
                      <a:lnTo>
                        <a:pt x="28" y="30"/>
                      </a:lnTo>
                      <a:lnTo>
                        <a:pt x="15" y="3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1" name="Freeform 286">
                  <a:extLst>
                    <a:ext uri="{FF2B5EF4-FFF2-40B4-BE49-F238E27FC236}">
                      <a16:creationId xmlns:a16="http://schemas.microsoft.com/office/drawing/2014/main" id="{2E938B4D-307B-4748-8EC4-84897A7D6B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9" y="2923"/>
                  <a:ext cx="71" cy="132"/>
                </a:xfrm>
                <a:custGeom>
                  <a:avLst/>
                  <a:gdLst>
                    <a:gd name="T0" fmla="*/ 25 w 71"/>
                    <a:gd name="T1" fmla="*/ 132 h 132"/>
                    <a:gd name="T2" fmla="*/ 25 w 71"/>
                    <a:gd name="T3" fmla="*/ 113 h 132"/>
                    <a:gd name="T4" fmla="*/ 22 w 71"/>
                    <a:gd name="T5" fmla="*/ 101 h 132"/>
                    <a:gd name="T6" fmla="*/ 19 w 71"/>
                    <a:gd name="T7" fmla="*/ 98 h 132"/>
                    <a:gd name="T8" fmla="*/ 13 w 71"/>
                    <a:gd name="T9" fmla="*/ 95 h 132"/>
                    <a:gd name="T10" fmla="*/ 0 w 71"/>
                    <a:gd name="T11" fmla="*/ 92 h 132"/>
                    <a:gd name="T12" fmla="*/ 7 w 71"/>
                    <a:gd name="T13" fmla="*/ 80 h 132"/>
                    <a:gd name="T14" fmla="*/ 10 w 71"/>
                    <a:gd name="T15" fmla="*/ 70 h 132"/>
                    <a:gd name="T16" fmla="*/ 10 w 71"/>
                    <a:gd name="T17" fmla="*/ 61 h 132"/>
                    <a:gd name="T18" fmla="*/ 10 w 71"/>
                    <a:gd name="T19" fmla="*/ 52 h 132"/>
                    <a:gd name="T20" fmla="*/ 4 w 71"/>
                    <a:gd name="T21" fmla="*/ 31 h 132"/>
                    <a:gd name="T22" fmla="*/ 0 w 71"/>
                    <a:gd name="T23" fmla="*/ 15 h 132"/>
                    <a:gd name="T24" fmla="*/ 0 w 71"/>
                    <a:gd name="T25" fmla="*/ 0 h 132"/>
                    <a:gd name="T26" fmla="*/ 10 w 71"/>
                    <a:gd name="T27" fmla="*/ 6 h 132"/>
                    <a:gd name="T28" fmla="*/ 19 w 71"/>
                    <a:gd name="T29" fmla="*/ 15 h 132"/>
                    <a:gd name="T30" fmla="*/ 28 w 71"/>
                    <a:gd name="T31" fmla="*/ 37 h 132"/>
                    <a:gd name="T32" fmla="*/ 34 w 71"/>
                    <a:gd name="T33" fmla="*/ 46 h 132"/>
                    <a:gd name="T34" fmla="*/ 44 w 71"/>
                    <a:gd name="T35" fmla="*/ 52 h 132"/>
                    <a:gd name="T36" fmla="*/ 56 w 71"/>
                    <a:gd name="T37" fmla="*/ 58 h 132"/>
                    <a:gd name="T38" fmla="*/ 71 w 71"/>
                    <a:gd name="T39" fmla="*/ 55 h 132"/>
                    <a:gd name="T40" fmla="*/ 65 w 71"/>
                    <a:gd name="T41" fmla="*/ 83 h 132"/>
                    <a:gd name="T42" fmla="*/ 56 w 71"/>
                    <a:gd name="T43" fmla="*/ 104 h 132"/>
                    <a:gd name="T44" fmla="*/ 44 w 71"/>
                    <a:gd name="T45" fmla="*/ 120 h 132"/>
                    <a:gd name="T46" fmla="*/ 25 w 71"/>
                    <a:gd name="T47" fmla="*/ 132 h 13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1"/>
                    <a:gd name="T73" fmla="*/ 0 h 132"/>
                    <a:gd name="T74" fmla="*/ 71 w 71"/>
                    <a:gd name="T75" fmla="*/ 132 h 13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1" h="132">
                      <a:moveTo>
                        <a:pt x="25" y="132"/>
                      </a:moveTo>
                      <a:lnTo>
                        <a:pt x="25" y="113"/>
                      </a:lnTo>
                      <a:lnTo>
                        <a:pt x="22" y="101"/>
                      </a:lnTo>
                      <a:lnTo>
                        <a:pt x="19" y="98"/>
                      </a:lnTo>
                      <a:lnTo>
                        <a:pt x="13" y="95"/>
                      </a:lnTo>
                      <a:lnTo>
                        <a:pt x="0" y="92"/>
                      </a:lnTo>
                      <a:lnTo>
                        <a:pt x="7" y="80"/>
                      </a:lnTo>
                      <a:lnTo>
                        <a:pt x="10" y="70"/>
                      </a:lnTo>
                      <a:lnTo>
                        <a:pt x="10" y="61"/>
                      </a:lnTo>
                      <a:lnTo>
                        <a:pt x="10" y="52"/>
                      </a:lnTo>
                      <a:lnTo>
                        <a:pt x="4" y="31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0" y="6"/>
                      </a:lnTo>
                      <a:lnTo>
                        <a:pt x="19" y="15"/>
                      </a:lnTo>
                      <a:lnTo>
                        <a:pt x="28" y="37"/>
                      </a:lnTo>
                      <a:lnTo>
                        <a:pt x="34" y="46"/>
                      </a:lnTo>
                      <a:lnTo>
                        <a:pt x="44" y="52"/>
                      </a:lnTo>
                      <a:lnTo>
                        <a:pt x="56" y="58"/>
                      </a:lnTo>
                      <a:lnTo>
                        <a:pt x="71" y="55"/>
                      </a:lnTo>
                      <a:lnTo>
                        <a:pt x="65" y="83"/>
                      </a:lnTo>
                      <a:lnTo>
                        <a:pt x="56" y="104"/>
                      </a:lnTo>
                      <a:lnTo>
                        <a:pt x="44" y="120"/>
                      </a:lnTo>
                      <a:lnTo>
                        <a:pt x="25" y="1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2" name="Freeform 287">
                  <a:extLst>
                    <a:ext uri="{FF2B5EF4-FFF2-40B4-BE49-F238E27FC236}">
                      <a16:creationId xmlns:a16="http://schemas.microsoft.com/office/drawing/2014/main" id="{4972D9BB-916D-48BA-B4A5-A2DAFF585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9" y="3033"/>
                  <a:ext cx="126" cy="111"/>
                </a:xfrm>
                <a:custGeom>
                  <a:avLst/>
                  <a:gdLst>
                    <a:gd name="T0" fmla="*/ 86 w 126"/>
                    <a:gd name="T1" fmla="*/ 0 h 111"/>
                    <a:gd name="T2" fmla="*/ 98 w 126"/>
                    <a:gd name="T3" fmla="*/ 0 h 111"/>
                    <a:gd name="T4" fmla="*/ 110 w 126"/>
                    <a:gd name="T5" fmla="*/ 3 h 111"/>
                    <a:gd name="T6" fmla="*/ 120 w 126"/>
                    <a:gd name="T7" fmla="*/ 7 h 111"/>
                    <a:gd name="T8" fmla="*/ 126 w 126"/>
                    <a:gd name="T9" fmla="*/ 13 h 111"/>
                    <a:gd name="T10" fmla="*/ 120 w 126"/>
                    <a:gd name="T11" fmla="*/ 31 h 111"/>
                    <a:gd name="T12" fmla="*/ 107 w 126"/>
                    <a:gd name="T13" fmla="*/ 53 h 111"/>
                    <a:gd name="T14" fmla="*/ 92 w 126"/>
                    <a:gd name="T15" fmla="*/ 74 h 111"/>
                    <a:gd name="T16" fmla="*/ 77 w 126"/>
                    <a:gd name="T17" fmla="*/ 93 h 111"/>
                    <a:gd name="T18" fmla="*/ 58 w 126"/>
                    <a:gd name="T19" fmla="*/ 105 h 111"/>
                    <a:gd name="T20" fmla="*/ 49 w 126"/>
                    <a:gd name="T21" fmla="*/ 111 h 111"/>
                    <a:gd name="T22" fmla="*/ 40 w 126"/>
                    <a:gd name="T23" fmla="*/ 111 h 111"/>
                    <a:gd name="T24" fmla="*/ 31 w 126"/>
                    <a:gd name="T25" fmla="*/ 111 h 111"/>
                    <a:gd name="T26" fmla="*/ 18 w 126"/>
                    <a:gd name="T27" fmla="*/ 108 h 111"/>
                    <a:gd name="T28" fmla="*/ 9 w 126"/>
                    <a:gd name="T29" fmla="*/ 105 h 111"/>
                    <a:gd name="T30" fmla="*/ 0 w 126"/>
                    <a:gd name="T31" fmla="*/ 96 h 111"/>
                    <a:gd name="T32" fmla="*/ 9 w 126"/>
                    <a:gd name="T33" fmla="*/ 80 h 111"/>
                    <a:gd name="T34" fmla="*/ 18 w 126"/>
                    <a:gd name="T35" fmla="*/ 68 h 111"/>
                    <a:gd name="T36" fmla="*/ 31 w 126"/>
                    <a:gd name="T37" fmla="*/ 59 h 111"/>
                    <a:gd name="T38" fmla="*/ 43 w 126"/>
                    <a:gd name="T39" fmla="*/ 50 h 111"/>
                    <a:gd name="T40" fmla="*/ 58 w 126"/>
                    <a:gd name="T41" fmla="*/ 40 h 111"/>
                    <a:gd name="T42" fmla="*/ 70 w 126"/>
                    <a:gd name="T43" fmla="*/ 31 h 111"/>
                    <a:gd name="T44" fmla="*/ 80 w 126"/>
                    <a:gd name="T45" fmla="*/ 19 h 111"/>
                    <a:gd name="T46" fmla="*/ 86 w 126"/>
                    <a:gd name="T47" fmla="*/ 0 h 11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26"/>
                    <a:gd name="T73" fmla="*/ 0 h 111"/>
                    <a:gd name="T74" fmla="*/ 126 w 126"/>
                    <a:gd name="T75" fmla="*/ 111 h 11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26" h="111">
                      <a:moveTo>
                        <a:pt x="86" y="0"/>
                      </a:moveTo>
                      <a:lnTo>
                        <a:pt x="98" y="0"/>
                      </a:lnTo>
                      <a:lnTo>
                        <a:pt x="110" y="3"/>
                      </a:lnTo>
                      <a:lnTo>
                        <a:pt x="120" y="7"/>
                      </a:lnTo>
                      <a:lnTo>
                        <a:pt x="126" y="13"/>
                      </a:lnTo>
                      <a:lnTo>
                        <a:pt x="120" y="31"/>
                      </a:lnTo>
                      <a:lnTo>
                        <a:pt x="107" y="53"/>
                      </a:lnTo>
                      <a:lnTo>
                        <a:pt x="92" y="74"/>
                      </a:lnTo>
                      <a:lnTo>
                        <a:pt x="77" y="93"/>
                      </a:lnTo>
                      <a:lnTo>
                        <a:pt x="58" y="105"/>
                      </a:lnTo>
                      <a:lnTo>
                        <a:pt x="49" y="111"/>
                      </a:lnTo>
                      <a:lnTo>
                        <a:pt x="40" y="111"/>
                      </a:lnTo>
                      <a:lnTo>
                        <a:pt x="31" y="111"/>
                      </a:lnTo>
                      <a:lnTo>
                        <a:pt x="18" y="108"/>
                      </a:lnTo>
                      <a:lnTo>
                        <a:pt x="9" y="105"/>
                      </a:lnTo>
                      <a:lnTo>
                        <a:pt x="0" y="96"/>
                      </a:lnTo>
                      <a:lnTo>
                        <a:pt x="9" y="80"/>
                      </a:lnTo>
                      <a:lnTo>
                        <a:pt x="18" y="68"/>
                      </a:lnTo>
                      <a:lnTo>
                        <a:pt x="31" y="59"/>
                      </a:lnTo>
                      <a:lnTo>
                        <a:pt x="43" y="50"/>
                      </a:lnTo>
                      <a:lnTo>
                        <a:pt x="58" y="40"/>
                      </a:lnTo>
                      <a:lnTo>
                        <a:pt x="70" y="31"/>
                      </a:lnTo>
                      <a:lnTo>
                        <a:pt x="80" y="19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3" name="Freeform 288">
                  <a:extLst>
                    <a:ext uri="{FF2B5EF4-FFF2-40B4-BE49-F238E27FC236}">
                      <a16:creationId xmlns:a16="http://schemas.microsoft.com/office/drawing/2014/main" id="{6121082A-49B2-4DE2-92A8-40B6F4D390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9" y="2656"/>
                  <a:ext cx="49" cy="40"/>
                </a:xfrm>
                <a:custGeom>
                  <a:avLst/>
                  <a:gdLst>
                    <a:gd name="T0" fmla="*/ 0 w 49"/>
                    <a:gd name="T1" fmla="*/ 12 h 40"/>
                    <a:gd name="T2" fmla="*/ 6 w 49"/>
                    <a:gd name="T3" fmla="*/ 3 h 40"/>
                    <a:gd name="T4" fmla="*/ 15 w 49"/>
                    <a:gd name="T5" fmla="*/ 0 h 40"/>
                    <a:gd name="T6" fmla="*/ 24 w 49"/>
                    <a:gd name="T7" fmla="*/ 3 h 40"/>
                    <a:gd name="T8" fmla="*/ 31 w 49"/>
                    <a:gd name="T9" fmla="*/ 6 h 40"/>
                    <a:gd name="T10" fmla="*/ 40 w 49"/>
                    <a:gd name="T11" fmla="*/ 12 h 40"/>
                    <a:gd name="T12" fmla="*/ 46 w 49"/>
                    <a:gd name="T13" fmla="*/ 18 h 40"/>
                    <a:gd name="T14" fmla="*/ 49 w 49"/>
                    <a:gd name="T15" fmla="*/ 27 h 40"/>
                    <a:gd name="T16" fmla="*/ 49 w 49"/>
                    <a:gd name="T17" fmla="*/ 40 h 40"/>
                    <a:gd name="T18" fmla="*/ 37 w 49"/>
                    <a:gd name="T19" fmla="*/ 40 h 40"/>
                    <a:gd name="T20" fmla="*/ 31 w 49"/>
                    <a:gd name="T21" fmla="*/ 40 h 40"/>
                    <a:gd name="T22" fmla="*/ 24 w 49"/>
                    <a:gd name="T23" fmla="*/ 36 h 40"/>
                    <a:gd name="T24" fmla="*/ 21 w 49"/>
                    <a:gd name="T25" fmla="*/ 30 h 40"/>
                    <a:gd name="T26" fmla="*/ 12 w 49"/>
                    <a:gd name="T27" fmla="*/ 18 h 40"/>
                    <a:gd name="T28" fmla="*/ 6 w 49"/>
                    <a:gd name="T29" fmla="*/ 15 h 40"/>
                    <a:gd name="T30" fmla="*/ 0 w 49"/>
                    <a:gd name="T31" fmla="*/ 12 h 4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9"/>
                    <a:gd name="T49" fmla="*/ 0 h 40"/>
                    <a:gd name="T50" fmla="*/ 49 w 49"/>
                    <a:gd name="T51" fmla="*/ 40 h 4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9" h="40">
                      <a:moveTo>
                        <a:pt x="0" y="12"/>
                      </a:moveTo>
                      <a:lnTo>
                        <a:pt x="6" y="3"/>
                      </a:lnTo>
                      <a:lnTo>
                        <a:pt x="15" y="0"/>
                      </a:lnTo>
                      <a:lnTo>
                        <a:pt x="24" y="3"/>
                      </a:lnTo>
                      <a:lnTo>
                        <a:pt x="31" y="6"/>
                      </a:lnTo>
                      <a:lnTo>
                        <a:pt x="40" y="12"/>
                      </a:lnTo>
                      <a:lnTo>
                        <a:pt x="46" y="18"/>
                      </a:lnTo>
                      <a:lnTo>
                        <a:pt x="49" y="27"/>
                      </a:lnTo>
                      <a:lnTo>
                        <a:pt x="49" y="40"/>
                      </a:lnTo>
                      <a:lnTo>
                        <a:pt x="37" y="40"/>
                      </a:lnTo>
                      <a:lnTo>
                        <a:pt x="31" y="40"/>
                      </a:lnTo>
                      <a:lnTo>
                        <a:pt x="24" y="36"/>
                      </a:lnTo>
                      <a:lnTo>
                        <a:pt x="21" y="30"/>
                      </a:lnTo>
                      <a:lnTo>
                        <a:pt x="12" y="18"/>
                      </a:lnTo>
                      <a:lnTo>
                        <a:pt x="6" y="15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4" name="Freeform 289">
                  <a:extLst>
                    <a:ext uri="{FF2B5EF4-FFF2-40B4-BE49-F238E27FC236}">
                      <a16:creationId xmlns:a16="http://schemas.microsoft.com/office/drawing/2014/main" id="{C01F8A12-3034-4D32-BDAA-340D15C7A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6" y="2468"/>
                  <a:ext cx="631" cy="547"/>
                </a:xfrm>
                <a:custGeom>
                  <a:avLst/>
                  <a:gdLst>
                    <a:gd name="T0" fmla="*/ 332 w 631"/>
                    <a:gd name="T1" fmla="*/ 433 h 547"/>
                    <a:gd name="T2" fmla="*/ 305 w 631"/>
                    <a:gd name="T3" fmla="*/ 403 h 547"/>
                    <a:gd name="T4" fmla="*/ 265 w 631"/>
                    <a:gd name="T5" fmla="*/ 393 h 547"/>
                    <a:gd name="T6" fmla="*/ 216 w 631"/>
                    <a:gd name="T7" fmla="*/ 403 h 547"/>
                    <a:gd name="T8" fmla="*/ 179 w 631"/>
                    <a:gd name="T9" fmla="*/ 427 h 547"/>
                    <a:gd name="T10" fmla="*/ 142 w 631"/>
                    <a:gd name="T11" fmla="*/ 452 h 547"/>
                    <a:gd name="T12" fmla="*/ 68 w 631"/>
                    <a:gd name="T13" fmla="*/ 476 h 547"/>
                    <a:gd name="T14" fmla="*/ 37 w 631"/>
                    <a:gd name="T15" fmla="*/ 470 h 547"/>
                    <a:gd name="T16" fmla="*/ 25 w 631"/>
                    <a:gd name="T17" fmla="*/ 436 h 547"/>
                    <a:gd name="T18" fmla="*/ 46 w 631"/>
                    <a:gd name="T19" fmla="*/ 415 h 547"/>
                    <a:gd name="T20" fmla="*/ 28 w 631"/>
                    <a:gd name="T21" fmla="*/ 369 h 547"/>
                    <a:gd name="T22" fmla="*/ 3 w 631"/>
                    <a:gd name="T23" fmla="*/ 274 h 547"/>
                    <a:gd name="T24" fmla="*/ 53 w 631"/>
                    <a:gd name="T25" fmla="*/ 185 h 547"/>
                    <a:gd name="T26" fmla="*/ 117 w 631"/>
                    <a:gd name="T27" fmla="*/ 169 h 547"/>
                    <a:gd name="T28" fmla="*/ 145 w 631"/>
                    <a:gd name="T29" fmla="*/ 123 h 547"/>
                    <a:gd name="T30" fmla="*/ 182 w 631"/>
                    <a:gd name="T31" fmla="*/ 89 h 547"/>
                    <a:gd name="T32" fmla="*/ 206 w 631"/>
                    <a:gd name="T33" fmla="*/ 55 h 547"/>
                    <a:gd name="T34" fmla="*/ 234 w 631"/>
                    <a:gd name="T35" fmla="*/ 68 h 547"/>
                    <a:gd name="T36" fmla="*/ 268 w 631"/>
                    <a:gd name="T37" fmla="*/ 40 h 547"/>
                    <a:gd name="T38" fmla="*/ 277 w 631"/>
                    <a:gd name="T39" fmla="*/ 19 h 547"/>
                    <a:gd name="T40" fmla="*/ 296 w 631"/>
                    <a:gd name="T41" fmla="*/ 34 h 547"/>
                    <a:gd name="T42" fmla="*/ 299 w 631"/>
                    <a:gd name="T43" fmla="*/ 9 h 547"/>
                    <a:gd name="T44" fmla="*/ 329 w 631"/>
                    <a:gd name="T45" fmla="*/ 25 h 547"/>
                    <a:gd name="T46" fmla="*/ 363 w 631"/>
                    <a:gd name="T47" fmla="*/ 31 h 547"/>
                    <a:gd name="T48" fmla="*/ 369 w 631"/>
                    <a:gd name="T49" fmla="*/ 52 h 547"/>
                    <a:gd name="T50" fmla="*/ 366 w 631"/>
                    <a:gd name="T51" fmla="*/ 86 h 547"/>
                    <a:gd name="T52" fmla="*/ 412 w 631"/>
                    <a:gd name="T53" fmla="*/ 114 h 547"/>
                    <a:gd name="T54" fmla="*/ 437 w 631"/>
                    <a:gd name="T55" fmla="*/ 123 h 547"/>
                    <a:gd name="T56" fmla="*/ 446 w 631"/>
                    <a:gd name="T57" fmla="*/ 74 h 547"/>
                    <a:gd name="T58" fmla="*/ 449 w 631"/>
                    <a:gd name="T59" fmla="*/ 0 h 547"/>
                    <a:gd name="T60" fmla="*/ 514 w 631"/>
                    <a:gd name="T61" fmla="*/ 105 h 547"/>
                    <a:gd name="T62" fmla="*/ 532 w 631"/>
                    <a:gd name="T63" fmla="*/ 160 h 547"/>
                    <a:gd name="T64" fmla="*/ 563 w 631"/>
                    <a:gd name="T65" fmla="*/ 181 h 547"/>
                    <a:gd name="T66" fmla="*/ 615 w 631"/>
                    <a:gd name="T67" fmla="*/ 274 h 547"/>
                    <a:gd name="T68" fmla="*/ 631 w 631"/>
                    <a:gd name="T69" fmla="*/ 341 h 547"/>
                    <a:gd name="T70" fmla="*/ 621 w 631"/>
                    <a:gd name="T71" fmla="*/ 409 h 547"/>
                    <a:gd name="T72" fmla="*/ 581 w 631"/>
                    <a:gd name="T73" fmla="*/ 501 h 547"/>
                    <a:gd name="T74" fmla="*/ 545 w 631"/>
                    <a:gd name="T75" fmla="*/ 529 h 547"/>
                    <a:gd name="T76" fmla="*/ 477 w 631"/>
                    <a:gd name="T77" fmla="*/ 541 h 547"/>
                    <a:gd name="T78" fmla="*/ 452 w 631"/>
                    <a:gd name="T79" fmla="*/ 525 h 547"/>
                    <a:gd name="T80" fmla="*/ 425 w 631"/>
                    <a:gd name="T81" fmla="*/ 498 h 547"/>
                    <a:gd name="T82" fmla="*/ 406 w 631"/>
                    <a:gd name="T83" fmla="*/ 467 h 547"/>
                    <a:gd name="T84" fmla="*/ 388 w 631"/>
                    <a:gd name="T85" fmla="*/ 449 h 547"/>
                    <a:gd name="T86" fmla="*/ 375 w 631"/>
                    <a:gd name="T87" fmla="*/ 430 h 547"/>
                    <a:gd name="T88" fmla="*/ 351 w 631"/>
                    <a:gd name="T89" fmla="*/ 461 h 54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631"/>
                    <a:gd name="T136" fmla="*/ 0 h 547"/>
                    <a:gd name="T137" fmla="*/ 631 w 631"/>
                    <a:gd name="T138" fmla="*/ 547 h 547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631" h="547">
                      <a:moveTo>
                        <a:pt x="329" y="464"/>
                      </a:moveTo>
                      <a:lnTo>
                        <a:pt x="332" y="446"/>
                      </a:lnTo>
                      <a:lnTo>
                        <a:pt x="332" y="433"/>
                      </a:lnTo>
                      <a:lnTo>
                        <a:pt x="326" y="421"/>
                      </a:lnTo>
                      <a:lnTo>
                        <a:pt x="317" y="412"/>
                      </a:lnTo>
                      <a:lnTo>
                        <a:pt x="305" y="403"/>
                      </a:lnTo>
                      <a:lnTo>
                        <a:pt x="292" y="396"/>
                      </a:lnTo>
                      <a:lnTo>
                        <a:pt x="280" y="393"/>
                      </a:lnTo>
                      <a:lnTo>
                        <a:pt x="265" y="393"/>
                      </a:lnTo>
                      <a:lnTo>
                        <a:pt x="249" y="393"/>
                      </a:lnTo>
                      <a:lnTo>
                        <a:pt x="231" y="396"/>
                      </a:lnTo>
                      <a:lnTo>
                        <a:pt x="216" y="403"/>
                      </a:lnTo>
                      <a:lnTo>
                        <a:pt x="203" y="409"/>
                      </a:lnTo>
                      <a:lnTo>
                        <a:pt x="191" y="418"/>
                      </a:lnTo>
                      <a:lnTo>
                        <a:pt x="179" y="427"/>
                      </a:lnTo>
                      <a:lnTo>
                        <a:pt x="169" y="439"/>
                      </a:lnTo>
                      <a:lnTo>
                        <a:pt x="166" y="455"/>
                      </a:lnTo>
                      <a:lnTo>
                        <a:pt x="142" y="452"/>
                      </a:lnTo>
                      <a:lnTo>
                        <a:pt x="120" y="458"/>
                      </a:lnTo>
                      <a:lnTo>
                        <a:pt x="83" y="470"/>
                      </a:lnTo>
                      <a:lnTo>
                        <a:pt x="68" y="476"/>
                      </a:lnTo>
                      <a:lnTo>
                        <a:pt x="53" y="476"/>
                      </a:lnTo>
                      <a:lnTo>
                        <a:pt x="43" y="473"/>
                      </a:lnTo>
                      <a:lnTo>
                        <a:pt x="37" y="470"/>
                      </a:lnTo>
                      <a:lnTo>
                        <a:pt x="22" y="455"/>
                      </a:lnTo>
                      <a:lnTo>
                        <a:pt x="22" y="443"/>
                      </a:lnTo>
                      <a:lnTo>
                        <a:pt x="25" y="436"/>
                      </a:lnTo>
                      <a:lnTo>
                        <a:pt x="34" y="427"/>
                      </a:lnTo>
                      <a:lnTo>
                        <a:pt x="40" y="418"/>
                      </a:lnTo>
                      <a:lnTo>
                        <a:pt x="46" y="415"/>
                      </a:lnTo>
                      <a:lnTo>
                        <a:pt x="46" y="406"/>
                      </a:lnTo>
                      <a:lnTo>
                        <a:pt x="37" y="387"/>
                      </a:lnTo>
                      <a:lnTo>
                        <a:pt x="28" y="369"/>
                      </a:lnTo>
                      <a:lnTo>
                        <a:pt x="19" y="347"/>
                      </a:lnTo>
                      <a:lnTo>
                        <a:pt x="13" y="326"/>
                      </a:lnTo>
                      <a:lnTo>
                        <a:pt x="3" y="274"/>
                      </a:lnTo>
                      <a:lnTo>
                        <a:pt x="0" y="218"/>
                      </a:lnTo>
                      <a:lnTo>
                        <a:pt x="25" y="200"/>
                      </a:lnTo>
                      <a:lnTo>
                        <a:pt x="53" y="185"/>
                      </a:lnTo>
                      <a:lnTo>
                        <a:pt x="83" y="175"/>
                      </a:lnTo>
                      <a:lnTo>
                        <a:pt x="99" y="172"/>
                      </a:lnTo>
                      <a:lnTo>
                        <a:pt x="117" y="169"/>
                      </a:lnTo>
                      <a:lnTo>
                        <a:pt x="123" y="151"/>
                      </a:lnTo>
                      <a:lnTo>
                        <a:pt x="133" y="138"/>
                      </a:lnTo>
                      <a:lnTo>
                        <a:pt x="145" y="123"/>
                      </a:lnTo>
                      <a:lnTo>
                        <a:pt x="157" y="114"/>
                      </a:lnTo>
                      <a:lnTo>
                        <a:pt x="169" y="102"/>
                      </a:lnTo>
                      <a:lnTo>
                        <a:pt x="182" y="89"/>
                      </a:lnTo>
                      <a:lnTo>
                        <a:pt x="191" y="74"/>
                      </a:lnTo>
                      <a:lnTo>
                        <a:pt x="197" y="59"/>
                      </a:lnTo>
                      <a:lnTo>
                        <a:pt x="206" y="55"/>
                      </a:lnTo>
                      <a:lnTo>
                        <a:pt x="212" y="55"/>
                      </a:lnTo>
                      <a:lnTo>
                        <a:pt x="225" y="62"/>
                      </a:lnTo>
                      <a:lnTo>
                        <a:pt x="234" y="68"/>
                      </a:lnTo>
                      <a:lnTo>
                        <a:pt x="243" y="77"/>
                      </a:lnTo>
                      <a:lnTo>
                        <a:pt x="262" y="52"/>
                      </a:lnTo>
                      <a:lnTo>
                        <a:pt x="268" y="40"/>
                      </a:lnTo>
                      <a:lnTo>
                        <a:pt x="268" y="19"/>
                      </a:lnTo>
                      <a:lnTo>
                        <a:pt x="271" y="19"/>
                      </a:lnTo>
                      <a:lnTo>
                        <a:pt x="277" y="19"/>
                      </a:lnTo>
                      <a:lnTo>
                        <a:pt x="283" y="25"/>
                      </a:lnTo>
                      <a:lnTo>
                        <a:pt x="292" y="37"/>
                      </a:lnTo>
                      <a:lnTo>
                        <a:pt x="296" y="34"/>
                      </a:lnTo>
                      <a:lnTo>
                        <a:pt x="299" y="25"/>
                      </a:lnTo>
                      <a:lnTo>
                        <a:pt x="299" y="16"/>
                      </a:lnTo>
                      <a:lnTo>
                        <a:pt x="299" y="9"/>
                      </a:lnTo>
                      <a:lnTo>
                        <a:pt x="305" y="12"/>
                      </a:lnTo>
                      <a:lnTo>
                        <a:pt x="314" y="16"/>
                      </a:lnTo>
                      <a:lnTo>
                        <a:pt x="329" y="25"/>
                      </a:lnTo>
                      <a:lnTo>
                        <a:pt x="339" y="28"/>
                      </a:lnTo>
                      <a:lnTo>
                        <a:pt x="348" y="31"/>
                      </a:lnTo>
                      <a:lnTo>
                        <a:pt x="363" y="31"/>
                      </a:lnTo>
                      <a:lnTo>
                        <a:pt x="379" y="28"/>
                      </a:lnTo>
                      <a:lnTo>
                        <a:pt x="372" y="40"/>
                      </a:lnTo>
                      <a:lnTo>
                        <a:pt x="369" y="52"/>
                      </a:lnTo>
                      <a:lnTo>
                        <a:pt x="366" y="65"/>
                      </a:lnTo>
                      <a:lnTo>
                        <a:pt x="363" y="77"/>
                      </a:lnTo>
                      <a:lnTo>
                        <a:pt x="366" y="86"/>
                      </a:lnTo>
                      <a:lnTo>
                        <a:pt x="375" y="95"/>
                      </a:lnTo>
                      <a:lnTo>
                        <a:pt x="394" y="105"/>
                      </a:lnTo>
                      <a:lnTo>
                        <a:pt x="412" y="114"/>
                      </a:lnTo>
                      <a:lnTo>
                        <a:pt x="422" y="123"/>
                      </a:lnTo>
                      <a:lnTo>
                        <a:pt x="425" y="132"/>
                      </a:lnTo>
                      <a:lnTo>
                        <a:pt x="437" y="123"/>
                      </a:lnTo>
                      <a:lnTo>
                        <a:pt x="443" y="108"/>
                      </a:lnTo>
                      <a:lnTo>
                        <a:pt x="446" y="92"/>
                      </a:lnTo>
                      <a:lnTo>
                        <a:pt x="446" y="74"/>
                      </a:lnTo>
                      <a:lnTo>
                        <a:pt x="446" y="37"/>
                      </a:lnTo>
                      <a:lnTo>
                        <a:pt x="446" y="19"/>
                      </a:lnTo>
                      <a:lnTo>
                        <a:pt x="449" y="0"/>
                      </a:lnTo>
                      <a:lnTo>
                        <a:pt x="474" y="31"/>
                      </a:lnTo>
                      <a:lnTo>
                        <a:pt x="495" y="68"/>
                      </a:lnTo>
                      <a:lnTo>
                        <a:pt x="514" y="105"/>
                      </a:lnTo>
                      <a:lnTo>
                        <a:pt x="523" y="129"/>
                      </a:lnTo>
                      <a:lnTo>
                        <a:pt x="529" y="151"/>
                      </a:lnTo>
                      <a:lnTo>
                        <a:pt x="532" y="160"/>
                      </a:lnTo>
                      <a:lnTo>
                        <a:pt x="535" y="166"/>
                      </a:lnTo>
                      <a:lnTo>
                        <a:pt x="548" y="175"/>
                      </a:lnTo>
                      <a:lnTo>
                        <a:pt x="563" y="181"/>
                      </a:lnTo>
                      <a:lnTo>
                        <a:pt x="575" y="191"/>
                      </a:lnTo>
                      <a:lnTo>
                        <a:pt x="594" y="231"/>
                      </a:lnTo>
                      <a:lnTo>
                        <a:pt x="615" y="274"/>
                      </a:lnTo>
                      <a:lnTo>
                        <a:pt x="621" y="295"/>
                      </a:lnTo>
                      <a:lnTo>
                        <a:pt x="628" y="317"/>
                      </a:lnTo>
                      <a:lnTo>
                        <a:pt x="631" y="341"/>
                      </a:lnTo>
                      <a:lnTo>
                        <a:pt x="631" y="369"/>
                      </a:lnTo>
                      <a:lnTo>
                        <a:pt x="628" y="390"/>
                      </a:lnTo>
                      <a:lnTo>
                        <a:pt x="621" y="409"/>
                      </a:lnTo>
                      <a:lnTo>
                        <a:pt x="606" y="446"/>
                      </a:lnTo>
                      <a:lnTo>
                        <a:pt x="588" y="482"/>
                      </a:lnTo>
                      <a:lnTo>
                        <a:pt x="581" y="501"/>
                      </a:lnTo>
                      <a:lnTo>
                        <a:pt x="575" y="519"/>
                      </a:lnTo>
                      <a:lnTo>
                        <a:pt x="560" y="525"/>
                      </a:lnTo>
                      <a:lnTo>
                        <a:pt x="545" y="529"/>
                      </a:lnTo>
                      <a:lnTo>
                        <a:pt x="517" y="535"/>
                      </a:lnTo>
                      <a:lnTo>
                        <a:pt x="492" y="538"/>
                      </a:lnTo>
                      <a:lnTo>
                        <a:pt x="477" y="541"/>
                      </a:lnTo>
                      <a:lnTo>
                        <a:pt x="465" y="547"/>
                      </a:lnTo>
                      <a:lnTo>
                        <a:pt x="458" y="535"/>
                      </a:lnTo>
                      <a:lnTo>
                        <a:pt x="452" y="525"/>
                      </a:lnTo>
                      <a:lnTo>
                        <a:pt x="440" y="519"/>
                      </a:lnTo>
                      <a:lnTo>
                        <a:pt x="425" y="519"/>
                      </a:lnTo>
                      <a:lnTo>
                        <a:pt x="425" y="498"/>
                      </a:lnTo>
                      <a:lnTo>
                        <a:pt x="422" y="482"/>
                      </a:lnTo>
                      <a:lnTo>
                        <a:pt x="415" y="473"/>
                      </a:lnTo>
                      <a:lnTo>
                        <a:pt x="406" y="467"/>
                      </a:lnTo>
                      <a:lnTo>
                        <a:pt x="397" y="464"/>
                      </a:lnTo>
                      <a:lnTo>
                        <a:pt x="391" y="458"/>
                      </a:lnTo>
                      <a:lnTo>
                        <a:pt x="388" y="449"/>
                      </a:lnTo>
                      <a:lnTo>
                        <a:pt x="385" y="433"/>
                      </a:lnTo>
                      <a:lnTo>
                        <a:pt x="382" y="430"/>
                      </a:lnTo>
                      <a:lnTo>
                        <a:pt x="375" y="430"/>
                      </a:lnTo>
                      <a:lnTo>
                        <a:pt x="366" y="446"/>
                      </a:lnTo>
                      <a:lnTo>
                        <a:pt x="360" y="455"/>
                      </a:lnTo>
                      <a:lnTo>
                        <a:pt x="351" y="461"/>
                      </a:lnTo>
                      <a:lnTo>
                        <a:pt x="342" y="464"/>
                      </a:lnTo>
                      <a:lnTo>
                        <a:pt x="329" y="4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5" name="Freeform 290">
                  <a:extLst>
                    <a:ext uri="{FF2B5EF4-FFF2-40B4-BE49-F238E27FC236}">
                      <a16:creationId xmlns:a16="http://schemas.microsoft.com/office/drawing/2014/main" id="{032E8F67-3CA8-4092-8251-7D368868A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1" y="3033"/>
                  <a:ext cx="65" cy="59"/>
                </a:xfrm>
                <a:custGeom>
                  <a:avLst/>
                  <a:gdLst>
                    <a:gd name="T0" fmla="*/ 10 w 65"/>
                    <a:gd name="T1" fmla="*/ 59 h 59"/>
                    <a:gd name="T2" fmla="*/ 10 w 65"/>
                    <a:gd name="T3" fmla="*/ 43 h 59"/>
                    <a:gd name="T4" fmla="*/ 7 w 65"/>
                    <a:gd name="T5" fmla="*/ 34 h 59"/>
                    <a:gd name="T6" fmla="*/ 3 w 65"/>
                    <a:gd name="T7" fmla="*/ 25 h 59"/>
                    <a:gd name="T8" fmla="*/ 0 w 65"/>
                    <a:gd name="T9" fmla="*/ 13 h 59"/>
                    <a:gd name="T10" fmla="*/ 13 w 65"/>
                    <a:gd name="T11" fmla="*/ 13 h 59"/>
                    <a:gd name="T12" fmla="*/ 19 w 65"/>
                    <a:gd name="T13" fmla="*/ 13 h 59"/>
                    <a:gd name="T14" fmla="*/ 34 w 65"/>
                    <a:gd name="T15" fmla="*/ 10 h 59"/>
                    <a:gd name="T16" fmla="*/ 50 w 65"/>
                    <a:gd name="T17" fmla="*/ 3 h 59"/>
                    <a:gd name="T18" fmla="*/ 65 w 65"/>
                    <a:gd name="T19" fmla="*/ 0 h 59"/>
                    <a:gd name="T20" fmla="*/ 59 w 65"/>
                    <a:gd name="T21" fmla="*/ 25 h 59"/>
                    <a:gd name="T22" fmla="*/ 56 w 65"/>
                    <a:gd name="T23" fmla="*/ 37 h 59"/>
                    <a:gd name="T24" fmla="*/ 50 w 65"/>
                    <a:gd name="T25" fmla="*/ 46 h 59"/>
                    <a:gd name="T26" fmla="*/ 43 w 65"/>
                    <a:gd name="T27" fmla="*/ 53 h 59"/>
                    <a:gd name="T28" fmla="*/ 34 w 65"/>
                    <a:gd name="T29" fmla="*/ 56 h 59"/>
                    <a:gd name="T30" fmla="*/ 22 w 65"/>
                    <a:gd name="T31" fmla="*/ 59 h 59"/>
                    <a:gd name="T32" fmla="*/ 10 w 65"/>
                    <a:gd name="T33" fmla="*/ 59 h 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5"/>
                    <a:gd name="T52" fmla="*/ 0 h 59"/>
                    <a:gd name="T53" fmla="*/ 65 w 65"/>
                    <a:gd name="T54" fmla="*/ 59 h 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5" h="59">
                      <a:moveTo>
                        <a:pt x="10" y="59"/>
                      </a:moveTo>
                      <a:lnTo>
                        <a:pt x="10" y="43"/>
                      </a:lnTo>
                      <a:lnTo>
                        <a:pt x="7" y="34"/>
                      </a:lnTo>
                      <a:lnTo>
                        <a:pt x="3" y="25"/>
                      </a:ln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9" y="13"/>
                      </a:lnTo>
                      <a:lnTo>
                        <a:pt x="34" y="10"/>
                      </a:lnTo>
                      <a:lnTo>
                        <a:pt x="50" y="3"/>
                      </a:lnTo>
                      <a:lnTo>
                        <a:pt x="65" y="0"/>
                      </a:lnTo>
                      <a:lnTo>
                        <a:pt x="59" y="25"/>
                      </a:lnTo>
                      <a:lnTo>
                        <a:pt x="56" y="37"/>
                      </a:lnTo>
                      <a:lnTo>
                        <a:pt x="50" y="46"/>
                      </a:lnTo>
                      <a:lnTo>
                        <a:pt x="43" y="53"/>
                      </a:lnTo>
                      <a:lnTo>
                        <a:pt x="34" y="56"/>
                      </a:lnTo>
                      <a:lnTo>
                        <a:pt x="22" y="59"/>
                      </a:lnTo>
                      <a:lnTo>
                        <a:pt x="10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6" name="Freeform 291">
                  <a:extLst>
                    <a:ext uri="{FF2B5EF4-FFF2-40B4-BE49-F238E27FC236}">
                      <a16:creationId xmlns:a16="http://schemas.microsoft.com/office/drawing/2014/main" id="{2A1E1B34-D487-4C8D-8D30-C8C4B48F5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1424"/>
                  <a:ext cx="268" cy="252"/>
                </a:xfrm>
                <a:custGeom>
                  <a:avLst/>
                  <a:gdLst>
                    <a:gd name="T0" fmla="*/ 157 w 268"/>
                    <a:gd name="T1" fmla="*/ 43 h 252"/>
                    <a:gd name="T2" fmla="*/ 166 w 268"/>
                    <a:gd name="T3" fmla="*/ 31 h 252"/>
                    <a:gd name="T4" fmla="*/ 179 w 268"/>
                    <a:gd name="T5" fmla="*/ 18 h 252"/>
                    <a:gd name="T6" fmla="*/ 194 w 268"/>
                    <a:gd name="T7" fmla="*/ 9 h 252"/>
                    <a:gd name="T8" fmla="*/ 213 w 268"/>
                    <a:gd name="T9" fmla="*/ 3 h 252"/>
                    <a:gd name="T10" fmla="*/ 228 w 268"/>
                    <a:gd name="T11" fmla="*/ 0 h 252"/>
                    <a:gd name="T12" fmla="*/ 243 w 268"/>
                    <a:gd name="T13" fmla="*/ 6 h 252"/>
                    <a:gd name="T14" fmla="*/ 259 w 268"/>
                    <a:gd name="T15" fmla="*/ 18 h 252"/>
                    <a:gd name="T16" fmla="*/ 268 w 268"/>
                    <a:gd name="T17" fmla="*/ 34 h 252"/>
                    <a:gd name="T18" fmla="*/ 250 w 268"/>
                    <a:gd name="T19" fmla="*/ 43 h 252"/>
                    <a:gd name="T20" fmla="*/ 231 w 268"/>
                    <a:gd name="T21" fmla="*/ 49 h 252"/>
                    <a:gd name="T22" fmla="*/ 210 w 268"/>
                    <a:gd name="T23" fmla="*/ 52 h 252"/>
                    <a:gd name="T24" fmla="*/ 188 w 268"/>
                    <a:gd name="T25" fmla="*/ 55 h 252"/>
                    <a:gd name="T26" fmla="*/ 197 w 268"/>
                    <a:gd name="T27" fmla="*/ 70 h 252"/>
                    <a:gd name="T28" fmla="*/ 200 w 268"/>
                    <a:gd name="T29" fmla="*/ 83 h 252"/>
                    <a:gd name="T30" fmla="*/ 200 w 268"/>
                    <a:gd name="T31" fmla="*/ 95 h 252"/>
                    <a:gd name="T32" fmla="*/ 197 w 268"/>
                    <a:gd name="T33" fmla="*/ 107 h 252"/>
                    <a:gd name="T34" fmla="*/ 194 w 268"/>
                    <a:gd name="T35" fmla="*/ 132 h 252"/>
                    <a:gd name="T36" fmla="*/ 191 w 268"/>
                    <a:gd name="T37" fmla="*/ 147 h 252"/>
                    <a:gd name="T38" fmla="*/ 188 w 268"/>
                    <a:gd name="T39" fmla="*/ 166 h 252"/>
                    <a:gd name="T40" fmla="*/ 170 w 268"/>
                    <a:gd name="T41" fmla="*/ 181 h 252"/>
                    <a:gd name="T42" fmla="*/ 148 w 268"/>
                    <a:gd name="T43" fmla="*/ 190 h 252"/>
                    <a:gd name="T44" fmla="*/ 105 w 268"/>
                    <a:gd name="T45" fmla="*/ 212 h 252"/>
                    <a:gd name="T46" fmla="*/ 65 w 268"/>
                    <a:gd name="T47" fmla="*/ 230 h 252"/>
                    <a:gd name="T48" fmla="*/ 47 w 268"/>
                    <a:gd name="T49" fmla="*/ 239 h 252"/>
                    <a:gd name="T50" fmla="*/ 31 w 268"/>
                    <a:gd name="T51" fmla="*/ 252 h 252"/>
                    <a:gd name="T52" fmla="*/ 22 w 268"/>
                    <a:gd name="T53" fmla="*/ 252 h 252"/>
                    <a:gd name="T54" fmla="*/ 16 w 268"/>
                    <a:gd name="T55" fmla="*/ 249 h 252"/>
                    <a:gd name="T56" fmla="*/ 13 w 268"/>
                    <a:gd name="T57" fmla="*/ 242 h 252"/>
                    <a:gd name="T58" fmla="*/ 10 w 268"/>
                    <a:gd name="T59" fmla="*/ 236 h 252"/>
                    <a:gd name="T60" fmla="*/ 4 w 268"/>
                    <a:gd name="T61" fmla="*/ 221 h 252"/>
                    <a:gd name="T62" fmla="*/ 0 w 268"/>
                    <a:gd name="T63" fmla="*/ 206 h 252"/>
                    <a:gd name="T64" fmla="*/ 10 w 268"/>
                    <a:gd name="T65" fmla="*/ 196 h 252"/>
                    <a:gd name="T66" fmla="*/ 25 w 268"/>
                    <a:gd name="T67" fmla="*/ 187 h 252"/>
                    <a:gd name="T68" fmla="*/ 53 w 268"/>
                    <a:gd name="T69" fmla="*/ 178 h 252"/>
                    <a:gd name="T70" fmla="*/ 83 w 268"/>
                    <a:gd name="T71" fmla="*/ 169 h 252"/>
                    <a:gd name="T72" fmla="*/ 111 w 268"/>
                    <a:gd name="T73" fmla="*/ 156 h 252"/>
                    <a:gd name="T74" fmla="*/ 127 w 268"/>
                    <a:gd name="T75" fmla="*/ 150 h 252"/>
                    <a:gd name="T76" fmla="*/ 139 w 268"/>
                    <a:gd name="T77" fmla="*/ 144 h 252"/>
                    <a:gd name="T78" fmla="*/ 148 w 268"/>
                    <a:gd name="T79" fmla="*/ 132 h 252"/>
                    <a:gd name="T80" fmla="*/ 157 w 268"/>
                    <a:gd name="T81" fmla="*/ 123 h 252"/>
                    <a:gd name="T82" fmla="*/ 160 w 268"/>
                    <a:gd name="T83" fmla="*/ 107 h 252"/>
                    <a:gd name="T84" fmla="*/ 163 w 268"/>
                    <a:gd name="T85" fmla="*/ 89 h 252"/>
                    <a:gd name="T86" fmla="*/ 163 w 268"/>
                    <a:gd name="T87" fmla="*/ 67 h 252"/>
                    <a:gd name="T88" fmla="*/ 157 w 268"/>
                    <a:gd name="T89" fmla="*/ 43 h 25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68"/>
                    <a:gd name="T136" fmla="*/ 0 h 252"/>
                    <a:gd name="T137" fmla="*/ 268 w 268"/>
                    <a:gd name="T138" fmla="*/ 252 h 25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68" h="252">
                      <a:moveTo>
                        <a:pt x="157" y="43"/>
                      </a:moveTo>
                      <a:lnTo>
                        <a:pt x="166" y="31"/>
                      </a:lnTo>
                      <a:lnTo>
                        <a:pt x="179" y="18"/>
                      </a:lnTo>
                      <a:lnTo>
                        <a:pt x="194" y="9"/>
                      </a:lnTo>
                      <a:lnTo>
                        <a:pt x="213" y="3"/>
                      </a:lnTo>
                      <a:lnTo>
                        <a:pt x="228" y="0"/>
                      </a:lnTo>
                      <a:lnTo>
                        <a:pt x="243" y="6"/>
                      </a:lnTo>
                      <a:lnTo>
                        <a:pt x="259" y="18"/>
                      </a:lnTo>
                      <a:lnTo>
                        <a:pt x="268" y="34"/>
                      </a:lnTo>
                      <a:lnTo>
                        <a:pt x="250" y="43"/>
                      </a:lnTo>
                      <a:lnTo>
                        <a:pt x="231" y="49"/>
                      </a:lnTo>
                      <a:lnTo>
                        <a:pt x="210" y="52"/>
                      </a:lnTo>
                      <a:lnTo>
                        <a:pt x="188" y="55"/>
                      </a:lnTo>
                      <a:lnTo>
                        <a:pt x="197" y="70"/>
                      </a:lnTo>
                      <a:lnTo>
                        <a:pt x="200" y="83"/>
                      </a:lnTo>
                      <a:lnTo>
                        <a:pt x="200" y="95"/>
                      </a:lnTo>
                      <a:lnTo>
                        <a:pt x="197" y="107"/>
                      </a:lnTo>
                      <a:lnTo>
                        <a:pt x="194" y="132"/>
                      </a:lnTo>
                      <a:lnTo>
                        <a:pt x="191" y="147"/>
                      </a:lnTo>
                      <a:lnTo>
                        <a:pt x="188" y="166"/>
                      </a:lnTo>
                      <a:lnTo>
                        <a:pt x="170" y="181"/>
                      </a:lnTo>
                      <a:lnTo>
                        <a:pt x="148" y="190"/>
                      </a:lnTo>
                      <a:lnTo>
                        <a:pt x="105" y="212"/>
                      </a:lnTo>
                      <a:lnTo>
                        <a:pt x="65" y="230"/>
                      </a:lnTo>
                      <a:lnTo>
                        <a:pt x="47" y="239"/>
                      </a:lnTo>
                      <a:lnTo>
                        <a:pt x="31" y="252"/>
                      </a:lnTo>
                      <a:lnTo>
                        <a:pt x="22" y="252"/>
                      </a:lnTo>
                      <a:lnTo>
                        <a:pt x="16" y="249"/>
                      </a:lnTo>
                      <a:lnTo>
                        <a:pt x="13" y="242"/>
                      </a:lnTo>
                      <a:lnTo>
                        <a:pt x="10" y="236"/>
                      </a:lnTo>
                      <a:lnTo>
                        <a:pt x="4" y="221"/>
                      </a:lnTo>
                      <a:lnTo>
                        <a:pt x="0" y="206"/>
                      </a:lnTo>
                      <a:lnTo>
                        <a:pt x="10" y="196"/>
                      </a:lnTo>
                      <a:lnTo>
                        <a:pt x="25" y="187"/>
                      </a:lnTo>
                      <a:lnTo>
                        <a:pt x="53" y="178"/>
                      </a:lnTo>
                      <a:lnTo>
                        <a:pt x="83" y="169"/>
                      </a:lnTo>
                      <a:lnTo>
                        <a:pt x="111" y="156"/>
                      </a:lnTo>
                      <a:lnTo>
                        <a:pt x="127" y="150"/>
                      </a:lnTo>
                      <a:lnTo>
                        <a:pt x="139" y="144"/>
                      </a:lnTo>
                      <a:lnTo>
                        <a:pt x="148" y="132"/>
                      </a:lnTo>
                      <a:lnTo>
                        <a:pt x="157" y="123"/>
                      </a:lnTo>
                      <a:lnTo>
                        <a:pt x="160" y="107"/>
                      </a:lnTo>
                      <a:lnTo>
                        <a:pt x="163" y="89"/>
                      </a:lnTo>
                      <a:lnTo>
                        <a:pt x="163" y="67"/>
                      </a:lnTo>
                      <a:lnTo>
                        <a:pt x="157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7" name="Freeform 292">
                  <a:extLst>
                    <a:ext uri="{FF2B5EF4-FFF2-40B4-BE49-F238E27FC236}">
                      <a16:creationId xmlns:a16="http://schemas.microsoft.com/office/drawing/2014/main" id="{F126B1DB-546E-41B1-993C-8FCB4CA66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3" y="2281"/>
                  <a:ext cx="308" cy="196"/>
                </a:xfrm>
                <a:custGeom>
                  <a:avLst/>
                  <a:gdLst>
                    <a:gd name="T0" fmla="*/ 22 w 308"/>
                    <a:gd name="T1" fmla="*/ 64 h 196"/>
                    <a:gd name="T2" fmla="*/ 28 w 308"/>
                    <a:gd name="T3" fmla="*/ 49 h 196"/>
                    <a:gd name="T4" fmla="*/ 28 w 308"/>
                    <a:gd name="T5" fmla="*/ 37 h 196"/>
                    <a:gd name="T6" fmla="*/ 28 w 308"/>
                    <a:gd name="T7" fmla="*/ 31 h 196"/>
                    <a:gd name="T8" fmla="*/ 22 w 308"/>
                    <a:gd name="T9" fmla="*/ 24 h 196"/>
                    <a:gd name="T10" fmla="*/ 9 w 308"/>
                    <a:gd name="T11" fmla="*/ 15 h 196"/>
                    <a:gd name="T12" fmla="*/ 3 w 308"/>
                    <a:gd name="T13" fmla="*/ 9 h 196"/>
                    <a:gd name="T14" fmla="*/ 0 w 308"/>
                    <a:gd name="T15" fmla="*/ 0 h 196"/>
                    <a:gd name="T16" fmla="*/ 49 w 308"/>
                    <a:gd name="T17" fmla="*/ 0 h 196"/>
                    <a:gd name="T18" fmla="*/ 98 w 308"/>
                    <a:gd name="T19" fmla="*/ 6 h 196"/>
                    <a:gd name="T20" fmla="*/ 123 w 308"/>
                    <a:gd name="T21" fmla="*/ 12 h 196"/>
                    <a:gd name="T22" fmla="*/ 145 w 308"/>
                    <a:gd name="T23" fmla="*/ 21 h 196"/>
                    <a:gd name="T24" fmla="*/ 169 w 308"/>
                    <a:gd name="T25" fmla="*/ 31 h 196"/>
                    <a:gd name="T26" fmla="*/ 191 w 308"/>
                    <a:gd name="T27" fmla="*/ 40 h 196"/>
                    <a:gd name="T28" fmla="*/ 209 w 308"/>
                    <a:gd name="T29" fmla="*/ 55 h 196"/>
                    <a:gd name="T30" fmla="*/ 231 w 308"/>
                    <a:gd name="T31" fmla="*/ 70 h 196"/>
                    <a:gd name="T32" fmla="*/ 246 w 308"/>
                    <a:gd name="T33" fmla="*/ 86 h 196"/>
                    <a:gd name="T34" fmla="*/ 261 w 308"/>
                    <a:gd name="T35" fmla="*/ 104 h 196"/>
                    <a:gd name="T36" fmla="*/ 277 w 308"/>
                    <a:gd name="T37" fmla="*/ 126 h 196"/>
                    <a:gd name="T38" fmla="*/ 289 w 308"/>
                    <a:gd name="T39" fmla="*/ 147 h 196"/>
                    <a:gd name="T40" fmla="*/ 298 w 308"/>
                    <a:gd name="T41" fmla="*/ 172 h 196"/>
                    <a:gd name="T42" fmla="*/ 308 w 308"/>
                    <a:gd name="T43" fmla="*/ 196 h 196"/>
                    <a:gd name="T44" fmla="*/ 292 w 308"/>
                    <a:gd name="T45" fmla="*/ 196 h 196"/>
                    <a:gd name="T46" fmla="*/ 280 w 308"/>
                    <a:gd name="T47" fmla="*/ 190 h 196"/>
                    <a:gd name="T48" fmla="*/ 268 w 308"/>
                    <a:gd name="T49" fmla="*/ 181 h 196"/>
                    <a:gd name="T50" fmla="*/ 258 w 308"/>
                    <a:gd name="T51" fmla="*/ 172 h 196"/>
                    <a:gd name="T52" fmla="*/ 243 w 308"/>
                    <a:gd name="T53" fmla="*/ 150 h 196"/>
                    <a:gd name="T54" fmla="*/ 228 w 308"/>
                    <a:gd name="T55" fmla="*/ 132 h 196"/>
                    <a:gd name="T56" fmla="*/ 218 w 308"/>
                    <a:gd name="T57" fmla="*/ 132 h 196"/>
                    <a:gd name="T58" fmla="*/ 209 w 308"/>
                    <a:gd name="T59" fmla="*/ 135 h 196"/>
                    <a:gd name="T60" fmla="*/ 203 w 308"/>
                    <a:gd name="T61" fmla="*/ 141 h 196"/>
                    <a:gd name="T62" fmla="*/ 200 w 308"/>
                    <a:gd name="T63" fmla="*/ 150 h 196"/>
                    <a:gd name="T64" fmla="*/ 194 w 308"/>
                    <a:gd name="T65" fmla="*/ 169 h 196"/>
                    <a:gd name="T66" fmla="*/ 188 w 308"/>
                    <a:gd name="T67" fmla="*/ 175 h 196"/>
                    <a:gd name="T68" fmla="*/ 181 w 308"/>
                    <a:gd name="T69" fmla="*/ 178 h 196"/>
                    <a:gd name="T70" fmla="*/ 169 w 308"/>
                    <a:gd name="T71" fmla="*/ 172 h 196"/>
                    <a:gd name="T72" fmla="*/ 160 w 308"/>
                    <a:gd name="T73" fmla="*/ 166 h 196"/>
                    <a:gd name="T74" fmla="*/ 145 w 308"/>
                    <a:gd name="T75" fmla="*/ 150 h 196"/>
                    <a:gd name="T76" fmla="*/ 135 w 308"/>
                    <a:gd name="T77" fmla="*/ 144 h 196"/>
                    <a:gd name="T78" fmla="*/ 129 w 308"/>
                    <a:gd name="T79" fmla="*/ 141 h 196"/>
                    <a:gd name="T80" fmla="*/ 120 w 308"/>
                    <a:gd name="T81" fmla="*/ 138 h 196"/>
                    <a:gd name="T82" fmla="*/ 108 w 308"/>
                    <a:gd name="T83" fmla="*/ 141 h 196"/>
                    <a:gd name="T84" fmla="*/ 114 w 308"/>
                    <a:gd name="T85" fmla="*/ 132 h 196"/>
                    <a:gd name="T86" fmla="*/ 117 w 308"/>
                    <a:gd name="T87" fmla="*/ 126 h 196"/>
                    <a:gd name="T88" fmla="*/ 123 w 308"/>
                    <a:gd name="T89" fmla="*/ 123 h 196"/>
                    <a:gd name="T90" fmla="*/ 132 w 308"/>
                    <a:gd name="T91" fmla="*/ 123 h 196"/>
                    <a:gd name="T92" fmla="*/ 126 w 308"/>
                    <a:gd name="T93" fmla="*/ 107 h 196"/>
                    <a:gd name="T94" fmla="*/ 114 w 308"/>
                    <a:gd name="T95" fmla="*/ 95 h 196"/>
                    <a:gd name="T96" fmla="*/ 102 w 308"/>
                    <a:gd name="T97" fmla="*/ 86 h 196"/>
                    <a:gd name="T98" fmla="*/ 89 w 308"/>
                    <a:gd name="T99" fmla="*/ 80 h 196"/>
                    <a:gd name="T100" fmla="*/ 74 w 308"/>
                    <a:gd name="T101" fmla="*/ 74 h 196"/>
                    <a:gd name="T102" fmla="*/ 58 w 308"/>
                    <a:gd name="T103" fmla="*/ 67 h 196"/>
                    <a:gd name="T104" fmla="*/ 22 w 308"/>
                    <a:gd name="T105" fmla="*/ 64 h 19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308"/>
                    <a:gd name="T160" fmla="*/ 0 h 196"/>
                    <a:gd name="T161" fmla="*/ 308 w 308"/>
                    <a:gd name="T162" fmla="*/ 196 h 19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308" h="196">
                      <a:moveTo>
                        <a:pt x="22" y="64"/>
                      </a:moveTo>
                      <a:lnTo>
                        <a:pt x="28" y="49"/>
                      </a:lnTo>
                      <a:lnTo>
                        <a:pt x="28" y="37"/>
                      </a:lnTo>
                      <a:lnTo>
                        <a:pt x="28" y="31"/>
                      </a:lnTo>
                      <a:lnTo>
                        <a:pt x="22" y="24"/>
                      </a:lnTo>
                      <a:lnTo>
                        <a:pt x="9" y="15"/>
                      </a:lnTo>
                      <a:lnTo>
                        <a:pt x="3" y="9"/>
                      </a:lnTo>
                      <a:lnTo>
                        <a:pt x="0" y="0"/>
                      </a:lnTo>
                      <a:lnTo>
                        <a:pt x="49" y="0"/>
                      </a:lnTo>
                      <a:lnTo>
                        <a:pt x="98" y="6"/>
                      </a:lnTo>
                      <a:lnTo>
                        <a:pt x="123" y="12"/>
                      </a:lnTo>
                      <a:lnTo>
                        <a:pt x="145" y="21"/>
                      </a:lnTo>
                      <a:lnTo>
                        <a:pt x="169" y="31"/>
                      </a:lnTo>
                      <a:lnTo>
                        <a:pt x="191" y="40"/>
                      </a:lnTo>
                      <a:lnTo>
                        <a:pt x="209" y="55"/>
                      </a:lnTo>
                      <a:lnTo>
                        <a:pt x="231" y="70"/>
                      </a:lnTo>
                      <a:lnTo>
                        <a:pt x="246" y="86"/>
                      </a:lnTo>
                      <a:lnTo>
                        <a:pt x="261" y="104"/>
                      </a:lnTo>
                      <a:lnTo>
                        <a:pt x="277" y="126"/>
                      </a:lnTo>
                      <a:lnTo>
                        <a:pt x="289" y="147"/>
                      </a:lnTo>
                      <a:lnTo>
                        <a:pt x="298" y="172"/>
                      </a:lnTo>
                      <a:lnTo>
                        <a:pt x="308" y="196"/>
                      </a:lnTo>
                      <a:lnTo>
                        <a:pt x="292" y="196"/>
                      </a:lnTo>
                      <a:lnTo>
                        <a:pt x="280" y="190"/>
                      </a:lnTo>
                      <a:lnTo>
                        <a:pt x="268" y="181"/>
                      </a:lnTo>
                      <a:lnTo>
                        <a:pt x="258" y="172"/>
                      </a:lnTo>
                      <a:lnTo>
                        <a:pt x="243" y="150"/>
                      </a:lnTo>
                      <a:lnTo>
                        <a:pt x="228" y="132"/>
                      </a:lnTo>
                      <a:lnTo>
                        <a:pt x="218" y="132"/>
                      </a:lnTo>
                      <a:lnTo>
                        <a:pt x="209" y="135"/>
                      </a:lnTo>
                      <a:lnTo>
                        <a:pt x="203" y="141"/>
                      </a:lnTo>
                      <a:lnTo>
                        <a:pt x="200" y="150"/>
                      </a:lnTo>
                      <a:lnTo>
                        <a:pt x="194" y="169"/>
                      </a:lnTo>
                      <a:lnTo>
                        <a:pt x="188" y="175"/>
                      </a:lnTo>
                      <a:lnTo>
                        <a:pt x="181" y="178"/>
                      </a:lnTo>
                      <a:lnTo>
                        <a:pt x="169" y="172"/>
                      </a:lnTo>
                      <a:lnTo>
                        <a:pt x="160" y="166"/>
                      </a:lnTo>
                      <a:lnTo>
                        <a:pt x="145" y="150"/>
                      </a:lnTo>
                      <a:lnTo>
                        <a:pt x="135" y="144"/>
                      </a:lnTo>
                      <a:lnTo>
                        <a:pt x="129" y="141"/>
                      </a:lnTo>
                      <a:lnTo>
                        <a:pt x="120" y="138"/>
                      </a:lnTo>
                      <a:lnTo>
                        <a:pt x="108" y="141"/>
                      </a:lnTo>
                      <a:lnTo>
                        <a:pt x="114" y="132"/>
                      </a:lnTo>
                      <a:lnTo>
                        <a:pt x="117" y="126"/>
                      </a:lnTo>
                      <a:lnTo>
                        <a:pt x="123" y="123"/>
                      </a:lnTo>
                      <a:lnTo>
                        <a:pt x="132" y="123"/>
                      </a:lnTo>
                      <a:lnTo>
                        <a:pt x="126" y="107"/>
                      </a:lnTo>
                      <a:lnTo>
                        <a:pt x="114" y="95"/>
                      </a:lnTo>
                      <a:lnTo>
                        <a:pt x="102" y="86"/>
                      </a:lnTo>
                      <a:lnTo>
                        <a:pt x="89" y="80"/>
                      </a:lnTo>
                      <a:lnTo>
                        <a:pt x="74" y="74"/>
                      </a:lnTo>
                      <a:lnTo>
                        <a:pt x="58" y="67"/>
                      </a:lnTo>
                      <a:lnTo>
                        <a:pt x="22" y="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8" name="Freeform 293">
                  <a:extLst>
                    <a:ext uri="{FF2B5EF4-FFF2-40B4-BE49-F238E27FC236}">
                      <a16:creationId xmlns:a16="http://schemas.microsoft.com/office/drawing/2014/main" id="{BACAD19C-F3D6-4398-8D98-FA21B0B3F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8" y="2222"/>
                  <a:ext cx="30" cy="68"/>
                </a:xfrm>
                <a:custGeom>
                  <a:avLst/>
                  <a:gdLst>
                    <a:gd name="T0" fmla="*/ 15 w 30"/>
                    <a:gd name="T1" fmla="*/ 0 h 68"/>
                    <a:gd name="T2" fmla="*/ 24 w 30"/>
                    <a:gd name="T3" fmla="*/ 4 h 68"/>
                    <a:gd name="T4" fmla="*/ 30 w 30"/>
                    <a:gd name="T5" fmla="*/ 10 h 68"/>
                    <a:gd name="T6" fmla="*/ 30 w 30"/>
                    <a:gd name="T7" fmla="*/ 19 h 68"/>
                    <a:gd name="T8" fmla="*/ 30 w 30"/>
                    <a:gd name="T9" fmla="*/ 31 h 68"/>
                    <a:gd name="T10" fmla="*/ 24 w 30"/>
                    <a:gd name="T11" fmla="*/ 53 h 68"/>
                    <a:gd name="T12" fmla="*/ 15 w 30"/>
                    <a:gd name="T13" fmla="*/ 68 h 68"/>
                    <a:gd name="T14" fmla="*/ 6 w 30"/>
                    <a:gd name="T15" fmla="*/ 62 h 68"/>
                    <a:gd name="T16" fmla="*/ 0 w 30"/>
                    <a:gd name="T17" fmla="*/ 56 h 68"/>
                    <a:gd name="T18" fmla="*/ 0 w 30"/>
                    <a:gd name="T19" fmla="*/ 50 h 68"/>
                    <a:gd name="T20" fmla="*/ 3 w 30"/>
                    <a:gd name="T21" fmla="*/ 40 h 68"/>
                    <a:gd name="T22" fmla="*/ 9 w 30"/>
                    <a:gd name="T23" fmla="*/ 22 h 68"/>
                    <a:gd name="T24" fmla="*/ 12 w 30"/>
                    <a:gd name="T25" fmla="*/ 13 h 68"/>
                    <a:gd name="T26" fmla="*/ 15 w 30"/>
                    <a:gd name="T27" fmla="*/ 0 h 6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"/>
                    <a:gd name="T43" fmla="*/ 0 h 68"/>
                    <a:gd name="T44" fmla="*/ 30 w 30"/>
                    <a:gd name="T45" fmla="*/ 68 h 6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" h="68">
                      <a:moveTo>
                        <a:pt x="15" y="0"/>
                      </a:moveTo>
                      <a:lnTo>
                        <a:pt x="24" y="4"/>
                      </a:lnTo>
                      <a:lnTo>
                        <a:pt x="30" y="10"/>
                      </a:lnTo>
                      <a:lnTo>
                        <a:pt x="30" y="19"/>
                      </a:lnTo>
                      <a:lnTo>
                        <a:pt x="30" y="31"/>
                      </a:lnTo>
                      <a:lnTo>
                        <a:pt x="24" y="53"/>
                      </a:lnTo>
                      <a:lnTo>
                        <a:pt x="15" y="68"/>
                      </a:lnTo>
                      <a:lnTo>
                        <a:pt x="6" y="62"/>
                      </a:lnTo>
                      <a:lnTo>
                        <a:pt x="0" y="56"/>
                      </a:lnTo>
                      <a:lnTo>
                        <a:pt x="0" y="50"/>
                      </a:lnTo>
                      <a:lnTo>
                        <a:pt x="3" y="40"/>
                      </a:lnTo>
                      <a:lnTo>
                        <a:pt x="9" y="22"/>
                      </a:lnTo>
                      <a:lnTo>
                        <a:pt x="12" y="13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49" name="Freeform 294">
                  <a:extLst>
                    <a:ext uri="{FF2B5EF4-FFF2-40B4-BE49-F238E27FC236}">
                      <a16:creationId xmlns:a16="http://schemas.microsoft.com/office/drawing/2014/main" id="{CFAB5F61-CCC1-4B44-8276-8E9B8E691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9" y="2029"/>
                  <a:ext cx="33" cy="34"/>
                </a:xfrm>
                <a:custGeom>
                  <a:avLst/>
                  <a:gdLst>
                    <a:gd name="T0" fmla="*/ 0 w 33"/>
                    <a:gd name="T1" fmla="*/ 34 h 34"/>
                    <a:gd name="T2" fmla="*/ 3 w 33"/>
                    <a:gd name="T3" fmla="*/ 21 h 34"/>
                    <a:gd name="T4" fmla="*/ 6 w 33"/>
                    <a:gd name="T5" fmla="*/ 12 h 34"/>
                    <a:gd name="T6" fmla="*/ 12 w 33"/>
                    <a:gd name="T7" fmla="*/ 3 h 34"/>
                    <a:gd name="T8" fmla="*/ 18 w 33"/>
                    <a:gd name="T9" fmla="*/ 0 h 34"/>
                    <a:gd name="T10" fmla="*/ 24 w 33"/>
                    <a:gd name="T11" fmla="*/ 0 h 34"/>
                    <a:gd name="T12" fmla="*/ 30 w 33"/>
                    <a:gd name="T13" fmla="*/ 6 h 34"/>
                    <a:gd name="T14" fmla="*/ 33 w 33"/>
                    <a:gd name="T15" fmla="*/ 18 h 34"/>
                    <a:gd name="T16" fmla="*/ 30 w 33"/>
                    <a:gd name="T17" fmla="*/ 34 h 34"/>
                    <a:gd name="T18" fmla="*/ 0 w 33"/>
                    <a:gd name="T19" fmla="*/ 34 h 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3"/>
                    <a:gd name="T31" fmla="*/ 0 h 34"/>
                    <a:gd name="T32" fmla="*/ 33 w 33"/>
                    <a:gd name="T33" fmla="*/ 34 h 3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3" h="34">
                      <a:moveTo>
                        <a:pt x="0" y="34"/>
                      </a:moveTo>
                      <a:lnTo>
                        <a:pt x="3" y="21"/>
                      </a:lnTo>
                      <a:lnTo>
                        <a:pt x="6" y="12"/>
                      </a:lnTo>
                      <a:lnTo>
                        <a:pt x="12" y="3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0" y="6"/>
                      </a:lnTo>
                      <a:lnTo>
                        <a:pt x="33" y="18"/>
                      </a:lnTo>
                      <a:lnTo>
                        <a:pt x="30" y="3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0" name="Freeform 295">
                  <a:extLst>
                    <a:ext uri="{FF2B5EF4-FFF2-40B4-BE49-F238E27FC236}">
                      <a16:creationId xmlns:a16="http://schemas.microsoft.com/office/drawing/2014/main" id="{1B90D4BA-77C0-441B-85B2-70C6B18A1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2" y="2416"/>
                  <a:ext cx="56" cy="52"/>
                </a:xfrm>
                <a:custGeom>
                  <a:avLst/>
                  <a:gdLst>
                    <a:gd name="T0" fmla="*/ 0 w 56"/>
                    <a:gd name="T1" fmla="*/ 52 h 52"/>
                    <a:gd name="T2" fmla="*/ 0 w 56"/>
                    <a:gd name="T3" fmla="*/ 37 h 52"/>
                    <a:gd name="T4" fmla="*/ 3 w 56"/>
                    <a:gd name="T5" fmla="*/ 21 h 52"/>
                    <a:gd name="T6" fmla="*/ 10 w 56"/>
                    <a:gd name="T7" fmla="*/ 12 h 52"/>
                    <a:gd name="T8" fmla="*/ 19 w 56"/>
                    <a:gd name="T9" fmla="*/ 3 h 52"/>
                    <a:gd name="T10" fmla="*/ 28 w 56"/>
                    <a:gd name="T11" fmla="*/ 0 h 52"/>
                    <a:gd name="T12" fmla="*/ 37 w 56"/>
                    <a:gd name="T13" fmla="*/ 0 h 52"/>
                    <a:gd name="T14" fmla="*/ 46 w 56"/>
                    <a:gd name="T15" fmla="*/ 6 h 52"/>
                    <a:gd name="T16" fmla="*/ 56 w 56"/>
                    <a:gd name="T17" fmla="*/ 15 h 52"/>
                    <a:gd name="T18" fmla="*/ 43 w 56"/>
                    <a:gd name="T19" fmla="*/ 28 h 52"/>
                    <a:gd name="T20" fmla="*/ 31 w 56"/>
                    <a:gd name="T21" fmla="*/ 37 h 52"/>
                    <a:gd name="T22" fmla="*/ 0 w 56"/>
                    <a:gd name="T23" fmla="*/ 52 h 5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"/>
                    <a:gd name="T37" fmla="*/ 0 h 52"/>
                    <a:gd name="T38" fmla="*/ 56 w 56"/>
                    <a:gd name="T39" fmla="*/ 52 h 5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" h="52">
                      <a:moveTo>
                        <a:pt x="0" y="52"/>
                      </a:moveTo>
                      <a:lnTo>
                        <a:pt x="0" y="37"/>
                      </a:lnTo>
                      <a:lnTo>
                        <a:pt x="3" y="21"/>
                      </a:lnTo>
                      <a:lnTo>
                        <a:pt x="10" y="12"/>
                      </a:lnTo>
                      <a:lnTo>
                        <a:pt x="19" y="3"/>
                      </a:lnTo>
                      <a:lnTo>
                        <a:pt x="28" y="0"/>
                      </a:lnTo>
                      <a:lnTo>
                        <a:pt x="37" y="0"/>
                      </a:lnTo>
                      <a:lnTo>
                        <a:pt x="46" y="6"/>
                      </a:lnTo>
                      <a:lnTo>
                        <a:pt x="56" y="15"/>
                      </a:lnTo>
                      <a:lnTo>
                        <a:pt x="43" y="28"/>
                      </a:lnTo>
                      <a:lnTo>
                        <a:pt x="31" y="3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1" name="Freeform 296">
                  <a:extLst>
                    <a:ext uri="{FF2B5EF4-FFF2-40B4-BE49-F238E27FC236}">
                      <a16:creationId xmlns:a16="http://schemas.microsoft.com/office/drawing/2014/main" id="{04A8BE58-634E-4B43-84CF-CDDE2D6641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2" y="2093"/>
                  <a:ext cx="90" cy="65"/>
                </a:xfrm>
                <a:custGeom>
                  <a:avLst/>
                  <a:gdLst>
                    <a:gd name="T0" fmla="*/ 47 w 90"/>
                    <a:gd name="T1" fmla="*/ 16 h 65"/>
                    <a:gd name="T2" fmla="*/ 56 w 90"/>
                    <a:gd name="T3" fmla="*/ 7 h 65"/>
                    <a:gd name="T4" fmla="*/ 62 w 90"/>
                    <a:gd name="T5" fmla="*/ 4 h 65"/>
                    <a:gd name="T6" fmla="*/ 71 w 90"/>
                    <a:gd name="T7" fmla="*/ 0 h 65"/>
                    <a:gd name="T8" fmla="*/ 77 w 90"/>
                    <a:gd name="T9" fmla="*/ 4 h 65"/>
                    <a:gd name="T10" fmla="*/ 83 w 90"/>
                    <a:gd name="T11" fmla="*/ 10 h 65"/>
                    <a:gd name="T12" fmla="*/ 86 w 90"/>
                    <a:gd name="T13" fmla="*/ 22 h 65"/>
                    <a:gd name="T14" fmla="*/ 90 w 90"/>
                    <a:gd name="T15" fmla="*/ 37 h 65"/>
                    <a:gd name="T16" fmla="*/ 86 w 90"/>
                    <a:gd name="T17" fmla="*/ 56 h 65"/>
                    <a:gd name="T18" fmla="*/ 80 w 90"/>
                    <a:gd name="T19" fmla="*/ 56 h 65"/>
                    <a:gd name="T20" fmla="*/ 77 w 90"/>
                    <a:gd name="T21" fmla="*/ 56 h 65"/>
                    <a:gd name="T22" fmla="*/ 74 w 90"/>
                    <a:gd name="T23" fmla="*/ 59 h 65"/>
                    <a:gd name="T24" fmla="*/ 71 w 90"/>
                    <a:gd name="T25" fmla="*/ 65 h 65"/>
                    <a:gd name="T26" fmla="*/ 50 w 90"/>
                    <a:gd name="T27" fmla="*/ 59 h 65"/>
                    <a:gd name="T28" fmla="*/ 34 w 90"/>
                    <a:gd name="T29" fmla="*/ 53 h 65"/>
                    <a:gd name="T30" fmla="*/ 19 w 90"/>
                    <a:gd name="T31" fmla="*/ 43 h 65"/>
                    <a:gd name="T32" fmla="*/ 0 w 90"/>
                    <a:gd name="T33" fmla="*/ 37 h 65"/>
                    <a:gd name="T34" fmla="*/ 3 w 90"/>
                    <a:gd name="T35" fmla="*/ 28 h 65"/>
                    <a:gd name="T36" fmla="*/ 7 w 90"/>
                    <a:gd name="T37" fmla="*/ 22 h 65"/>
                    <a:gd name="T38" fmla="*/ 13 w 90"/>
                    <a:gd name="T39" fmla="*/ 16 h 65"/>
                    <a:gd name="T40" fmla="*/ 19 w 90"/>
                    <a:gd name="T41" fmla="*/ 10 h 65"/>
                    <a:gd name="T42" fmla="*/ 25 w 90"/>
                    <a:gd name="T43" fmla="*/ 10 h 65"/>
                    <a:gd name="T44" fmla="*/ 34 w 90"/>
                    <a:gd name="T45" fmla="*/ 10 h 65"/>
                    <a:gd name="T46" fmla="*/ 40 w 90"/>
                    <a:gd name="T47" fmla="*/ 10 h 65"/>
                    <a:gd name="T48" fmla="*/ 47 w 90"/>
                    <a:gd name="T49" fmla="*/ 16 h 6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0"/>
                    <a:gd name="T76" fmla="*/ 0 h 65"/>
                    <a:gd name="T77" fmla="*/ 90 w 90"/>
                    <a:gd name="T78" fmla="*/ 65 h 6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0" h="65">
                      <a:moveTo>
                        <a:pt x="47" y="16"/>
                      </a:moveTo>
                      <a:lnTo>
                        <a:pt x="56" y="7"/>
                      </a:lnTo>
                      <a:lnTo>
                        <a:pt x="62" y="4"/>
                      </a:lnTo>
                      <a:lnTo>
                        <a:pt x="71" y="0"/>
                      </a:lnTo>
                      <a:lnTo>
                        <a:pt x="77" y="4"/>
                      </a:lnTo>
                      <a:lnTo>
                        <a:pt x="83" y="10"/>
                      </a:lnTo>
                      <a:lnTo>
                        <a:pt x="86" y="22"/>
                      </a:lnTo>
                      <a:lnTo>
                        <a:pt x="90" y="37"/>
                      </a:lnTo>
                      <a:lnTo>
                        <a:pt x="86" y="56"/>
                      </a:lnTo>
                      <a:lnTo>
                        <a:pt x="80" y="56"/>
                      </a:lnTo>
                      <a:lnTo>
                        <a:pt x="77" y="56"/>
                      </a:lnTo>
                      <a:lnTo>
                        <a:pt x="74" y="59"/>
                      </a:lnTo>
                      <a:lnTo>
                        <a:pt x="71" y="65"/>
                      </a:lnTo>
                      <a:lnTo>
                        <a:pt x="50" y="59"/>
                      </a:lnTo>
                      <a:lnTo>
                        <a:pt x="34" y="53"/>
                      </a:lnTo>
                      <a:lnTo>
                        <a:pt x="19" y="43"/>
                      </a:lnTo>
                      <a:lnTo>
                        <a:pt x="0" y="37"/>
                      </a:lnTo>
                      <a:lnTo>
                        <a:pt x="3" y="28"/>
                      </a:lnTo>
                      <a:lnTo>
                        <a:pt x="7" y="22"/>
                      </a:lnTo>
                      <a:lnTo>
                        <a:pt x="13" y="16"/>
                      </a:lnTo>
                      <a:lnTo>
                        <a:pt x="19" y="10"/>
                      </a:lnTo>
                      <a:lnTo>
                        <a:pt x="25" y="10"/>
                      </a:lnTo>
                      <a:lnTo>
                        <a:pt x="34" y="10"/>
                      </a:lnTo>
                      <a:lnTo>
                        <a:pt x="40" y="10"/>
                      </a:lnTo>
                      <a:lnTo>
                        <a:pt x="47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2" name="Freeform 297">
                  <a:extLst>
                    <a:ext uri="{FF2B5EF4-FFF2-40B4-BE49-F238E27FC236}">
                      <a16:creationId xmlns:a16="http://schemas.microsoft.com/office/drawing/2014/main" id="{44A6F710-A992-44B5-BBA7-7AEC7B6E1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9" y="2054"/>
                  <a:ext cx="49" cy="39"/>
                </a:xfrm>
                <a:custGeom>
                  <a:avLst/>
                  <a:gdLst>
                    <a:gd name="T0" fmla="*/ 0 w 49"/>
                    <a:gd name="T1" fmla="*/ 9 h 39"/>
                    <a:gd name="T2" fmla="*/ 6 w 49"/>
                    <a:gd name="T3" fmla="*/ 3 h 39"/>
                    <a:gd name="T4" fmla="*/ 15 w 49"/>
                    <a:gd name="T5" fmla="*/ 0 h 39"/>
                    <a:gd name="T6" fmla="*/ 21 w 49"/>
                    <a:gd name="T7" fmla="*/ 0 h 39"/>
                    <a:gd name="T8" fmla="*/ 27 w 49"/>
                    <a:gd name="T9" fmla="*/ 3 h 39"/>
                    <a:gd name="T10" fmla="*/ 36 w 49"/>
                    <a:gd name="T11" fmla="*/ 9 h 39"/>
                    <a:gd name="T12" fmla="*/ 49 w 49"/>
                    <a:gd name="T13" fmla="*/ 18 h 39"/>
                    <a:gd name="T14" fmla="*/ 46 w 49"/>
                    <a:gd name="T15" fmla="*/ 27 h 39"/>
                    <a:gd name="T16" fmla="*/ 40 w 49"/>
                    <a:gd name="T17" fmla="*/ 33 h 39"/>
                    <a:gd name="T18" fmla="*/ 30 w 49"/>
                    <a:gd name="T19" fmla="*/ 36 h 39"/>
                    <a:gd name="T20" fmla="*/ 21 w 49"/>
                    <a:gd name="T21" fmla="*/ 39 h 39"/>
                    <a:gd name="T22" fmla="*/ 12 w 49"/>
                    <a:gd name="T23" fmla="*/ 36 h 39"/>
                    <a:gd name="T24" fmla="*/ 6 w 49"/>
                    <a:gd name="T25" fmla="*/ 30 h 39"/>
                    <a:gd name="T26" fmla="*/ 0 w 49"/>
                    <a:gd name="T27" fmla="*/ 21 h 39"/>
                    <a:gd name="T28" fmla="*/ 0 w 49"/>
                    <a:gd name="T29" fmla="*/ 9 h 3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9"/>
                    <a:gd name="T46" fmla="*/ 0 h 39"/>
                    <a:gd name="T47" fmla="*/ 49 w 49"/>
                    <a:gd name="T48" fmla="*/ 39 h 3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9" h="39">
                      <a:moveTo>
                        <a:pt x="0" y="9"/>
                      </a:moveTo>
                      <a:lnTo>
                        <a:pt x="6" y="3"/>
                      </a:lnTo>
                      <a:lnTo>
                        <a:pt x="15" y="0"/>
                      </a:lnTo>
                      <a:lnTo>
                        <a:pt x="21" y="0"/>
                      </a:lnTo>
                      <a:lnTo>
                        <a:pt x="27" y="3"/>
                      </a:lnTo>
                      <a:lnTo>
                        <a:pt x="36" y="9"/>
                      </a:lnTo>
                      <a:lnTo>
                        <a:pt x="49" y="18"/>
                      </a:lnTo>
                      <a:lnTo>
                        <a:pt x="46" y="27"/>
                      </a:lnTo>
                      <a:lnTo>
                        <a:pt x="40" y="33"/>
                      </a:lnTo>
                      <a:lnTo>
                        <a:pt x="30" y="36"/>
                      </a:lnTo>
                      <a:lnTo>
                        <a:pt x="21" y="39"/>
                      </a:lnTo>
                      <a:lnTo>
                        <a:pt x="12" y="36"/>
                      </a:lnTo>
                      <a:lnTo>
                        <a:pt x="6" y="30"/>
                      </a:lnTo>
                      <a:lnTo>
                        <a:pt x="0" y="21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3" name="Freeform 298">
                  <a:extLst>
                    <a:ext uri="{FF2B5EF4-FFF2-40B4-BE49-F238E27FC236}">
                      <a16:creationId xmlns:a16="http://schemas.microsoft.com/office/drawing/2014/main" id="{85CE8068-1589-48C2-A355-23DEF2742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1" y="1799"/>
                  <a:ext cx="37" cy="55"/>
                </a:xfrm>
                <a:custGeom>
                  <a:avLst/>
                  <a:gdLst>
                    <a:gd name="T0" fmla="*/ 37 w 37"/>
                    <a:gd name="T1" fmla="*/ 0 h 55"/>
                    <a:gd name="T2" fmla="*/ 34 w 37"/>
                    <a:gd name="T3" fmla="*/ 18 h 55"/>
                    <a:gd name="T4" fmla="*/ 28 w 37"/>
                    <a:gd name="T5" fmla="*/ 30 h 55"/>
                    <a:gd name="T6" fmla="*/ 18 w 37"/>
                    <a:gd name="T7" fmla="*/ 43 h 55"/>
                    <a:gd name="T8" fmla="*/ 12 w 37"/>
                    <a:gd name="T9" fmla="*/ 55 h 55"/>
                    <a:gd name="T10" fmla="*/ 3 w 37"/>
                    <a:gd name="T11" fmla="*/ 52 h 55"/>
                    <a:gd name="T12" fmla="*/ 0 w 37"/>
                    <a:gd name="T13" fmla="*/ 43 h 55"/>
                    <a:gd name="T14" fmla="*/ 0 w 37"/>
                    <a:gd name="T15" fmla="*/ 33 h 55"/>
                    <a:gd name="T16" fmla="*/ 0 w 37"/>
                    <a:gd name="T17" fmla="*/ 21 h 55"/>
                    <a:gd name="T18" fmla="*/ 6 w 37"/>
                    <a:gd name="T19" fmla="*/ 12 h 55"/>
                    <a:gd name="T20" fmla="*/ 15 w 37"/>
                    <a:gd name="T21" fmla="*/ 3 h 55"/>
                    <a:gd name="T22" fmla="*/ 24 w 37"/>
                    <a:gd name="T23" fmla="*/ 0 h 55"/>
                    <a:gd name="T24" fmla="*/ 37 w 37"/>
                    <a:gd name="T25" fmla="*/ 0 h 5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"/>
                    <a:gd name="T40" fmla="*/ 0 h 55"/>
                    <a:gd name="T41" fmla="*/ 37 w 37"/>
                    <a:gd name="T42" fmla="*/ 55 h 5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" h="55">
                      <a:moveTo>
                        <a:pt x="37" y="0"/>
                      </a:moveTo>
                      <a:lnTo>
                        <a:pt x="34" y="18"/>
                      </a:lnTo>
                      <a:lnTo>
                        <a:pt x="28" y="30"/>
                      </a:lnTo>
                      <a:lnTo>
                        <a:pt x="18" y="43"/>
                      </a:lnTo>
                      <a:lnTo>
                        <a:pt x="12" y="55"/>
                      </a:lnTo>
                      <a:lnTo>
                        <a:pt x="3" y="52"/>
                      </a:lnTo>
                      <a:lnTo>
                        <a:pt x="0" y="43"/>
                      </a:lnTo>
                      <a:lnTo>
                        <a:pt x="0" y="33"/>
                      </a:lnTo>
                      <a:lnTo>
                        <a:pt x="0" y="21"/>
                      </a:lnTo>
                      <a:lnTo>
                        <a:pt x="6" y="12"/>
                      </a:lnTo>
                      <a:lnTo>
                        <a:pt x="15" y="3"/>
                      </a:lnTo>
                      <a:lnTo>
                        <a:pt x="24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4" name="Freeform 299">
                  <a:extLst>
                    <a:ext uri="{FF2B5EF4-FFF2-40B4-BE49-F238E27FC236}">
                      <a16:creationId xmlns:a16="http://schemas.microsoft.com/office/drawing/2014/main" id="{C21DE884-8CF3-468A-89AD-E361ED9EC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7" y="2241"/>
                  <a:ext cx="77" cy="31"/>
                </a:xfrm>
                <a:custGeom>
                  <a:avLst/>
                  <a:gdLst>
                    <a:gd name="T0" fmla="*/ 77 w 77"/>
                    <a:gd name="T1" fmla="*/ 0 h 31"/>
                    <a:gd name="T2" fmla="*/ 74 w 77"/>
                    <a:gd name="T3" fmla="*/ 12 h 31"/>
                    <a:gd name="T4" fmla="*/ 68 w 77"/>
                    <a:gd name="T5" fmla="*/ 21 h 31"/>
                    <a:gd name="T6" fmla="*/ 58 w 77"/>
                    <a:gd name="T7" fmla="*/ 28 h 31"/>
                    <a:gd name="T8" fmla="*/ 46 w 77"/>
                    <a:gd name="T9" fmla="*/ 31 h 31"/>
                    <a:gd name="T10" fmla="*/ 31 w 77"/>
                    <a:gd name="T11" fmla="*/ 31 h 31"/>
                    <a:gd name="T12" fmla="*/ 18 w 77"/>
                    <a:gd name="T13" fmla="*/ 31 h 31"/>
                    <a:gd name="T14" fmla="*/ 6 w 77"/>
                    <a:gd name="T15" fmla="*/ 24 h 31"/>
                    <a:gd name="T16" fmla="*/ 0 w 77"/>
                    <a:gd name="T17" fmla="*/ 21 h 31"/>
                    <a:gd name="T18" fmla="*/ 3 w 77"/>
                    <a:gd name="T19" fmla="*/ 12 h 31"/>
                    <a:gd name="T20" fmla="*/ 9 w 77"/>
                    <a:gd name="T21" fmla="*/ 9 h 31"/>
                    <a:gd name="T22" fmla="*/ 15 w 77"/>
                    <a:gd name="T23" fmla="*/ 6 h 31"/>
                    <a:gd name="T24" fmla="*/ 28 w 77"/>
                    <a:gd name="T25" fmla="*/ 6 h 31"/>
                    <a:gd name="T26" fmla="*/ 52 w 77"/>
                    <a:gd name="T27" fmla="*/ 6 h 31"/>
                    <a:gd name="T28" fmla="*/ 65 w 77"/>
                    <a:gd name="T29" fmla="*/ 3 h 31"/>
                    <a:gd name="T30" fmla="*/ 77 w 77"/>
                    <a:gd name="T31" fmla="*/ 0 h 3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7"/>
                    <a:gd name="T49" fmla="*/ 0 h 31"/>
                    <a:gd name="T50" fmla="*/ 77 w 77"/>
                    <a:gd name="T51" fmla="*/ 31 h 3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7" h="31">
                      <a:moveTo>
                        <a:pt x="77" y="0"/>
                      </a:moveTo>
                      <a:lnTo>
                        <a:pt x="74" y="12"/>
                      </a:lnTo>
                      <a:lnTo>
                        <a:pt x="68" y="21"/>
                      </a:lnTo>
                      <a:lnTo>
                        <a:pt x="58" y="28"/>
                      </a:lnTo>
                      <a:lnTo>
                        <a:pt x="46" y="31"/>
                      </a:lnTo>
                      <a:lnTo>
                        <a:pt x="31" y="31"/>
                      </a:lnTo>
                      <a:lnTo>
                        <a:pt x="18" y="31"/>
                      </a:lnTo>
                      <a:lnTo>
                        <a:pt x="6" y="24"/>
                      </a:lnTo>
                      <a:lnTo>
                        <a:pt x="0" y="21"/>
                      </a:lnTo>
                      <a:lnTo>
                        <a:pt x="3" y="12"/>
                      </a:lnTo>
                      <a:lnTo>
                        <a:pt x="9" y="9"/>
                      </a:lnTo>
                      <a:lnTo>
                        <a:pt x="15" y="6"/>
                      </a:lnTo>
                      <a:lnTo>
                        <a:pt x="28" y="6"/>
                      </a:lnTo>
                      <a:lnTo>
                        <a:pt x="52" y="6"/>
                      </a:lnTo>
                      <a:lnTo>
                        <a:pt x="65" y="3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5" name="Freeform 300">
                  <a:extLst>
                    <a:ext uri="{FF2B5EF4-FFF2-40B4-BE49-F238E27FC236}">
                      <a16:creationId xmlns:a16="http://schemas.microsoft.com/office/drawing/2014/main" id="{48E49E61-2D41-4DCF-B980-A8150059D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9" y="2437"/>
                  <a:ext cx="27" cy="31"/>
                </a:xfrm>
                <a:custGeom>
                  <a:avLst/>
                  <a:gdLst>
                    <a:gd name="T0" fmla="*/ 24 w 27"/>
                    <a:gd name="T1" fmla="*/ 4 h 31"/>
                    <a:gd name="T2" fmla="*/ 27 w 27"/>
                    <a:gd name="T3" fmla="*/ 10 h 31"/>
                    <a:gd name="T4" fmla="*/ 27 w 27"/>
                    <a:gd name="T5" fmla="*/ 16 h 31"/>
                    <a:gd name="T6" fmla="*/ 21 w 27"/>
                    <a:gd name="T7" fmla="*/ 22 h 31"/>
                    <a:gd name="T8" fmla="*/ 15 w 27"/>
                    <a:gd name="T9" fmla="*/ 28 h 31"/>
                    <a:gd name="T10" fmla="*/ 9 w 27"/>
                    <a:gd name="T11" fmla="*/ 31 h 31"/>
                    <a:gd name="T12" fmla="*/ 3 w 27"/>
                    <a:gd name="T13" fmla="*/ 28 h 31"/>
                    <a:gd name="T14" fmla="*/ 0 w 27"/>
                    <a:gd name="T15" fmla="*/ 22 h 31"/>
                    <a:gd name="T16" fmla="*/ 3 w 27"/>
                    <a:gd name="T17" fmla="*/ 13 h 31"/>
                    <a:gd name="T18" fmla="*/ 12 w 27"/>
                    <a:gd name="T19" fmla="*/ 4 h 31"/>
                    <a:gd name="T20" fmla="*/ 18 w 27"/>
                    <a:gd name="T21" fmla="*/ 0 h 31"/>
                    <a:gd name="T22" fmla="*/ 24 w 27"/>
                    <a:gd name="T23" fmla="*/ 4 h 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7"/>
                    <a:gd name="T37" fmla="*/ 0 h 31"/>
                    <a:gd name="T38" fmla="*/ 27 w 27"/>
                    <a:gd name="T39" fmla="*/ 31 h 3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7" h="31">
                      <a:moveTo>
                        <a:pt x="24" y="4"/>
                      </a:moveTo>
                      <a:lnTo>
                        <a:pt x="27" y="10"/>
                      </a:lnTo>
                      <a:lnTo>
                        <a:pt x="27" y="16"/>
                      </a:lnTo>
                      <a:lnTo>
                        <a:pt x="21" y="22"/>
                      </a:lnTo>
                      <a:lnTo>
                        <a:pt x="15" y="28"/>
                      </a:lnTo>
                      <a:lnTo>
                        <a:pt x="9" y="31"/>
                      </a:lnTo>
                      <a:lnTo>
                        <a:pt x="3" y="28"/>
                      </a:lnTo>
                      <a:lnTo>
                        <a:pt x="0" y="22"/>
                      </a:lnTo>
                      <a:lnTo>
                        <a:pt x="3" y="13"/>
                      </a:lnTo>
                      <a:lnTo>
                        <a:pt x="12" y="4"/>
                      </a:lnTo>
                      <a:lnTo>
                        <a:pt x="18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6" name="Freeform 301">
                  <a:extLst>
                    <a:ext uri="{FF2B5EF4-FFF2-40B4-BE49-F238E27FC236}">
                      <a16:creationId xmlns:a16="http://schemas.microsoft.com/office/drawing/2014/main" id="{774A509B-6FEF-48CA-8928-CD6422B77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2" y="2281"/>
                  <a:ext cx="80" cy="92"/>
                </a:xfrm>
                <a:custGeom>
                  <a:avLst/>
                  <a:gdLst>
                    <a:gd name="T0" fmla="*/ 80 w 80"/>
                    <a:gd name="T1" fmla="*/ 92 h 92"/>
                    <a:gd name="T2" fmla="*/ 62 w 80"/>
                    <a:gd name="T3" fmla="*/ 89 h 92"/>
                    <a:gd name="T4" fmla="*/ 50 w 80"/>
                    <a:gd name="T5" fmla="*/ 80 h 92"/>
                    <a:gd name="T6" fmla="*/ 43 w 80"/>
                    <a:gd name="T7" fmla="*/ 64 h 92"/>
                    <a:gd name="T8" fmla="*/ 40 w 80"/>
                    <a:gd name="T9" fmla="*/ 46 h 92"/>
                    <a:gd name="T10" fmla="*/ 31 w 80"/>
                    <a:gd name="T11" fmla="*/ 52 h 92"/>
                    <a:gd name="T12" fmla="*/ 25 w 80"/>
                    <a:gd name="T13" fmla="*/ 61 h 92"/>
                    <a:gd name="T14" fmla="*/ 16 w 80"/>
                    <a:gd name="T15" fmla="*/ 67 h 92"/>
                    <a:gd name="T16" fmla="*/ 10 w 80"/>
                    <a:gd name="T17" fmla="*/ 67 h 92"/>
                    <a:gd name="T18" fmla="*/ 0 w 80"/>
                    <a:gd name="T19" fmla="*/ 64 h 92"/>
                    <a:gd name="T20" fmla="*/ 0 w 80"/>
                    <a:gd name="T21" fmla="*/ 46 h 92"/>
                    <a:gd name="T22" fmla="*/ 7 w 80"/>
                    <a:gd name="T23" fmla="*/ 34 h 92"/>
                    <a:gd name="T24" fmla="*/ 10 w 80"/>
                    <a:gd name="T25" fmla="*/ 18 h 92"/>
                    <a:gd name="T26" fmla="*/ 10 w 80"/>
                    <a:gd name="T27" fmla="*/ 0 h 92"/>
                    <a:gd name="T28" fmla="*/ 50 w 80"/>
                    <a:gd name="T29" fmla="*/ 0 h 92"/>
                    <a:gd name="T30" fmla="*/ 65 w 80"/>
                    <a:gd name="T31" fmla="*/ 0 h 92"/>
                    <a:gd name="T32" fmla="*/ 74 w 80"/>
                    <a:gd name="T33" fmla="*/ 3 h 92"/>
                    <a:gd name="T34" fmla="*/ 80 w 80"/>
                    <a:gd name="T35" fmla="*/ 9 h 92"/>
                    <a:gd name="T36" fmla="*/ 68 w 80"/>
                    <a:gd name="T37" fmla="*/ 18 h 92"/>
                    <a:gd name="T38" fmla="*/ 62 w 80"/>
                    <a:gd name="T39" fmla="*/ 27 h 92"/>
                    <a:gd name="T40" fmla="*/ 62 w 80"/>
                    <a:gd name="T41" fmla="*/ 34 h 92"/>
                    <a:gd name="T42" fmla="*/ 65 w 80"/>
                    <a:gd name="T43" fmla="*/ 43 h 92"/>
                    <a:gd name="T44" fmla="*/ 74 w 80"/>
                    <a:gd name="T45" fmla="*/ 61 h 92"/>
                    <a:gd name="T46" fmla="*/ 77 w 80"/>
                    <a:gd name="T47" fmla="*/ 77 h 92"/>
                    <a:gd name="T48" fmla="*/ 80 w 80"/>
                    <a:gd name="T49" fmla="*/ 92 h 9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80"/>
                    <a:gd name="T76" fmla="*/ 0 h 92"/>
                    <a:gd name="T77" fmla="*/ 80 w 80"/>
                    <a:gd name="T78" fmla="*/ 92 h 9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80" h="92">
                      <a:moveTo>
                        <a:pt x="80" y="92"/>
                      </a:moveTo>
                      <a:lnTo>
                        <a:pt x="62" y="89"/>
                      </a:lnTo>
                      <a:lnTo>
                        <a:pt x="50" y="80"/>
                      </a:lnTo>
                      <a:lnTo>
                        <a:pt x="43" y="64"/>
                      </a:lnTo>
                      <a:lnTo>
                        <a:pt x="40" y="46"/>
                      </a:lnTo>
                      <a:lnTo>
                        <a:pt x="31" y="52"/>
                      </a:lnTo>
                      <a:lnTo>
                        <a:pt x="25" y="61"/>
                      </a:lnTo>
                      <a:lnTo>
                        <a:pt x="16" y="67"/>
                      </a:lnTo>
                      <a:lnTo>
                        <a:pt x="10" y="67"/>
                      </a:lnTo>
                      <a:lnTo>
                        <a:pt x="0" y="64"/>
                      </a:lnTo>
                      <a:lnTo>
                        <a:pt x="0" y="46"/>
                      </a:lnTo>
                      <a:lnTo>
                        <a:pt x="7" y="34"/>
                      </a:lnTo>
                      <a:lnTo>
                        <a:pt x="10" y="18"/>
                      </a:lnTo>
                      <a:lnTo>
                        <a:pt x="10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74" y="3"/>
                      </a:lnTo>
                      <a:lnTo>
                        <a:pt x="80" y="9"/>
                      </a:lnTo>
                      <a:lnTo>
                        <a:pt x="68" y="18"/>
                      </a:lnTo>
                      <a:lnTo>
                        <a:pt x="62" y="27"/>
                      </a:lnTo>
                      <a:lnTo>
                        <a:pt x="62" y="34"/>
                      </a:lnTo>
                      <a:lnTo>
                        <a:pt x="65" y="43"/>
                      </a:lnTo>
                      <a:lnTo>
                        <a:pt x="74" y="61"/>
                      </a:lnTo>
                      <a:lnTo>
                        <a:pt x="77" y="77"/>
                      </a:lnTo>
                      <a:lnTo>
                        <a:pt x="80" y="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7" name="Freeform 302">
                  <a:extLst>
                    <a:ext uri="{FF2B5EF4-FFF2-40B4-BE49-F238E27FC236}">
                      <a16:creationId xmlns:a16="http://schemas.microsoft.com/office/drawing/2014/main" id="{C1A1CC68-9F05-44D8-B0E0-C9D006F8E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2" y="1912"/>
                  <a:ext cx="86" cy="151"/>
                </a:xfrm>
                <a:custGeom>
                  <a:avLst/>
                  <a:gdLst>
                    <a:gd name="T0" fmla="*/ 61 w 86"/>
                    <a:gd name="T1" fmla="*/ 19 h 151"/>
                    <a:gd name="T2" fmla="*/ 61 w 86"/>
                    <a:gd name="T3" fmla="*/ 28 h 151"/>
                    <a:gd name="T4" fmla="*/ 61 w 86"/>
                    <a:gd name="T5" fmla="*/ 34 h 151"/>
                    <a:gd name="T6" fmla="*/ 52 w 86"/>
                    <a:gd name="T7" fmla="*/ 46 h 151"/>
                    <a:gd name="T8" fmla="*/ 43 w 86"/>
                    <a:gd name="T9" fmla="*/ 52 h 151"/>
                    <a:gd name="T10" fmla="*/ 40 w 86"/>
                    <a:gd name="T11" fmla="*/ 59 h 151"/>
                    <a:gd name="T12" fmla="*/ 37 w 86"/>
                    <a:gd name="T13" fmla="*/ 65 h 151"/>
                    <a:gd name="T14" fmla="*/ 46 w 86"/>
                    <a:gd name="T15" fmla="*/ 74 h 151"/>
                    <a:gd name="T16" fmla="*/ 58 w 86"/>
                    <a:gd name="T17" fmla="*/ 80 h 151"/>
                    <a:gd name="T18" fmla="*/ 70 w 86"/>
                    <a:gd name="T19" fmla="*/ 83 h 151"/>
                    <a:gd name="T20" fmla="*/ 86 w 86"/>
                    <a:gd name="T21" fmla="*/ 86 h 151"/>
                    <a:gd name="T22" fmla="*/ 64 w 86"/>
                    <a:gd name="T23" fmla="*/ 102 h 151"/>
                    <a:gd name="T24" fmla="*/ 46 w 86"/>
                    <a:gd name="T25" fmla="*/ 123 h 151"/>
                    <a:gd name="T26" fmla="*/ 24 w 86"/>
                    <a:gd name="T27" fmla="*/ 138 h 151"/>
                    <a:gd name="T28" fmla="*/ 12 w 86"/>
                    <a:gd name="T29" fmla="*/ 145 h 151"/>
                    <a:gd name="T30" fmla="*/ 0 w 86"/>
                    <a:gd name="T31" fmla="*/ 151 h 151"/>
                    <a:gd name="T32" fmla="*/ 6 w 86"/>
                    <a:gd name="T33" fmla="*/ 138 h 151"/>
                    <a:gd name="T34" fmla="*/ 15 w 86"/>
                    <a:gd name="T35" fmla="*/ 126 h 151"/>
                    <a:gd name="T36" fmla="*/ 24 w 86"/>
                    <a:gd name="T37" fmla="*/ 117 h 151"/>
                    <a:gd name="T38" fmla="*/ 30 w 86"/>
                    <a:gd name="T39" fmla="*/ 105 h 151"/>
                    <a:gd name="T40" fmla="*/ 27 w 86"/>
                    <a:gd name="T41" fmla="*/ 95 h 151"/>
                    <a:gd name="T42" fmla="*/ 21 w 86"/>
                    <a:gd name="T43" fmla="*/ 89 h 151"/>
                    <a:gd name="T44" fmla="*/ 12 w 86"/>
                    <a:gd name="T45" fmla="*/ 77 h 151"/>
                    <a:gd name="T46" fmla="*/ 3 w 86"/>
                    <a:gd name="T47" fmla="*/ 68 h 151"/>
                    <a:gd name="T48" fmla="*/ 0 w 86"/>
                    <a:gd name="T49" fmla="*/ 59 h 151"/>
                    <a:gd name="T50" fmla="*/ 0 w 86"/>
                    <a:gd name="T51" fmla="*/ 46 h 151"/>
                    <a:gd name="T52" fmla="*/ 9 w 86"/>
                    <a:gd name="T53" fmla="*/ 40 h 151"/>
                    <a:gd name="T54" fmla="*/ 21 w 86"/>
                    <a:gd name="T55" fmla="*/ 34 h 151"/>
                    <a:gd name="T56" fmla="*/ 27 w 86"/>
                    <a:gd name="T57" fmla="*/ 28 h 151"/>
                    <a:gd name="T58" fmla="*/ 30 w 86"/>
                    <a:gd name="T59" fmla="*/ 22 h 151"/>
                    <a:gd name="T60" fmla="*/ 30 w 86"/>
                    <a:gd name="T61" fmla="*/ 12 h 151"/>
                    <a:gd name="T62" fmla="*/ 30 w 86"/>
                    <a:gd name="T63" fmla="*/ 0 h 151"/>
                    <a:gd name="T64" fmla="*/ 37 w 86"/>
                    <a:gd name="T65" fmla="*/ 0 h 151"/>
                    <a:gd name="T66" fmla="*/ 43 w 86"/>
                    <a:gd name="T67" fmla="*/ 0 h 151"/>
                    <a:gd name="T68" fmla="*/ 49 w 86"/>
                    <a:gd name="T69" fmla="*/ 6 h 151"/>
                    <a:gd name="T70" fmla="*/ 52 w 86"/>
                    <a:gd name="T71" fmla="*/ 16 h 151"/>
                    <a:gd name="T72" fmla="*/ 55 w 86"/>
                    <a:gd name="T73" fmla="*/ 19 h 151"/>
                    <a:gd name="T74" fmla="*/ 61 w 86"/>
                    <a:gd name="T75" fmla="*/ 19 h 1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6"/>
                    <a:gd name="T115" fmla="*/ 0 h 151"/>
                    <a:gd name="T116" fmla="*/ 86 w 86"/>
                    <a:gd name="T117" fmla="*/ 151 h 1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6" h="151">
                      <a:moveTo>
                        <a:pt x="61" y="19"/>
                      </a:moveTo>
                      <a:lnTo>
                        <a:pt x="61" y="28"/>
                      </a:lnTo>
                      <a:lnTo>
                        <a:pt x="61" y="34"/>
                      </a:lnTo>
                      <a:lnTo>
                        <a:pt x="52" y="46"/>
                      </a:lnTo>
                      <a:lnTo>
                        <a:pt x="43" y="52"/>
                      </a:lnTo>
                      <a:lnTo>
                        <a:pt x="40" y="59"/>
                      </a:lnTo>
                      <a:lnTo>
                        <a:pt x="37" y="65"/>
                      </a:lnTo>
                      <a:lnTo>
                        <a:pt x="46" y="74"/>
                      </a:lnTo>
                      <a:lnTo>
                        <a:pt x="58" y="80"/>
                      </a:lnTo>
                      <a:lnTo>
                        <a:pt x="70" y="83"/>
                      </a:lnTo>
                      <a:lnTo>
                        <a:pt x="86" y="86"/>
                      </a:lnTo>
                      <a:lnTo>
                        <a:pt x="64" y="102"/>
                      </a:lnTo>
                      <a:lnTo>
                        <a:pt x="46" y="123"/>
                      </a:lnTo>
                      <a:lnTo>
                        <a:pt x="24" y="138"/>
                      </a:lnTo>
                      <a:lnTo>
                        <a:pt x="12" y="145"/>
                      </a:lnTo>
                      <a:lnTo>
                        <a:pt x="0" y="151"/>
                      </a:lnTo>
                      <a:lnTo>
                        <a:pt x="6" y="138"/>
                      </a:lnTo>
                      <a:lnTo>
                        <a:pt x="15" y="126"/>
                      </a:lnTo>
                      <a:lnTo>
                        <a:pt x="24" y="117"/>
                      </a:lnTo>
                      <a:lnTo>
                        <a:pt x="30" y="105"/>
                      </a:lnTo>
                      <a:lnTo>
                        <a:pt x="27" y="95"/>
                      </a:lnTo>
                      <a:lnTo>
                        <a:pt x="21" y="89"/>
                      </a:lnTo>
                      <a:lnTo>
                        <a:pt x="12" y="77"/>
                      </a:lnTo>
                      <a:lnTo>
                        <a:pt x="3" y="68"/>
                      </a:lnTo>
                      <a:lnTo>
                        <a:pt x="0" y="59"/>
                      </a:lnTo>
                      <a:lnTo>
                        <a:pt x="0" y="46"/>
                      </a:lnTo>
                      <a:lnTo>
                        <a:pt x="9" y="40"/>
                      </a:lnTo>
                      <a:lnTo>
                        <a:pt x="21" y="34"/>
                      </a:lnTo>
                      <a:lnTo>
                        <a:pt x="27" y="28"/>
                      </a:lnTo>
                      <a:lnTo>
                        <a:pt x="30" y="22"/>
                      </a:lnTo>
                      <a:lnTo>
                        <a:pt x="30" y="12"/>
                      </a:lnTo>
                      <a:lnTo>
                        <a:pt x="30" y="0"/>
                      </a:lnTo>
                      <a:lnTo>
                        <a:pt x="37" y="0"/>
                      </a:lnTo>
                      <a:lnTo>
                        <a:pt x="43" y="0"/>
                      </a:lnTo>
                      <a:lnTo>
                        <a:pt x="49" y="6"/>
                      </a:lnTo>
                      <a:lnTo>
                        <a:pt x="52" y="16"/>
                      </a:lnTo>
                      <a:lnTo>
                        <a:pt x="55" y="19"/>
                      </a:lnTo>
                      <a:lnTo>
                        <a:pt x="61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8" name="Freeform 303">
                  <a:extLst>
                    <a:ext uri="{FF2B5EF4-FFF2-40B4-BE49-F238E27FC236}">
                      <a16:creationId xmlns:a16="http://schemas.microsoft.com/office/drawing/2014/main" id="{49C87D93-617C-4493-A714-C82CAB566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6" y="2136"/>
                  <a:ext cx="166" cy="209"/>
                </a:xfrm>
                <a:custGeom>
                  <a:avLst/>
                  <a:gdLst>
                    <a:gd name="T0" fmla="*/ 156 w 166"/>
                    <a:gd name="T1" fmla="*/ 105 h 209"/>
                    <a:gd name="T2" fmla="*/ 144 w 166"/>
                    <a:gd name="T3" fmla="*/ 129 h 209"/>
                    <a:gd name="T4" fmla="*/ 132 w 166"/>
                    <a:gd name="T5" fmla="*/ 154 h 209"/>
                    <a:gd name="T6" fmla="*/ 123 w 166"/>
                    <a:gd name="T7" fmla="*/ 179 h 209"/>
                    <a:gd name="T8" fmla="*/ 120 w 166"/>
                    <a:gd name="T9" fmla="*/ 194 h 209"/>
                    <a:gd name="T10" fmla="*/ 116 w 166"/>
                    <a:gd name="T11" fmla="*/ 209 h 209"/>
                    <a:gd name="T12" fmla="*/ 92 w 166"/>
                    <a:gd name="T13" fmla="*/ 209 h 209"/>
                    <a:gd name="T14" fmla="*/ 70 w 166"/>
                    <a:gd name="T15" fmla="*/ 203 h 209"/>
                    <a:gd name="T16" fmla="*/ 49 w 166"/>
                    <a:gd name="T17" fmla="*/ 194 h 209"/>
                    <a:gd name="T18" fmla="*/ 33 w 166"/>
                    <a:gd name="T19" fmla="*/ 185 h 209"/>
                    <a:gd name="T20" fmla="*/ 18 w 166"/>
                    <a:gd name="T21" fmla="*/ 169 h 209"/>
                    <a:gd name="T22" fmla="*/ 9 w 166"/>
                    <a:gd name="T23" fmla="*/ 148 h 209"/>
                    <a:gd name="T24" fmla="*/ 3 w 166"/>
                    <a:gd name="T25" fmla="*/ 126 h 209"/>
                    <a:gd name="T26" fmla="*/ 0 w 166"/>
                    <a:gd name="T27" fmla="*/ 96 h 209"/>
                    <a:gd name="T28" fmla="*/ 15 w 166"/>
                    <a:gd name="T29" fmla="*/ 96 h 209"/>
                    <a:gd name="T30" fmla="*/ 30 w 166"/>
                    <a:gd name="T31" fmla="*/ 90 h 209"/>
                    <a:gd name="T32" fmla="*/ 49 w 166"/>
                    <a:gd name="T33" fmla="*/ 80 h 209"/>
                    <a:gd name="T34" fmla="*/ 64 w 166"/>
                    <a:gd name="T35" fmla="*/ 68 h 209"/>
                    <a:gd name="T36" fmla="*/ 83 w 166"/>
                    <a:gd name="T37" fmla="*/ 56 h 209"/>
                    <a:gd name="T38" fmla="*/ 95 w 166"/>
                    <a:gd name="T39" fmla="*/ 40 h 209"/>
                    <a:gd name="T40" fmla="*/ 107 w 166"/>
                    <a:gd name="T41" fmla="*/ 22 h 209"/>
                    <a:gd name="T42" fmla="*/ 116 w 166"/>
                    <a:gd name="T43" fmla="*/ 4 h 209"/>
                    <a:gd name="T44" fmla="*/ 129 w 166"/>
                    <a:gd name="T45" fmla="*/ 0 h 209"/>
                    <a:gd name="T46" fmla="*/ 135 w 166"/>
                    <a:gd name="T47" fmla="*/ 4 h 209"/>
                    <a:gd name="T48" fmla="*/ 138 w 166"/>
                    <a:gd name="T49" fmla="*/ 10 h 209"/>
                    <a:gd name="T50" fmla="*/ 141 w 166"/>
                    <a:gd name="T51" fmla="*/ 16 h 209"/>
                    <a:gd name="T52" fmla="*/ 144 w 166"/>
                    <a:gd name="T53" fmla="*/ 25 h 209"/>
                    <a:gd name="T54" fmla="*/ 147 w 166"/>
                    <a:gd name="T55" fmla="*/ 31 h 209"/>
                    <a:gd name="T56" fmla="*/ 153 w 166"/>
                    <a:gd name="T57" fmla="*/ 34 h 209"/>
                    <a:gd name="T58" fmla="*/ 166 w 166"/>
                    <a:gd name="T59" fmla="*/ 31 h 209"/>
                    <a:gd name="T60" fmla="*/ 150 w 166"/>
                    <a:gd name="T61" fmla="*/ 50 h 209"/>
                    <a:gd name="T62" fmla="*/ 144 w 166"/>
                    <a:gd name="T63" fmla="*/ 65 h 209"/>
                    <a:gd name="T64" fmla="*/ 147 w 166"/>
                    <a:gd name="T65" fmla="*/ 83 h 209"/>
                    <a:gd name="T66" fmla="*/ 156 w 166"/>
                    <a:gd name="T67" fmla="*/ 105 h 2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6"/>
                    <a:gd name="T103" fmla="*/ 0 h 209"/>
                    <a:gd name="T104" fmla="*/ 166 w 166"/>
                    <a:gd name="T105" fmla="*/ 209 h 2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6" h="209">
                      <a:moveTo>
                        <a:pt x="156" y="105"/>
                      </a:moveTo>
                      <a:lnTo>
                        <a:pt x="144" y="129"/>
                      </a:lnTo>
                      <a:lnTo>
                        <a:pt x="132" y="154"/>
                      </a:lnTo>
                      <a:lnTo>
                        <a:pt x="123" y="179"/>
                      </a:lnTo>
                      <a:lnTo>
                        <a:pt x="120" y="194"/>
                      </a:lnTo>
                      <a:lnTo>
                        <a:pt x="116" y="209"/>
                      </a:lnTo>
                      <a:lnTo>
                        <a:pt x="92" y="209"/>
                      </a:lnTo>
                      <a:lnTo>
                        <a:pt x="70" y="203"/>
                      </a:lnTo>
                      <a:lnTo>
                        <a:pt x="49" y="194"/>
                      </a:lnTo>
                      <a:lnTo>
                        <a:pt x="33" y="185"/>
                      </a:lnTo>
                      <a:lnTo>
                        <a:pt x="18" y="169"/>
                      </a:lnTo>
                      <a:lnTo>
                        <a:pt x="9" y="148"/>
                      </a:lnTo>
                      <a:lnTo>
                        <a:pt x="3" y="126"/>
                      </a:lnTo>
                      <a:lnTo>
                        <a:pt x="0" y="96"/>
                      </a:lnTo>
                      <a:lnTo>
                        <a:pt x="15" y="96"/>
                      </a:lnTo>
                      <a:lnTo>
                        <a:pt x="30" y="90"/>
                      </a:lnTo>
                      <a:lnTo>
                        <a:pt x="49" y="80"/>
                      </a:lnTo>
                      <a:lnTo>
                        <a:pt x="64" y="68"/>
                      </a:lnTo>
                      <a:lnTo>
                        <a:pt x="83" y="56"/>
                      </a:lnTo>
                      <a:lnTo>
                        <a:pt x="95" y="40"/>
                      </a:lnTo>
                      <a:lnTo>
                        <a:pt x="107" y="22"/>
                      </a:lnTo>
                      <a:lnTo>
                        <a:pt x="116" y="4"/>
                      </a:lnTo>
                      <a:lnTo>
                        <a:pt x="129" y="0"/>
                      </a:lnTo>
                      <a:lnTo>
                        <a:pt x="135" y="4"/>
                      </a:lnTo>
                      <a:lnTo>
                        <a:pt x="138" y="10"/>
                      </a:lnTo>
                      <a:lnTo>
                        <a:pt x="141" y="16"/>
                      </a:lnTo>
                      <a:lnTo>
                        <a:pt x="144" y="25"/>
                      </a:lnTo>
                      <a:lnTo>
                        <a:pt x="147" y="31"/>
                      </a:lnTo>
                      <a:lnTo>
                        <a:pt x="153" y="34"/>
                      </a:lnTo>
                      <a:lnTo>
                        <a:pt x="166" y="31"/>
                      </a:lnTo>
                      <a:lnTo>
                        <a:pt x="150" y="50"/>
                      </a:lnTo>
                      <a:lnTo>
                        <a:pt x="144" y="65"/>
                      </a:lnTo>
                      <a:lnTo>
                        <a:pt x="147" y="83"/>
                      </a:lnTo>
                      <a:lnTo>
                        <a:pt x="156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59" name="Freeform 304">
                  <a:extLst>
                    <a:ext uri="{FF2B5EF4-FFF2-40B4-BE49-F238E27FC236}">
                      <a16:creationId xmlns:a16="http://schemas.microsoft.com/office/drawing/2014/main" id="{E5371679-9174-494E-85C4-E944AFFA5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0" y="2167"/>
                  <a:ext cx="308" cy="264"/>
                </a:xfrm>
                <a:custGeom>
                  <a:avLst/>
                  <a:gdLst>
                    <a:gd name="T0" fmla="*/ 182 w 308"/>
                    <a:gd name="T1" fmla="*/ 141 h 264"/>
                    <a:gd name="T2" fmla="*/ 176 w 308"/>
                    <a:gd name="T3" fmla="*/ 172 h 264"/>
                    <a:gd name="T4" fmla="*/ 166 w 308"/>
                    <a:gd name="T5" fmla="*/ 197 h 264"/>
                    <a:gd name="T6" fmla="*/ 173 w 308"/>
                    <a:gd name="T7" fmla="*/ 209 h 264"/>
                    <a:gd name="T8" fmla="*/ 182 w 308"/>
                    <a:gd name="T9" fmla="*/ 215 h 264"/>
                    <a:gd name="T10" fmla="*/ 191 w 308"/>
                    <a:gd name="T11" fmla="*/ 221 h 264"/>
                    <a:gd name="T12" fmla="*/ 200 w 308"/>
                    <a:gd name="T13" fmla="*/ 224 h 264"/>
                    <a:gd name="T14" fmla="*/ 219 w 308"/>
                    <a:gd name="T15" fmla="*/ 227 h 264"/>
                    <a:gd name="T16" fmla="*/ 240 w 308"/>
                    <a:gd name="T17" fmla="*/ 227 h 264"/>
                    <a:gd name="T18" fmla="*/ 262 w 308"/>
                    <a:gd name="T19" fmla="*/ 227 h 264"/>
                    <a:gd name="T20" fmla="*/ 280 w 308"/>
                    <a:gd name="T21" fmla="*/ 234 h 264"/>
                    <a:gd name="T22" fmla="*/ 289 w 308"/>
                    <a:gd name="T23" fmla="*/ 237 h 264"/>
                    <a:gd name="T24" fmla="*/ 299 w 308"/>
                    <a:gd name="T25" fmla="*/ 243 h 264"/>
                    <a:gd name="T26" fmla="*/ 305 w 308"/>
                    <a:gd name="T27" fmla="*/ 252 h 264"/>
                    <a:gd name="T28" fmla="*/ 308 w 308"/>
                    <a:gd name="T29" fmla="*/ 264 h 264"/>
                    <a:gd name="T30" fmla="*/ 289 w 308"/>
                    <a:gd name="T31" fmla="*/ 264 h 264"/>
                    <a:gd name="T32" fmla="*/ 271 w 308"/>
                    <a:gd name="T33" fmla="*/ 264 h 264"/>
                    <a:gd name="T34" fmla="*/ 243 w 308"/>
                    <a:gd name="T35" fmla="*/ 255 h 264"/>
                    <a:gd name="T36" fmla="*/ 216 w 308"/>
                    <a:gd name="T37" fmla="*/ 252 h 264"/>
                    <a:gd name="T38" fmla="*/ 200 w 308"/>
                    <a:gd name="T39" fmla="*/ 252 h 264"/>
                    <a:gd name="T40" fmla="*/ 182 w 308"/>
                    <a:gd name="T41" fmla="*/ 255 h 264"/>
                    <a:gd name="T42" fmla="*/ 157 w 308"/>
                    <a:gd name="T43" fmla="*/ 227 h 264"/>
                    <a:gd name="T44" fmla="*/ 133 w 308"/>
                    <a:gd name="T45" fmla="*/ 197 h 264"/>
                    <a:gd name="T46" fmla="*/ 111 w 308"/>
                    <a:gd name="T47" fmla="*/ 166 h 264"/>
                    <a:gd name="T48" fmla="*/ 90 w 308"/>
                    <a:gd name="T49" fmla="*/ 132 h 264"/>
                    <a:gd name="T50" fmla="*/ 47 w 308"/>
                    <a:gd name="T51" fmla="*/ 65 h 264"/>
                    <a:gd name="T52" fmla="*/ 25 w 308"/>
                    <a:gd name="T53" fmla="*/ 31 h 264"/>
                    <a:gd name="T54" fmla="*/ 0 w 308"/>
                    <a:gd name="T55" fmla="*/ 0 h 264"/>
                    <a:gd name="T56" fmla="*/ 31 w 308"/>
                    <a:gd name="T57" fmla="*/ 9 h 264"/>
                    <a:gd name="T58" fmla="*/ 56 w 308"/>
                    <a:gd name="T59" fmla="*/ 25 h 264"/>
                    <a:gd name="T60" fmla="*/ 77 w 308"/>
                    <a:gd name="T61" fmla="*/ 43 h 264"/>
                    <a:gd name="T62" fmla="*/ 99 w 308"/>
                    <a:gd name="T63" fmla="*/ 65 h 264"/>
                    <a:gd name="T64" fmla="*/ 139 w 308"/>
                    <a:gd name="T65" fmla="*/ 108 h 264"/>
                    <a:gd name="T66" fmla="*/ 160 w 308"/>
                    <a:gd name="T67" fmla="*/ 126 h 264"/>
                    <a:gd name="T68" fmla="*/ 182 w 308"/>
                    <a:gd name="T69" fmla="*/ 141 h 26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08"/>
                    <a:gd name="T106" fmla="*/ 0 h 264"/>
                    <a:gd name="T107" fmla="*/ 308 w 308"/>
                    <a:gd name="T108" fmla="*/ 264 h 26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08" h="264">
                      <a:moveTo>
                        <a:pt x="182" y="141"/>
                      </a:moveTo>
                      <a:lnTo>
                        <a:pt x="176" y="172"/>
                      </a:lnTo>
                      <a:lnTo>
                        <a:pt x="166" y="197"/>
                      </a:lnTo>
                      <a:lnTo>
                        <a:pt x="173" y="209"/>
                      </a:lnTo>
                      <a:lnTo>
                        <a:pt x="182" y="215"/>
                      </a:lnTo>
                      <a:lnTo>
                        <a:pt x="191" y="221"/>
                      </a:lnTo>
                      <a:lnTo>
                        <a:pt x="200" y="224"/>
                      </a:lnTo>
                      <a:lnTo>
                        <a:pt x="219" y="227"/>
                      </a:lnTo>
                      <a:lnTo>
                        <a:pt x="240" y="227"/>
                      </a:lnTo>
                      <a:lnTo>
                        <a:pt x="262" y="227"/>
                      </a:lnTo>
                      <a:lnTo>
                        <a:pt x="280" y="234"/>
                      </a:lnTo>
                      <a:lnTo>
                        <a:pt x="289" y="237"/>
                      </a:lnTo>
                      <a:lnTo>
                        <a:pt x="299" y="243"/>
                      </a:lnTo>
                      <a:lnTo>
                        <a:pt x="305" y="252"/>
                      </a:lnTo>
                      <a:lnTo>
                        <a:pt x="308" y="264"/>
                      </a:lnTo>
                      <a:lnTo>
                        <a:pt x="289" y="264"/>
                      </a:lnTo>
                      <a:lnTo>
                        <a:pt x="271" y="264"/>
                      </a:lnTo>
                      <a:lnTo>
                        <a:pt x="243" y="255"/>
                      </a:lnTo>
                      <a:lnTo>
                        <a:pt x="216" y="252"/>
                      </a:lnTo>
                      <a:lnTo>
                        <a:pt x="200" y="252"/>
                      </a:lnTo>
                      <a:lnTo>
                        <a:pt x="182" y="255"/>
                      </a:lnTo>
                      <a:lnTo>
                        <a:pt x="157" y="227"/>
                      </a:lnTo>
                      <a:lnTo>
                        <a:pt x="133" y="197"/>
                      </a:lnTo>
                      <a:lnTo>
                        <a:pt x="111" y="166"/>
                      </a:lnTo>
                      <a:lnTo>
                        <a:pt x="90" y="132"/>
                      </a:lnTo>
                      <a:lnTo>
                        <a:pt x="47" y="65"/>
                      </a:lnTo>
                      <a:lnTo>
                        <a:pt x="25" y="31"/>
                      </a:lnTo>
                      <a:lnTo>
                        <a:pt x="0" y="0"/>
                      </a:lnTo>
                      <a:lnTo>
                        <a:pt x="31" y="9"/>
                      </a:lnTo>
                      <a:lnTo>
                        <a:pt x="56" y="25"/>
                      </a:lnTo>
                      <a:lnTo>
                        <a:pt x="77" y="43"/>
                      </a:lnTo>
                      <a:lnTo>
                        <a:pt x="99" y="65"/>
                      </a:lnTo>
                      <a:lnTo>
                        <a:pt x="139" y="108"/>
                      </a:lnTo>
                      <a:lnTo>
                        <a:pt x="160" y="126"/>
                      </a:lnTo>
                      <a:lnTo>
                        <a:pt x="182" y="1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0" name="Freeform 305">
                  <a:extLst>
                    <a:ext uri="{FF2B5EF4-FFF2-40B4-BE49-F238E27FC236}">
                      <a16:creationId xmlns:a16="http://schemas.microsoft.com/office/drawing/2014/main" id="{41EE0593-D06D-4948-8379-3E0634FF4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0" y="2081"/>
                  <a:ext cx="101" cy="169"/>
                </a:xfrm>
                <a:custGeom>
                  <a:avLst/>
                  <a:gdLst>
                    <a:gd name="T0" fmla="*/ 0 w 101"/>
                    <a:gd name="T1" fmla="*/ 0 h 169"/>
                    <a:gd name="T2" fmla="*/ 18 w 101"/>
                    <a:gd name="T3" fmla="*/ 12 h 169"/>
                    <a:gd name="T4" fmla="*/ 37 w 101"/>
                    <a:gd name="T5" fmla="*/ 28 h 169"/>
                    <a:gd name="T6" fmla="*/ 52 w 101"/>
                    <a:gd name="T7" fmla="*/ 46 h 169"/>
                    <a:gd name="T8" fmla="*/ 64 w 101"/>
                    <a:gd name="T9" fmla="*/ 68 h 169"/>
                    <a:gd name="T10" fmla="*/ 76 w 101"/>
                    <a:gd name="T11" fmla="*/ 92 h 169"/>
                    <a:gd name="T12" fmla="*/ 86 w 101"/>
                    <a:gd name="T13" fmla="*/ 117 h 169"/>
                    <a:gd name="T14" fmla="*/ 101 w 101"/>
                    <a:gd name="T15" fmla="*/ 169 h 169"/>
                    <a:gd name="T16" fmla="*/ 89 w 101"/>
                    <a:gd name="T17" fmla="*/ 169 h 169"/>
                    <a:gd name="T18" fmla="*/ 80 w 101"/>
                    <a:gd name="T19" fmla="*/ 166 h 169"/>
                    <a:gd name="T20" fmla="*/ 70 w 101"/>
                    <a:gd name="T21" fmla="*/ 160 h 169"/>
                    <a:gd name="T22" fmla="*/ 61 w 101"/>
                    <a:gd name="T23" fmla="*/ 151 h 169"/>
                    <a:gd name="T24" fmla="*/ 49 w 101"/>
                    <a:gd name="T25" fmla="*/ 132 h 169"/>
                    <a:gd name="T26" fmla="*/ 40 w 101"/>
                    <a:gd name="T27" fmla="*/ 111 h 169"/>
                    <a:gd name="T28" fmla="*/ 24 w 101"/>
                    <a:gd name="T29" fmla="*/ 68 h 169"/>
                    <a:gd name="T30" fmla="*/ 12 w 101"/>
                    <a:gd name="T31" fmla="*/ 46 h 169"/>
                    <a:gd name="T32" fmla="*/ 0 w 101"/>
                    <a:gd name="T33" fmla="*/ 28 h 169"/>
                    <a:gd name="T34" fmla="*/ 0 w 101"/>
                    <a:gd name="T35" fmla="*/ 0 h 16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1"/>
                    <a:gd name="T55" fmla="*/ 0 h 169"/>
                    <a:gd name="T56" fmla="*/ 101 w 101"/>
                    <a:gd name="T57" fmla="*/ 169 h 16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1" h="169">
                      <a:moveTo>
                        <a:pt x="0" y="0"/>
                      </a:moveTo>
                      <a:lnTo>
                        <a:pt x="18" y="12"/>
                      </a:lnTo>
                      <a:lnTo>
                        <a:pt x="37" y="28"/>
                      </a:lnTo>
                      <a:lnTo>
                        <a:pt x="52" y="46"/>
                      </a:lnTo>
                      <a:lnTo>
                        <a:pt x="64" y="68"/>
                      </a:lnTo>
                      <a:lnTo>
                        <a:pt x="76" y="92"/>
                      </a:lnTo>
                      <a:lnTo>
                        <a:pt x="86" y="117"/>
                      </a:lnTo>
                      <a:lnTo>
                        <a:pt x="101" y="169"/>
                      </a:lnTo>
                      <a:lnTo>
                        <a:pt x="89" y="169"/>
                      </a:lnTo>
                      <a:lnTo>
                        <a:pt x="80" y="166"/>
                      </a:lnTo>
                      <a:lnTo>
                        <a:pt x="70" y="160"/>
                      </a:lnTo>
                      <a:lnTo>
                        <a:pt x="61" y="151"/>
                      </a:lnTo>
                      <a:lnTo>
                        <a:pt x="49" y="132"/>
                      </a:lnTo>
                      <a:lnTo>
                        <a:pt x="40" y="111"/>
                      </a:lnTo>
                      <a:lnTo>
                        <a:pt x="24" y="68"/>
                      </a:lnTo>
                      <a:lnTo>
                        <a:pt x="12" y="46"/>
                      </a:lnTo>
                      <a:lnTo>
                        <a:pt x="0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1" name="Freeform 306">
                  <a:extLst>
                    <a:ext uri="{FF2B5EF4-FFF2-40B4-BE49-F238E27FC236}">
                      <a16:creationId xmlns:a16="http://schemas.microsoft.com/office/drawing/2014/main" id="{D09A9AF6-9854-45E4-91A4-E9D28CA46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8" y="2090"/>
                  <a:ext cx="30" cy="68"/>
                </a:xfrm>
                <a:custGeom>
                  <a:avLst/>
                  <a:gdLst>
                    <a:gd name="T0" fmla="*/ 24 w 30"/>
                    <a:gd name="T1" fmla="*/ 68 h 68"/>
                    <a:gd name="T2" fmla="*/ 12 w 30"/>
                    <a:gd name="T3" fmla="*/ 68 h 68"/>
                    <a:gd name="T4" fmla="*/ 6 w 30"/>
                    <a:gd name="T5" fmla="*/ 62 h 68"/>
                    <a:gd name="T6" fmla="*/ 0 w 30"/>
                    <a:gd name="T7" fmla="*/ 53 h 68"/>
                    <a:gd name="T8" fmla="*/ 0 w 30"/>
                    <a:gd name="T9" fmla="*/ 43 h 68"/>
                    <a:gd name="T10" fmla="*/ 0 w 30"/>
                    <a:gd name="T11" fmla="*/ 19 h 68"/>
                    <a:gd name="T12" fmla="*/ 3 w 30"/>
                    <a:gd name="T13" fmla="*/ 10 h 68"/>
                    <a:gd name="T14" fmla="*/ 9 w 30"/>
                    <a:gd name="T15" fmla="*/ 0 h 68"/>
                    <a:gd name="T16" fmla="*/ 15 w 30"/>
                    <a:gd name="T17" fmla="*/ 3 h 68"/>
                    <a:gd name="T18" fmla="*/ 24 w 30"/>
                    <a:gd name="T19" fmla="*/ 7 h 68"/>
                    <a:gd name="T20" fmla="*/ 27 w 30"/>
                    <a:gd name="T21" fmla="*/ 16 h 68"/>
                    <a:gd name="T22" fmla="*/ 30 w 30"/>
                    <a:gd name="T23" fmla="*/ 28 h 68"/>
                    <a:gd name="T24" fmla="*/ 30 w 30"/>
                    <a:gd name="T25" fmla="*/ 50 h 68"/>
                    <a:gd name="T26" fmla="*/ 27 w 30"/>
                    <a:gd name="T27" fmla="*/ 59 h 68"/>
                    <a:gd name="T28" fmla="*/ 24 w 30"/>
                    <a:gd name="T29" fmla="*/ 68 h 6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0"/>
                    <a:gd name="T46" fmla="*/ 0 h 68"/>
                    <a:gd name="T47" fmla="*/ 30 w 30"/>
                    <a:gd name="T48" fmla="*/ 68 h 6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0" h="68">
                      <a:moveTo>
                        <a:pt x="24" y="68"/>
                      </a:moveTo>
                      <a:lnTo>
                        <a:pt x="12" y="68"/>
                      </a:lnTo>
                      <a:lnTo>
                        <a:pt x="6" y="62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19"/>
                      </a:lnTo>
                      <a:lnTo>
                        <a:pt x="3" y="10"/>
                      </a:lnTo>
                      <a:lnTo>
                        <a:pt x="9" y="0"/>
                      </a:lnTo>
                      <a:lnTo>
                        <a:pt x="15" y="3"/>
                      </a:lnTo>
                      <a:lnTo>
                        <a:pt x="24" y="7"/>
                      </a:lnTo>
                      <a:lnTo>
                        <a:pt x="27" y="16"/>
                      </a:lnTo>
                      <a:lnTo>
                        <a:pt x="30" y="28"/>
                      </a:lnTo>
                      <a:lnTo>
                        <a:pt x="30" y="50"/>
                      </a:lnTo>
                      <a:lnTo>
                        <a:pt x="27" y="59"/>
                      </a:lnTo>
                      <a:lnTo>
                        <a:pt x="24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2" name="Freeform 307">
                  <a:extLst>
                    <a:ext uri="{FF2B5EF4-FFF2-40B4-BE49-F238E27FC236}">
                      <a16:creationId xmlns:a16="http://schemas.microsoft.com/office/drawing/2014/main" id="{AC7820DF-AD9A-4D54-B89B-00DE9AE9FF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9" y="806"/>
                  <a:ext cx="276" cy="142"/>
                </a:xfrm>
                <a:custGeom>
                  <a:avLst/>
                  <a:gdLst>
                    <a:gd name="T0" fmla="*/ 95 w 276"/>
                    <a:gd name="T1" fmla="*/ 132 h 142"/>
                    <a:gd name="T2" fmla="*/ 83 w 276"/>
                    <a:gd name="T3" fmla="*/ 142 h 142"/>
                    <a:gd name="T4" fmla="*/ 70 w 276"/>
                    <a:gd name="T5" fmla="*/ 142 h 142"/>
                    <a:gd name="T6" fmla="*/ 58 w 276"/>
                    <a:gd name="T7" fmla="*/ 142 h 142"/>
                    <a:gd name="T8" fmla="*/ 46 w 276"/>
                    <a:gd name="T9" fmla="*/ 136 h 142"/>
                    <a:gd name="T10" fmla="*/ 21 w 276"/>
                    <a:gd name="T11" fmla="*/ 123 h 142"/>
                    <a:gd name="T12" fmla="*/ 12 w 276"/>
                    <a:gd name="T13" fmla="*/ 117 h 142"/>
                    <a:gd name="T14" fmla="*/ 0 w 276"/>
                    <a:gd name="T15" fmla="*/ 114 h 142"/>
                    <a:gd name="T16" fmla="*/ 12 w 276"/>
                    <a:gd name="T17" fmla="*/ 99 h 142"/>
                    <a:gd name="T18" fmla="*/ 24 w 276"/>
                    <a:gd name="T19" fmla="*/ 83 h 142"/>
                    <a:gd name="T20" fmla="*/ 37 w 276"/>
                    <a:gd name="T21" fmla="*/ 71 h 142"/>
                    <a:gd name="T22" fmla="*/ 52 w 276"/>
                    <a:gd name="T23" fmla="*/ 62 h 142"/>
                    <a:gd name="T24" fmla="*/ 86 w 276"/>
                    <a:gd name="T25" fmla="*/ 43 h 142"/>
                    <a:gd name="T26" fmla="*/ 123 w 276"/>
                    <a:gd name="T27" fmla="*/ 34 h 142"/>
                    <a:gd name="T28" fmla="*/ 160 w 276"/>
                    <a:gd name="T29" fmla="*/ 25 h 142"/>
                    <a:gd name="T30" fmla="*/ 199 w 276"/>
                    <a:gd name="T31" fmla="*/ 16 h 142"/>
                    <a:gd name="T32" fmla="*/ 236 w 276"/>
                    <a:gd name="T33" fmla="*/ 10 h 142"/>
                    <a:gd name="T34" fmla="*/ 276 w 276"/>
                    <a:gd name="T35" fmla="*/ 0 h 142"/>
                    <a:gd name="T36" fmla="*/ 276 w 276"/>
                    <a:gd name="T37" fmla="*/ 16 h 142"/>
                    <a:gd name="T38" fmla="*/ 273 w 276"/>
                    <a:gd name="T39" fmla="*/ 28 h 142"/>
                    <a:gd name="T40" fmla="*/ 264 w 276"/>
                    <a:gd name="T41" fmla="*/ 34 h 142"/>
                    <a:gd name="T42" fmla="*/ 255 w 276"/>
                    <a:gd name="T43" fmla="*/ 40 h 142"/>
                    <a:gd name="T44" fmla="*/ 243 w 276"/>
                    <a:gd name="T45" fmla="*/ 46 h 142"/>
                    <a:gd name="T46" fmla="*/ 227 w 276"/>
                    <a:gd name="T47" fmla="*/ 50 h 142"/>
                    <a:gd name="T48" fmla="*/ 196 w 276"/>
                    <a:gd name="T49" fmla="*/ 53 h 142"/>
                    <a:gd name="T50" fmla="*/ 163 w 276"/>
                    <a:gd name="T51" fmla="*/ 53 h 142"/>
                    <a:gd name="T52" fmla="*/ 129 w 276"/>
                    <a:gd name="T53" fmla="*/ 59 h 142"/>
                    <a:gd name="T54" fmla="*/ 116 w 276"/>
                    <a:gd name="T55" fmla="*/ 62 h 142"/>
                    <a:gd name="T56" fmla="*/ 104 w 276"/>
                    <a:gd name="T57" fmla="*/ 68 h 142"/>
                    <a:gd name="T58" fmla="*/ 92 w 276"/>
                    <a:gd name="T59" fmla="*/ 77 h 142"/>
                    <a:gd name="T60" fmla="*/ 86 w 276"/>
                    <a:gd name="T61" fmla="*/ 86 h 142"/>
                    <a:gd name="T62" fmla="*/ 86 w 276"/>
                    <a:gd name="T63" fmla="*/ 96 h 142"/>
                    <a:gd name="T64" fmla="*/ 89 w 276"/>
                    <a:gd name="T65" fmla="*/ 105 h 142"/>
                    <a:gd name="T66" fmla="*/ 95 w 276"/>
                    <a:gd name="T67" fmla="*/ 114 h 142"/>
                    <a:gd name="T68" fmla="*/ 98 w 276"/>
                    <a:gd name="T69" fmla="*/ 117 h 142"/>
                    <a:gd name="T70" fmla="*/ 101 w 276"/>
                    <a:gd name="T71" fmla="*/ 120 h 142"/>
                    <a:gd name="T72" fmla="*/ 98 w 276"/>
                    <a:gd name="T73" fmla="*/ 126 h 142"/>
                    <a:gd name="T74" fmla="*/ 95 w 276"/>
                    <a:gd name="T75" fmla="*/ 132 h 14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76"/>
                    <a:gd name="T115" fmla="*/ 0 h 142"/>
                    <a:gd name="T116" fmla="*/ 276 w 276"/>
                    <a:gd name="T117" fmla="*/ 142 h 14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76" h="142">
                      <a:moveTo>
                        <a:pt x="95" y="132"/>
                      </a:moveTo>
                      <a:lnTo>
                        <a:pt x="83" y="142"/>
                      </a:lnTo>
                      <a:lnTo>
                        <a:pt x="70" y="142"/>
                      </a:lnTo>
                      <a:lnTo>
                        <a:pt x="58" y="142"/>
                      </a:lnTo>
                      <a:lnTo>
                        <a:pt x="46" y="136"/>
                      </a:lnTo>
                      <a:lnTo>
                        <a:pt x="21" y="123"/>
                      </a:lnTo>
                      <a:lnTo>
                        <a:pt x="12" y="117"/>
                      </a:lnTo>
                      <a:lnTo>
                        <a:pt x="0" y="114"/>
                      </a:lnTo>
                      <a:lnTo>
                        <a:pt x="12" y="99"/>
                      </a:lnTo>
                      <a:lnTo>
                        <a:pt x="24" y="83"/>
                      </a:lnTo>
                      <a:lnTo>
                        <a:pt x="37" y="71"/>
                      </a:lnTo>
                      <a:lnTo>
                        <a:pt x="52" y="62"/>
                      </a:lnTo>
                      <a:lnTo>
                        <a:pt x="86" y="43"/>
                      </a:lnTo>
                      <a:lnTo>
                        <a:pt x="123" y="34"/>
                      </a:lnTo>
                      <a:lnTo>
                        <a:pt x="160" y="25"/>
                      </a:lnTo>
                      <a:lnTo>
                        <a:pt x="199" y="16"/>
                      </a:lnTo>
                      <a:lnTo>
                        <a:pt x="236" y="10"/>
                      </a:lnTo>
                      <a:lnTo>
                        <a:pt x="276" y="0"/>
                      </a:lnTo>
                      <a:lnTo>
                        <a:pt x="276" y="16"/>
                      </a:lnTo>
                      <a:lnTo>
                        <a:pt x="273" y="28"/>
                      </a:lnTo>
                      <a:lnTo>
                        <a:pt x="264" y="34"/>
                      </a:lnTo>
                      <a:lnTo>
                        <a:pt x="255" y="40"/>
                      </a:lnTo>
                      <a:lnTo>
                        <a:pt x="243" y="46"/>
                      </a:lnTo>
                      <a:lnTo>
                        <a:pt x="227" y="50"/>
                      </a:lnTo>
                      <a:lnTo>
                        <a:pt x="196" y="53"/>
                      </a:lnTo>
                      <a:lnTo>
                        <a:pt x="163" y="53"/>
                      </a:lnTo>
                      <a:lnTo>
                        <a:pt x="129" y="59"/>
                      </a:lnTo>
                      <a:lnTo>
                        <a:pt x="116" y="62"/>
                      </a:lnTo>
                      <a:lnTo>
                        <a:pt x="104" y="68"/>
                      </a:lnTo>
                      <a:lnTo>
                        <a:pt x="92" y="77"/>
                      </a:lnTo>
                      <a:lnTo>
                        <a:pt x="86" y="86"/>
                      </a:lnTo>
                      <a:lnTo>
                        <a:pt x="86" y="96"/>
                      </a:lnTo>
                      <a:lnTo>
                        <a:pt x="89" y="105"/>
                      </a:lnTo>
                      <a:lnTo>
                        <a:pt x="95" y="114"/>
                      </a:lnTo>
                      <a:lnTo>
                        <a:pt x="98" y="117"/>
                      </a:lnTo>
                      <a:lnTo>
                        <a:pt x="101" y="120"/>
                      </a:lnTo>
                      <a:lnTo>
                        <a:pt x="98" y="126"/>
                      </a:lnTo>
                      <a:lnTo>
                        <a:pt x="95" y="1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3" name="Freeform 308">
                  <a:extLst>
                    <a:ext uri="{FF2B5EF4-FFF2-40B4-BE49-F238E27FC236}">
                      <a16:creationId xmlns:a16="http://schemas.microsoft.com/office/drawing/2014/main" id="{E2A46E90-BF13-47D3-B222-56DE48E11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9" y="2496"/>
                  <a:ext cx="110" cy="255"/>
                </a:xfrm>
                <a:custGeom>
                  <a:avLst/>
                  <a:gdLst>
                    <a:gd name="T0" fmla="*/ 0 w 110"/>
                    <a:gd name="T1" fmla="*/ 86 h 255"/>
                    <a:gd name="T2" fmla="*/ 18 w 110"/>
                    <a:gd name="T3" fmla="*/ 80 h 255"/>
                    <a:gd name="T4" fmla="*/ 30 w 110"/>
                    <a:gd name="T5" fmla="*/ 70 h 255"/>
                    <a:gd name="T6" fmla="*/ 43 w 110"/>
                    <a:gd name="T7" fmla="*/ 58 h 255"/>
                    <a:gd name="T8" fmla="*/ 52 w 110"/>
                    <a:gd name="T9" fmla="*/ 43 h 255"/>
                    <a:gd name="T10" fmla="*/ 61 w 110"/>
                    <a:gd name="T11" fmla="*/ 31 h 255"/>
                    <a:gd name="T12" fmla="*/ 74 w 110"/>
                    <a:gd name="T13" fmla="*/ 18 h 255"/>
                    <a:gd name="T14" fmla="*/ 86 w 110"/>
                    <a:gd name="T15" fmla="*/ 6 h 255"/>
                    <a:gd name="T16" fmla="*/ 104 w 110"/>
                    <a:gd name="T17" fmla="*/ 0 h 255"/>
                    <a:gd name="T18" fmla="*/ 110 w 110"/>
                    <a:gd name="T19" fmla="*/ 37 h 255"/>
                    <a:gd name="T20" fmla="*/ 110 w 110"/>
                    <a:gd name="T21" fmla="*/ 70 h 255"/>
                    <a:gd name="T22" fmla="*/ 104 w 110"/>
                    <a:gd name="T23" fmla="*/ 104 h 255"/>
                    <a:gd name="T24" fmla="*/ 95 w 110"/>
                    <a:gd name="T25" fmla="*/ 135 h 255"/>
                    <a:gd name="T26" fmla="*/ 74 w 110"/>
                    <a:gd name="T27" fmla="*/ 196 h 255"/>
                    <a:gd name="T28" fmla="*/ 64 w 110"/>
                    <a:gd name="T29" fmla="*/ 224 h 255"/>
                    <a:gd name="T30" fmla="*/ 55 w 110"/>
                    <a:gd name="T31" fmla="*/ 255 h 255"/>
                    <a:gd name="T32" fmla="*/ 9 w 110"/>
                    <a:gd name="T33" fmla="*/ 255 h 255"/>
                    <a:gd name="T34" fmla="*/ 3 w 110"/>
                    <a:gd name="T35" fmla="*/ 236 h 255"/>
                    <a:gd name="T36" fmla="*/ 0 w 110"/>
                    <a:gd name="T37" fmla="*/ 215 h 255"/>
                    <a:gd name="T38" fmla="*/ 3 w 110"/>
                    <a:gd name="T39" fmla="*/ 178 h 255"/>
                    <a:gd name="T40" fmla="*/ 3 w 110"/>
                    <a:gd name="T41" fmla="*/ 135 h 255"/>
                    <a:gd name="T42" fmla="*/ 3 w 110"/>
                    <a:gd name="T43" fmla="*/ 113 h 255"/>
                    <a:gd name="T44" fmla="*/ 0 w 110"/>
                    <a:gd name="T45" fmla="*/ 86 h 25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10"/>
                    <a:gd name="T70" fmla="*/ 0 h 255"/>
                    <a:gd name="T71" fmla="*/ 110 w 110"/>
                    <a:gd name="T72" fmla="*/ 255 h 255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10" h="255">
                      <a:moveTo>
                        <a:pt x="0" y="86"/>
                      </a:moveTo>
                      <a:lnTo>
                        <a:pt x="18" y="80"/>
                      </a:lnTo>
                      <a:lnTo>
                        <a:pt x="30" y="70"/>
                      </a:lnTo>
                      <a:lnTo>
                        <a:pt x="43" y="58"/>
                      </a:lnTo>
                      <a:lnTo>
                        <a:pt x="52" y="43"/>
                      </a:lnTo>
                      <a:lnTo>
                        <a:pt x="61" y="31"/>
                      </a:lnTo>
                      <a:lnTo>
                        <a:pt x="74" y="18"/>
                      </a:lnTo>
                      <a:lnTo>
                        <a:pt x="86" y="6"/>
                      </a:lnTo>
                      <a:lnTo>
                        <a:pt x="104" y="0"/>
                      </a:lnTo>
                      <a:lnTo>
                        <a:pt x="110" y="37"/>
                      </a:lnTo>
                      <a:lnTo>
                        <a:pt x="110" y="70"/>
                      </a:lnTo>
                      <a:lnTo>
                        <a:pt x="104" y="104"/>
                      </a:lnTo>
                      <a:lnTo>
                        <a:pt x="95" y="135"/>
                      </a:lnTo>
                      <a:lnTo>
                        <a:pt x="74" y="196"/>
                      </a:lnTo>
                      <a:lnTo>
                        <a:pt x="64" y="224"/>
                      </a:lnTo>
                      <a:lnTo>
                        <a:pt x="55" y="255"/>
                      </a:lnTo>
                      <a:lnTo>
                        <a:pt x="9" y="255"/>
                      </a:lnTo>
                      <a:lnTo>
                        <a:pt x="3" y="236"/>
                      </a:lnTo>
                      <a:lnTo>
                        <a:pt x="0" y="215"/>
                      </a:lnTo>
                      <a:lnTo>
                        <a:pt x="3" y="178"/>
                      </a:lnTo>
                      <a:lnTo>
                        <a:pt x="3" y="135"/>
                      </a:lnTo>
                      <a:lnTo>
                        <a:pt x="3" y="113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4" name="Freeform 309">
                  <a:extLst>
                    <a:ext uri="{FF2B5EF4-FFF2-40B4-BE49-F238E27FC236}">
                      <a16:creationId xmlns:a16="http://schemas.microsoft.com/office/drawing/2014/main" id="{BF859B09-4489-4CCE-A789-25E365608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4" y="1541"/>
                  <a:ext cx="58" cy="43"/>
                </a:xfrm>
                <a:custGeom>
                  <a:avLst/>
                  <a:gdLst>
                    <a:gd name="T0" fmla="*/ 0 w 58"/>
                    <a:gd name="T1" fmla="*/ 12 h 43"/>
                    <a:gd name="T2" fmla="*/ 6 w 58"/>
                    <a:gd name="T3" fmla="*/ 6 h 43"/>
                    <a:gd name="T4" fmla="*/ 15 w 58"/>
                    <a:gd name="T5" fmla="*/ 3 h 43"/>
                    <a:gd name="T6" fmla="*/ 27 w 58"/>
                    <a:gd name="T7" fmla="*/ 0 h 43"/>
                    <a:gd name="T8" fmla="*/ 37 w 58"/>
                    <a:gd name="T9" fmla="*/ 3 h 43"/>
                    <a:gd name="T10" fmla="*/ 46 w 58"/>
                    <a:gd name="T11" fmla="*/ 9 h 43"/>
                    <a:gd name="T12" fmla="*/ 55 w 58"/>
                    <a:gd name="T13" fmla="*/ 15 h 43"/>
                    <a:gd name="T14" fmla="*/ 58 w 58"/>
                    <a:gd name="T15" fmla="*/ 27 h 43"/>
                    <a:gd name="T16" fmla="*/ 55 w 58"/>
                    <a:gd name="T17" fmla="*/ 39 h 43"/>
                    <a:gd name="T18" fmla="*/ 43 w 58"/>
                    <a:gd name="T19" fmla="*/ 43 h 43"/>
                    <a:gd name="T20" fmla="*/ 37 w 58"/>
                    <a:gd name="T21" fmla="*/ 39 h 43"/>
                    <a:gd name="T22" fmla="*/ 24 w 58"/>
                    <a:gd name="T23" fmla="*/ 30 h 43"/>
                    <a:gd name="T24" fmla="*/ 12 w 58"/>
                    <a:gd name="T25" fmla="*/ 18 h 43"/>
                    <a:gd name="T26" fmla="*/ 6 w 58"/>
                    <a:gd name="T27" fmla="*/ 15 h 43"/>
                    <a:gd name="T28" fmla="*/ 0 w 58"/>
                    <a:gd name="T29" fmla="*/ 12 h 4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8"/>
                    <a:gd name="T46" fmla="*/ 0 h 43"/>
                    <a:gd name="T47" fmla="*/ 58 w 58"/>
                    <a:gd name="T48" fmla="*/ 43 h 4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8" h="43">
                      <a:moveTo>
                        <a:pt x="0" y="12"/>
                      </a:moveTo>
                      <a:lnTo>
                        <a:pt x="6" y="6"/>
                      </a:lnTo>
                      <a:lnTo>
                        <a:pt x="15" y="3"/>
                      </a:lnTo>
                      <a:lnTo>
                        <a:pt x="27" y="0"/>
                      </a:lnTo>
                      <a:lnTo>
                        <a:pt x="37" y="3"/>
                      </a:lnTo>
                      <a:lnTo>
                        <a:pt x="46" y="9"/>
                      </a:lnTo>
                      <a:lnTo>
                        <a:pt x="55" y="15"/>
                      </a:lnTo>
                      <a:lnTo>
                        <a:pt x="58" y="27"/>
                      </a:lnTo>
                      <a:lnTo>
                        <a:pt x="55" y="39"/>
                      </a:lnTo>
                      <a:lnTo>
                        <a:pt x="43" y="43"/>
                      </a:lnTo>
                      <a:lnTo>
                        <a:pt x="37" y="39"/>
                      </a:lnTo>
                      <a:lnTo>
                        <a:pt x="24" y="30"/>
                      </a:lnTo>
                      <a:lnTo>
                        <a:pt x="12" y="18"/>
                      </a:lnTo>
                      <a:lnTo>
                        <a:pt x="6" y="15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5" name="Freeform 310">
                  <a:extLst>
                    <a:ext uri="{FF2B5EF4-FFF2-40B4-BE49-F238E27FC236}">
                      <a16:creationId xmlns:a16="http://schemas.microsoft.com/office/drawing/2014/main" id="{F6FE60CC-66B9-4ED0-9A25-8CF4F5D6CA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6" y="1488"/>
                  <a:ext cx="31" cy="46"/>
                </a:xfrm>
                <a:custGeom>
                  <a:avLst/>
                  <a:gdLst>
                    <a:gd name="T0" fmla="*/ 12 w 31"/>
                    <a:gd name="T1" fmla="*/ 0 h 46"/>
                    <a:gd name="T2" fmla="*/ 22 w 31"/>
                    <a:gd name="T3" fmla="*/ 3 h 46"/>
                    <a:gd name="T4" fmla="*/ 28 w 31"/>
                    <a:gd name="T5" fmla="*/ 10 h 46"/>
                    <a:gd name="T6" fmla="*/ 31 w 31"/>
                    <a:gd name="T7" fmla="*/ 19 h 46"/>
                    <a:gd name="T8" fmla="*/ 31 w 31"/>
                    <a:gd name="T9" fmla="*/ 25 h 46"/>
                    <a:gd name="T10" fmla="*/ 28 w 31"/>
                    <a:gd name="T11" fmla="*/ 34 h 46"/>
                    <a:gd name="T12" fmla="*/ 25 w 31"/>
                    <a:gd name="T13" fmla="*/ 40 h 46"/>
                    <a:gd name="T14" fmla="*/ 15 w 31"/>
                    <a:gd name="T15" fmla="*/ 43 h 46"/>
                    <a:gd name="T16" fmla="*/ 3 w 31"/>
                    <a:gd name="T17" fmla="*/ 46 h 46"/>
                    <a:gd name="T18" fmla="*/ 0 w 31"/>
                    <a:gd name="T19" fmla="*/ 31 h 46"/>
                    <a:gd name="T20" fmla="*/ 0 w 31"/>
                    <a:gd name="T21" fmla="*/ 19 h 46"/>
                    <a:gd name="T22" fmla="*/ 12 w 31"/>
                    <a:gd name="T23" fmla="*/ 0 h 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1"/>
                    <a:gd name="T37" fmla="*/ 0 h 46"/>
                    <a:gd name="T38" fmla="*/ 31 w 31"/>
                    <a:gd name="T39" fmla="*/ 46 h 4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1" h="46">
                      <a:moveTo>
                        <a:pt x="12" y="0"/>
                      </a:moveTo>
                      <a:lnTo>
                        <a:pt x="22" y="3"/>
                      </a:lnTo>
                      <a:lnTo>
                        <a:pt x="28" y="10"/>
                      </a:lnTo>
                      <a:lnTo>
                        <a:pt x="31" y="19"/>
                      </a:lnTo>
                      <a:lnTo>
                        <a:pt x="31" y="25"/>
                      </a:lnTo>
                      <a:lnTo>
                        <a:pt x="28" y="34"/>
                      </a:lnTo>
                      <a:lnTo>
                        <a:pt x="25" y="40"/>
                      </a:lnTo>
                      <a:lnTo>
                        <a:pt x="15" y="43"/>
                      </a:lnTo>
                      <a:lnTo>
                        <a:pt x="3" y="46"/>
                      </a:lnTo>
                      <a:lnTo>
                        <a:pt x="0" y="31"/>
                      </a:lnTo>
                      <a:lnTo>
                        <a:pt x="0" y="1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6" name="Freeform 311">
                  <a:extLst>
                    <a:ext uri="{FF2B5EF4-FFF2-40B4-BE49-F238E27FC236}">
                      <a16:creationId xmlns:a16="http://schemas.microsoft.com/office/drawing/2014/main" id="{157B9D84-BD2E-4BAC-9502-99460CF03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1510"/>
                  <a:ext cx="18" cy="15"/>
                </a:xfrm>
                <a:custGeom>
                  <a:avLst/>
                  <a:gdLst>
                    <a:gd name="T0" fmla="*/ 18 w 18"/>
                    <a:gd name="T1" fmla="*/ 6 h 15"/>
                    <a:gd name="T2" fmla="*/ 12 w 18"/>
                    <a:gd name="T3" fmla="*/ 15 h 15"/>
                    <a:gd name="T4" fmla="*/ 6 w 18"/>
                    <a:gd name="T5" fmla="*/ 15 h 15"/>
                    <a:gd name="T6" fmla="*/ 3 w 18"/>
                    <a:gd name="T7" fmla="*/ 12 h 15"/>
                    <a:gd name="T8" fmla="*/ 0 w 18"/>
                    <a:gd name="T9" fmla="*/ 9 h 15"/>
                    <a:gd name="T10" fmla="*/ 0 w 18"/>
                    <a:gd name="T11" fmla="*/ 3 h 15"/>
                    <a:gd name="T12" fmla="*/ 3 w 18"/>
                    <a:gd name="T13" fmla="*/ 0 h 15"/>
                    <a:gd name="T14" fmla="*/ 9 w 18"/>
                    <a:gd name="T15" fmla="*/ 0 h 15"/>
                    <a:gd name="T16" fmla="*/ 18 w 18"/>
                    <a:gd name="T17" fmla="*/ 6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"/>
                    <a:gd name="T28" fmla="*/ 0 h 15"/>
                    <a:gd name="T29" fmla="*/ 18 w 18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" h="15">
                      <a:moveTo>
                        <a:pt x="18" y="6"/>
                      </a:moveTo>
                      <a:lnTo>
                        <a:pt x="12" y="15"/>
                      </a:lnTo>
                      <a:lnTo>
                        <a:pt x="6" y="15"/>
                      </a:lnTo>
                      <a:lnTo>
                        <a:pt x="3" y="12"/>
                      </a:lnTo>
                      <a:lnTo>
                        <a:pt x="0" y="9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7" name="Freeform 312">
                  <a:extLst>
                    <a:ext uri="{FF2B5EF4-FFF2-40B4-BE49-F238E27FC236}">
                      <a16:creationId xmlns:a16="http://schemas.microsoft.com/office/drawing/2014/main" id="{C0CBAC9A-1985-4AD8-BEB4-789B8B35B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6" y="794"/>
                  <a:ext cx="3108" cy="2126"/>
                </a:xfrm>
                <a:custGeom>
                  <a:avLst/>
                  <a:gdLst>
                    <a:gd name="T0" fmla="*/ 870 w 3108"/>
                    <a:gd name="T1" fmla="*/ 227 h 2126"/>
                    <a:gd name="T2" fmla="*/ 793 w 3108"/>
                    <a:gd name="T3" fmla="*/ 621 h 2126"/>
                    <a:gd name="T4" fmla="*/ 925 w 3108"/>
                    <a:gd name="T5" fmla="*/ 691 h 2126"/>
                    <a:gd name="T6" fmla="*/ 1500 w 3108"/>
                    <a:gd name="T7" fmla="*/ 191 h 2126"/>
                    <a:gd name="T8" fmla="*/ 295 w 3108"/>
                    <a:gd name="T9" fmla="*/ 704 h 2126"/>
                    <a:gd name="T10" fmla="*/ 442 w 3108"/>
                    <a:gd name="T11" fmla="*/ 811 h 2126"/>
                    <a:gd name="T12" fmla="*/ 820 w 3108"/>
                    <a:gd name="T13" fmla="*/ 845 h 2126"/>
                    <a:gd name="T14" fmla="*/ 651 w 3108"/>
                    <a:gd name="T15" fmla="*/ 719 h 2126"/>
                    <a:gd name="T16" fmla="*/ 535 w 3108"/>
                    <a:gd name="T17" fmla="*/ 667 h 2126"/>
                    <a:gd name="T18" fmla="*/ 1500 w 3108"/>
                    <a:gd name="T19" fmla="*/ 191 h 2126"/>
                    <a:gd name="T20" fmla="*/ 1109 w 3108"/>
                    <a:gd name="T21" fmla="*/ 707 h 2126"/>
                    <a:gd name="T22" fmla="*/ 1008 w 3108"/>
                    <a:gd name="T23" fmla="*/ 645 h 2126"/>
                    <a:gd name="T24" fmla="*/ 1986 w 3108"/>
                    <a:gd name="T25" fmla="*/ 1269 h 2126"/>
                    <a:gd name="T26" fmla="*/ 1820 w 3108"/>
                    <a:gd name="T27" fmla="*/ 1250 h 2126"/>
                    <a:gd name="T28" fmla="*/ 1700 w 3108"/>
                    <a:gd name="T29" fmla="*/ 1051 h 2126"/>
                    <a:gd name="T30" fmla="*/ 1426 w 3108"/>
                    <a:gd name="T31" fmla="*/ 1183 h 2126"/>
                    <a:gd name="T32" fmla="*/ 1275 w 3108"/>
                    <a:gd name="T33" fmla="*/ 1008 h 2126"/>
                    <a:gd name="T34" fmla="*/ 1042 w 3108"/>
                    <a:gd name="T35" fmla="*/ 906 h 2126"/>
                    <a:gd name="T36" fmla="*/ 1217 w 3108"/>
                    <a:gd name="T37" fmla="*/ 1038 h 2126"/>
                    <a:gd name="T38" fmla="*/ 873 w 3108"/>
                    <a:gd name="T39" fmla="*/ 1045 h 2126"/>
                    <a:gd name="T40" fmla="*/ 1017 w 3108"/>
                    <a:gd name="T41" fmla="*/ 1263 h 2126"/>
                    <a:gd name="T42" fmla="*/ 919 w 3108"/>
                    <a:gd name="T43" fmla="*/ 1662 h 2126"/>
                    <a:gd name="T44" fmla="*/ 765 w 3108"/>
                    <a:gd name="T45" fmla="*/ 2037 h 2126"/>
                    <a:gd name="T46" fmla="*/ 491 w 3108"/>
                    <a:gd name="T47" fmla="*/ 1886 h 2126"/>
                    <a:gd name="T48" fmla="*/ 424 w 3108"/>
                    <a:gd name="T49" fmla="*/ 1401 h 2126"/>
                    <a:gd name="T50" fmla="*/ 246 w 3108"/>
                    <a:gd name="T51" fmla="*/ 1376 h 2126"/>
                    <a:gd name="T52" fmla="*/ 0 w 3108"/>
                    <a:gd name="T53" fmla="*/ 1220 h 2126"/>
                    <a:gd name="T54" fmla="*/ 138 w 3108"/>
                    <a:gd name="T55" fmla="*/ 836 h 2126"/>
                    <a:gd name="T56" fmla="*/ 215 w 3108"/>
                    <a:gd name="T57" fmla="*/ 648 h 2126"/>
                    <a:gd name="T58" fmla="*/ 282 w 3108"/>
                    <a:gd name="T59" fmla="*/ 529 h 2126"/>
                    <a:gd name="T60" fmla="*/ 190 w 3108"/>
                    <a:gd name="T61" fmla="*/ 446 h 2126"/>
                    <a:gd name="T62" fmla="*/ 141 w 3108"/>
                    <a:gd name="T63" fmla="*/ 430 h 2126"/>
                    <a:gd name="T64" fmla="*/ 285 w 3108"/>
                    <a:gd name="T65" fmla="*/ 479 h 2126"/>
                    <a:gd name="T66" fmla="*/ 442 w 3108"/>
                    <a:gd name="T67" fmla="*/ 406 h 2126"/>
                    <a:gd name="T68" fmla="*/ 627 w 3108"/>
                    <a:gd name="T69" fmla="*/ 384 h 2126"/>
                    <a:gd name="T70" fmla="*/ 614 w 3108"/>
                    <a:gd name="T71" fmla="*/ 329 h 2126"/>
                    <a:gd name="T72" fmla="*/ 544 w 3108"/>
                    <a:gd name="T73" fmla="*/ 313 h 2126"/>
                    <a:gd name="T74" fmla="*/ 430 w 3108"/>
                    <a:gd name="T75" fmla="*/ 372 h 2126"/>
                    <a:gd name="T76" fmla="*/ 605 w 3108"/>
                    <a:gd name="T77" fmla="*/ 138 h 2126"/>
                    <a:gd name="T78" fmla="*/ 962 w 3108"/>
                    <a:gd name="T79" fmla="*/ 221 h 2126"/>
                    <a:gd name="T80" fmla="*/ 1202 w 3108"/>
                    <a:gd name="T81" fmla="*/ 181 h 2126"/>
                    <a:gd name="T82" fmla="*/ 1349 w 3108"/>
                    <a:gd name="T83" fmla="*/ 98 h 2126"/>
                    <a:gd name="T84" fmla="*/ 1432 w 3108"/>
                    <a:gd name="T85" fmla="*/ 138 h 2126"/>
                    <a:gd name="T86" fmla="*/ 1546 w 3108"/>
                    <a:gd name="T87" fmla="*/ 114 h 2126"/>
                    <a:gd name="T88" fmla="*/ 1604 w 3108"/>
                    <a:gd name="T89" fmla="*/ 80 h 2126"/>
                    <a:gd name="T90" fmla="*/ 1915 w 3108"/>
                    <a:gd name="T91" fmla="*/ 12 h 2126"/>
                    <a:gd name="T92" fmla="*/ 2321 w 3108"/>
                    <a:gd name="T93" fmla="*/ 132 h 2126"/>
                    <a:gd name="T94" fmla="*/ 2435 w 3108"/>
                    <a:gd name="T95" fmla="*/ 40 h 2126"/>
                    <a:gd name="T96" fmla="*/ 2616 w 3108"/>
                    <a:gd name="T97" fmla="*/ 102 h 2126"/>
                    <a:gd name="T98" fmla="*/ 2933 w 3108"/>
                    <a:gd name="T99" fmla="*/ 160 h 2126"/>
                    <a:gd name="T100" fmla="*/ 3080 w 3108"/>
                    <a:gd name="T101" fmla="*/ 264 h 2126"/>
                    <a:gd name="T102" fmla="*/ 2856 w 3108"/>
                    <a:gd name="T103" fmla="*/ 347 h 2126"/>
                    <a:gd name="T104" fmla="*/ 2739 w 3108"/>
                    <a:gd name="T105" fmla="*/ 381 h 2126"/>
                    <a:gd name="T106" fmla="*/ 2444 w 3108"/>
                    <a:gd name="T107" fmla="*/ 421 h 2126"/>
                    <a:gd name="T108" fmla="*/ 2502 w 3108"/>
                    <a:gd name="T109" fmla="*/ 510 h 2126"/>
                    <a:gd name="T110" fmla="*/ 2312 w 3108"/>
                    <a:gd name="T111" fmla="*/ 774 h 2126"/>
                    <a:gd name="T112" fmla="*/ 2232 w 3108"/>
                    <a:gd name="T113" fmla="*/ 753 h 2126"/>
                    <a:gd name="T114" fmla="*/ 2161 w 3108"/>
                    <a:gd name="T115" fmla="*/ 765 h 2126"/>
                    <a:gd name="T116" fmla="*/ 2078 w 3108"/>
                    <a:gd name="T117" fmla="*/ 1057 h 2126"/>
                    <a:gd name="T118" fmla="*/ 1983 w 3108"/>
                    <a:gd name="T119" fmla="*/ 1063 h 2126"/>
                    <a:gd name="T120" fmla="*/ 805 w 3108"/>
                    <a:gd name="T121" fmla="*/ 1481 h 212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108"/>
                    <a:gd name="T184" fmla="*/ 0 h 2126"/>
                    <a:gd name="T185" fmla="*/ 3108 w 3108"/>
                    <a:gd name="T186" fmla="*/ 2126 h 212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108" h="2126">
                      <a:moveTo>
                        <a:pt x="1500" y="191"/>
                      </a:moveTo>
                      <a:lnTo>
                        <a:pt x="1503" y="178"/>
                      </a:lnTo>
                      <a:lnTo>
                        <a:pt x="1503" y="169"/>
                      </a:lnTo>
                      <a:lnTo>
                        <a:pt x="1497" y="163"/>
                      </a:lnTo>
                      <a:lnTo>
                        <a:pt x="1488" y="160"/>
                      </a:lnTo>
                      <a:lnTo>
                        <a:pt x="1478" y="160"/>
                      </a:lnTo>
                      <a:lnTo>
                        <a:pt x="1472" y="160"/>
                      </a:lnTo>
                      <a:lnTo>
                        <a:pt x="1466" y="166"/>
                      </a:lnTo>
                      <a:lnTo>
                        <a:pt x="1460" y="172"/>
                      </a:lnTo>
                      <a:lnTo>
                        <a:pt x="1469" y="178"/>
                      </a:lnTo>
                      <a:lnTo>
                        <a:pt x="1478" y="184"/>
                      </a:lnTo>
                      <a:lnTo>
                        <a:pt x="1488" y="191"/>
                      </a:lnTo>
                      <a:lnTo>
                        <a:pt x="1494" y="191"/>
                      </a:lnTo>
                      <a:lnTo>
                        <a:pt x="1500" y="191"/>
                      </a:lnTo>
                      <a:lnTo>
                        <a:pt x="919" y="218"/>
                      </a:lnTo>
                      <a:lnTo>
                        <a:pt x="910" y="224"/>
                      </a:lnTo>
                      <a:lnTo>
                        <a:pt x="897" y="227"/>
                      </a:lnTo>
                      <a:lnTo>
                        <a:pt x="870" y="227"/>
                      </a:lnTo>
                      <a:lnTo>
                        <a:pt x="854" y="227"/>
                      </a:lnTo>
                      <a:lnTo>
                        <a:pt x="842" y="227"/>
                      </a:lnTo>
                      <a:lnTo>
                        <a:pt x="836" y="234"/>
                      </a:lnTo>
                      <a:lnTo>
                        <a:pt x="830" y="246"/>
                      </a:lnTo>
                      <a:lnTo>
                        <a:pt x="845" y="252"/>
                      </a:lnTo>
                      <a:lnTo>
                        <a:pt x="860" y="252"/>
                      </a:lnTo>
                      <a:lnTo>
                        <a:pt x="879" y="252"/>
                      </a:lnTo>
                      <a:lnTo>
                        <a:pt x="900" y="255"/>
                      </a:lnTo>
                      <a:lnTo>
                        <a:pt x="900" y="246"/>
                      </a:lnTo>
                      <a:lnTo>
                        <a:pt x="900" y="240"/>
                      </a:lnTo>
                      <a:lnTo>
                        <a:pt x="900" y="234"/>
                      </a:lnTo>
                      <a:lnTo>
                        <a:pt x="903" y="231"/>
                      </a:lnTo>
                      <a:lnTo>
                        <a:pt x="913" y="227"/>
                      </a:lnTo>
                      <a:lnTo>
                        <a:pt x="916" y="224"/>
                      </a:lnTo>
                      <a:lnTo>
                        <a:pt x="919" y="218"/>
                      </a:lnTo>
                      <a:lnTo>
                        <a:pt x="1500" y="191"/>
                      </a:lnTo>
                      <a:lnTo>
                        <a:pt x="799" y="633"/>
                      </a:lnTo>
                      <a:lnTo>
                        <a:pt x="793" y="621"/>
                      </a:lnTo>
                      <a:lnTo>
                        <a:pt x="787" y="611"/>
                      </a:lnTo>
                      <a:lnTo>
                        <a:pt x="780" y="605"/>
                      </a:lnTo>
                      <a:lnTo>
                        <a:pt x="774" y="602"/>
                      </a:lnTo>
                      <a:lnTo>
                        <a:pt x="765" y="602"/>
                      </a:lnTo>
                      <a:lnTo>
                        <a:pt x="759" y="602"/>
                      </a:lnTo>
                      <a:lnTo>
                        <a:pt x="744" y="611"/>
                      </a:lnTo>
                      <a:lnTo>
                        <a:pt x="731" y="627"/>
                      </a:lnTo>
                      <a:lnTo>
                        <a:pt x="719" y="648"/>
                      </a:lnTo>
                      <a:lnTo>
                        <a:pt x="713" y="673"/>
                      </a:lnTo>
                      <a:lnTo>
                        <a:pt x="713" y="701"/>
                      </a:lnTo>
                      <a:lnTo>
                        <a:pt x="725" y="694"/>
                      </a:lnTo>
                      <a:lnTo>
                        <a:pt x="737" y="688"/>
                      </a:lnTo>
                      <a:lnTo>
                        <a:pt x="765" y="682"/>
                      </a:lnTo>
                      <a:lnTo>
                        <a:pt x="793" y="682"/>
                      </a:lnTo>
                      <a:lnTo>
                        <a:pt x="820" y="685"/>
                      </a:lnTo>
                      <a:lnTo>
                        <a:pt x="876" y="694"/>
                      </a:lnTo>
                      <a:lnTo>
                        <a:pt x="900" y="694"/>
                      </a:lnTo>
                      <a:lnTo>
                        <a:pt x="925" y="691"/>
                      </a:lnTo>
                      <a:lnTo>
                        <a:pt x="925" y="679"/>
                      </a:lnTo>
                      <a:lnTo>
                        <a:pt x="922" y="673"/>
                      </a:lnTo>
                      <a:lnTo>
                        <a:pt x="913" y="658"/>
                      </a:lnTo>
                      <a:lnTo>
                        <a:pt x="897" y="648"/>
                      </a:lnTo>
                      <a:lnTo>
                        <a:pt x="885" y="639"/>
                      </a:lnTo>
                      <a:lnTo>
                        <a:pt x="870" y="630"/>
                      </a:lnTo>
                      <a:lnTo>
                        <a:pt x="857" y="621"/>
                      </a:lnTo>
                      <a:lnTo>
                        <a:pt x="854" y="618"/>
                      </a:lnTo>
                      <a:lnTo>
                        <a:pt x="851" y="611"/>
                      </a:lnTo>
                      <a:lnTo>
                        <a:pt x="851" y="605"/>
                      </a:lnTo>
                      <a:lnTo>
                        <a:pt x="854" y="596"/>
                      </a:lnTo>
                      <a:lnTo>
                        <a:pt x="845" y="596"/>
                      </a:lnTo>
                      <a:lnTo>
                        <a:pt x="836" y="602"/>
                      </a:lnTo>
                      <a:lnTo>
                        <a:pt x="827" y="615"/>
                      </a:lnTo>
                      <a:lnTo>
                        <a:pt x="817" y="630"/>
                      </a:lnTo>
                      <a:lnTo>
                        <a:pt x="808" y="633"/>
                      </a:lnTo>
                      <a:lnTo>
                        <a:pt x="799" y="633"/>
                      </a:lnTo>
                      <a:lnTo>
                        <a:pt x="1500" y="191"/>
                      </a:lnTo>
                      <a:lnTo>
                        <a:pt x="531" y="756"/>
                      </a:lnTo>
                      <a:lnTo>
                        <a:pt x="522" y="737"/>
                      </a:lnTo>
                      <a:lnTo>
                        <a:pt x="510" y="722"/>
                      </a:lnTo>
                      <a:lnTo>
                        <a:pt x="495" y="710"/>
                      </a:lnTo>
                      <a:lnTo>
                        <a:pt x="476" y="701"/>
                      </a:lnTo>
                      <a:lnTo>
                        <a:pt x="458" y="688"/>
                      </a:lnTo>
                      <a:lnTo>
                        <a:pt x="442" y="679"/>
                      </a:lnTo>
                      <a:lnTo>
                        <a:pt x="430" y="664"/>
                      </a:lnTo>
                      <a:lnTo>
                        <a:pt x="421" y="642"/>
                      </a:lnTo>
                      <a:lnTo>
                        <a:pt x="399" y="651"/>
                      </a:lnTo>
                      <a:lnTo>
                        <a:pt x="378" y="661"/>
                      </a:lnTo>
                      <a:lnTo>
                        <a:pt x="356" y="664"/>
                      </a:lnTo>
                      <a:lnTo>
                        <a:pt x="325" y="661"/>
                      </a:lnTo>
                      <a:lnTo>
                        <a:pt x="325" y="676"/>
                      </a:lnTo>
                      <a:lnTo>
                        <a:pt x="322" y="685"/>
                      </a:lnTo>
                      <a:lnTo>
                        <a:pt x="319" y="691"/>
                      </a:lnTo>
                      <a:lnTo>
                        <a:pt x="310" y="697"/>
                      </a:lnTo>
                      <a:lnTo>
                        <a:pt x="295" y="704"/>
                      </a:lnTo>
                      <a:lnTo>
                        <a:pt x="279" y="710"/>
                      </a:lnTo>
                      <a:lnTo>
                        <a:pt x="276" y="731"/>
                      </a:lnTo>
                      <a:lnTo>
                        <a:pt x="270" y="750"/>
                      </a:lnTo>
                      <a:lnTo>
                        <a:pt x="258" y="762"/>
                      </a:lnTo>
                      <a:lnTo>
                        <a:pt x="246" y="771"/>
                      </a:lnTo>
                      <a:lnTo>
                        <a:pt x="212" y="787"/>
                      </a:lnTo>
                      <a:lnTo>
                        <a:pt x="199" y="793"/>
                      </a:lnTo>
                      <a:lnTo>
                        <a:pt x="184" y="805"/>
                      </a:lnTo>
                      <a:lnTo>
                        <a:pt x="267" y="783"/>
                      </a:lnTo>
                      <a:lnTo>
                        <a:pt x="319" y="774"/>
                      </a:lnTo>
                      <a:lnTo>
                        <a:pt x="368" y="765"/>
                      </a:lnTo>
                      <a:lnTo>
                        <a:pt x="393" y="765"/>
                      </a:lnTo>
                      <a:lnTo>
                        <a:pt x="412" y="765"/>
                      </a:lnTo>
                      <a:lnTo>
                        <a:pt x="430" y="768"/>
                      </a:lnTo>
                      <a:lnTo>
                        <a:pt x="439" y="774"/>
                      </a:lnTo>
                      <a:lnTo>
                        <a:pt x="448" y="783"/>
                      </a:lnTo>
                      <a:lnTo>
                        <a:pt x="448" y="796"/>
                      </a:lnTo>
                      <a:lnTo>
                        <a:pt x="442" y="811"/>
                      </a:lnTo>
                      <a:lnTo>
                        <a:pt x="430" y="833"/>
                      </a:lnTo>
                      <a:lnTo>
                        <a:pt x="476" y="857"/>
                      </a:lnTo>
                      <a:lnTo>
                        <a:pt x="501" y="869"/>
                      </a:lnTo>
                      <a:lnTo>
                        <a:pt x="525" y="879"/>
                      </a:lnTo>
                      <a:lnTo>
                        <a:pt x="550" y="885"/>
                      </a:lnTo>
                      <a:lnTo>
                        <a:pt x="562" y="885"/>
                      </a:lnTo>
                      <a:lnTo>
                        <a:pt x="574" y="882"/>
                      </a:lnTo>
                      <a:lnTo>
                        <a:pt x="587" y="879"/>
                      </a:lnTo>
                      <a:lnTo>
                        <a:pt x="596" y="873"/>
                      </a:lnTo>
                      <a:lnTo>
                        <a:pt x="608" y="863"/>
                      </a:lnTo>
                      <a:lnTo>
                        <a:pt x="618" y="851"/>
                      </a:lnTo>
                      <a:lnTo>
                        <a:pt x="642" y="860"/>
                      </a:lnTo>
                      <a:lnTo>
                        <a:pt x="664" y="866"/>
                      </a:lnTo>
                      <a:lnTo>
                        <a:pt x="707" y="876"/>
                      </a:lnTo>
                      <a:lnTo>
                        <a:pt x="753" y="882"/>
                      </a:lnTo>
                      <a:lnTo>
                        <a:pt x="799" y="888"/>
                      </a:lnTo>
                      <a:lnTo>
                        <a:pt x="811" y="866"/>
                      </a:lnTo>
                      <a:lnTo>
                        <a:pt x="820" y="845"/>
                      </a:lnTo>
                      <a:lnTo>
                        <a:pt x="830" y="817"/>
                      </a:lnTo>
                      <a:lnTo>
                        <a:pt x="830" y="783"/>
                      </a:lnTo>
                      <a:lnTo>
                        <a:pt x="811" y="790"/>
                      </a:lnTo>
                      <a:lnTo>
                        <a:pt x="790" y="796"/>
                      </a:lnTo>
                      <a:lnTo>
                        <a:pt x="768" y="796"/>
                      </a:lnTo>
                      <a:lnTo>
                        <a:pt x="747" y="793"/>
                      </a:lnTo>
                      <a:lnTo>
                        <a:pt x="725" y="790"/>
                      </a:lnTo>
                      <a:lnTo>
                        <a:pt x="707" y="780"/>
                      </a:lnTo>
                      <a:lnTo>
                        <a:pt x="691" y="771"/>
                      </a:lnTo>
                      <a:lnTo>
                        <a:pt x="682" y="756"/>
                      </a:lnTo>
                      <a:lnTo>
                        <a:pt x="682" y="737"/>
                      </a:lnTo>
                      <a:lnTo>
                        <a:pt x="679" y="719"/>
                      </a:lnTo>
                      <a:lnTo>
                        <a:pt x="676" y="707"/>
                      </a:lnTo>
                      <a:lnTo>
                        <a:pt x="673" y="701"/>
                      </a:lnTo>
                      <a:lnTo>
                        <a:pt x="664" y="701"/>
                      </a:lnTo>
                      <a:lnTo>
                        <a:pt x="661" y="707"/>
                      </a:lnTo>
                      <a:lnTo>
                        <a:pt x="658" y="713"/>
                      </a:lnTo>
                      <a:lnTo>
                        <a:pt x="651" y="719"/>
                      </a:lnTo>
                      <a:lnTo>
                        <a:pt x="642" y="719"/>
                      </a:lnTo>
                      <a:lnTo>
                        <a:pt x="642" y="728"/>
                      </a:lnTo>
                      <a:lnTo>
                        <a:pt x="642" y="734"/>
                      </a:lnTo>
                      <a:lnTo>
                        <a:pt x="648" y="744"/>
                      </a:lnTo>
                      <a:lnTo>
                        <a:pt x="658" y="750"/>
                      </a:lnTo>
                      <a:lnTo>
                        <a:pt x="658" y="756"/>
                      </a:lnTo>
                      <a:lnTo>
                        <a:pt x="658" y="765"/>
                      </a:lnTo>
                      <a:lnTo>
                        <a:pt x="651" y="768"/>
                      </a:lnTo>
                      <a:lnTo>
                        <a:pt x="645" y="771"/>
                      </a:lnTo>
                      <a:lnTo>
                        <a:pt x="636" y="780"/>
                      </a:lnTo>
                      <a:lnTo>
                        <a:pt x="624" y="790"/>
                      </a:lnTo>
                      <a:lnTo>
                        <a:pt x="618" y="793"/>
                      </a:lnTo>
                      <a:lnTo>
                        <a:pt x="611" y="793"/>
                      </a:lnTo>
                      <a:lnTo>
                        <a:pt x="599" y="762"/>
                      </a:lnTo>
                      <a:lnTo>
                        <a:pt x="587" y="734"/>
                      </a:lnTo>
                      <a:lnTo>
                        <a:pt x="571" y="710"/>
                      </a:lnTo>
                      <a:lnTo>
                        <a:pt x="553" y="685"/>
                      </a:lnTo>
                      <a:lnTo>
                        <a:pt x="535" y="667"/>
                      </a:lnTo>
                      <a:lnTo>
                        <a:pt x="513" y="645"/>
                      </a:lnTo>
                      <a:lnTo>
                        <a:pt x="491" y="630"/>
                      </a:lnTo>
                      <a:lnTo>
                        <a:pt x="467" y="615"/>
                      </a:lnTo>
                      <a:lnTo>
                        <a:pt x="476" y="633"/>
                      </a:lnTo>
                      <a:lnTo>
                        <a:pt x="485" y="648"/>
                      </a:lnTo>
                      <a:lnTo>
                        <a:pt x="498" y="661"/>
                      </a:lnTo>
                      <a:lnTo>
                        <a:pt x="510" y="673"/>
                      </a:lnTo>
                      <a:lnTo>
                        <a:pt x="538" y="691"/>
                      </a:lnTo>
                      <a:lnTo>
                        <a:pt x="553" y="704"/>
                      </a:lnTo>
                      <a:lnTo>
                        <a:pt x="562" y="719"/>
                      </a:lnTo>
                      <a:lnTo>
                        <a:pt x="553" y="716"/>
                      </a:lnTo>
                      <a:lnTo>
                        <a:pt x="544" y="716"/>
                      </a:lnTo>
                      <a:lnTo>
                        <a:pt x="541" y="722"/>
                      </a:lnTo>
                      <a:lnTo>
                        <a:pt x="541" y="728"/>
                      </a:lnTo>
                      <a:lnTo>
                        <a:pt x="538" y="747"/>
                      </a:lnTo>
                      <a:lnTo>
                        <a:pt x="538" y="753"/>
                      </a:lnTo>
                      <a:lnTo>
                        <a:pt x="531" y="756"/>
                      </a:lnTo>
                      <a:lnTo>
                        <a:pt x="1500" y="191"/>
                      </a:lnTo>
                      <a:lnTo>
                        <a:pt x="1066" y="710"/>
                      </a:lnTo>
                      <a:lnTo>
                        <a:pt x="1063" y="716"/>
                      </a:lnTo>
                      <a:lnTo>
                        <a:pt x="1060" y="719"/>
                      </a:lnTo>
                      <a:lnTo>
                        <a:pt x="1045" y="725"/>
                      </a:lnTo>
                      <a:lnTo>
                        <a:pt x="1033" y="734"/>
                      </a:lnTo>
                      <a:lnTo>
                        <a:pt x="1030" y="737"/>
                      </a:lnTo>
                      <a:lnTo>
                        <a:pt x="1026" y="747"/>
                      </a:lnTo>
                      <a:lnTo>
                        <a:pt x="1036" y="756"/>
                      </a:lnTo>
                      <a:lnTo>
                        <a:pt x="1045" y="765"/>
                      </a:lnTo>
                      <a:lnTo>
                        <a:pt x="1057" y="774"/>
                      </a:lnTo>
                      <a:lnTo>
                        <a:pt x="1069" y="780"/>
                      </a:lnTo>
                      <a:lnTo>
                        <a:pt x="1082" y="783"/>
                      </a:lnTo>
                      <a:lnTo>
                        <a:pt x="1094" y="783"/>
                      </a:lnTo>
                      <a:lnTo>
                        <a:pt x="1109" y="780"/>
                      </a:lnTo>
                      <a:lnTo>
                        <a:pt x="1122" y="774"/>
                      </a:lnTo>
                      <a:lnTo>
                        <a:pt x="1119" y="747"/>
                      </a:lnTo>
                      <a:lnTo>
                        <a:pt x="1116" y="725"/>
                      </a:lnTo>
                      <a:lnTo>
                        <a:pt x="1109" y="707"/>
                      </a:lnTo>
                      <a:lnTo>
                        <a:pt x="1103" y="688"/>
                      </a:lnTo>
                      <a:lnTo>
                        <a:pt x="1085" y="658"/>
                      </a:lnTo>
                      <a:lnTo>
                        <a:pt x="1060" y="624"/>
                      </a:lnTo>
                      <a:lnTo>
                        <a:pt x="1066" y="618"/>
                      </a:lnTo>
                      <a:lnTo>
                        <a:pt x="1073" y="615"/>
                      </a:lnTo>
                      <a:lnTo>
                        <a:pt x="1094" y="615"/>
                      </a:lnTo>
                      <a:lnTo>
                        <a:pt x="1116" y="615"/>
                      </a:lnTo>
                      <a:lnTo>
                        <a:pt x="1125" y="611"/>
                      </a:lnTo>
                      <a:lnTo>
                        <a:pt x="1131" y="605"/>
                      </a:lnTo>
                      <a:lnTo>
                        <a:pt x="1119" y="590"/>
                      </a:lnTo>
                      <a:lnTo>
                        <a:pt x="1106" y="584"/>
                      </a:lnTo>
                      <a:lnTo>
                        <a:pt x="1091" y="581"/>
                      </a:lnTo>
                      <a:lnTo>
                        <a:pt x="1073" y="584"/>
                      </a:lnTo>
                      <a:lnTo>
                        <a:pt x="1039" y="596"/>
                      </a:lnTo>
                      <a:lnTo>
                        <a:pt x="1020" y="602"/>
                      </a:lnTo>
                      <a:lnTo>
                        <a:pt x="1005" y="605"/>
                      </a:lnTo>
                      <a:lnTo>
                        <a:pt x="1002" y="630"/>
                      </a:lnTo>
                      <a:lnTo>
                        <a:pt x="1008" y="645"/>
                      </a:lnTo>
                      <a:lnTo>
                        <a:pt x="1014" y="661"/>
                      </a:lnTo>
                      <a:lnTo>
                        <a:pt x="1026" y="670"/>
                      </a:lnTo>
                      <a:lnTo>
                        <a:pt x="1048" y="688"/>
                      </a:lnTo>
                      <a:lnTo>
                        <a:pt x="1060" y="697"/>
                      </a:lnTo>
                      <a:lnTo>
                        <a:pt x="1066" y="710"/>
                      </a:lnTo>
                      <a:lnTo>
                        <a:pt x="1500" y="191"/>
                      </a:lnTo>
                      <a:lnTo>
                        <a:pt x="1943" y="1106"/>
                      </a:lnTo>
                      <a:lnTo>
                        <a:pt x="1946" y="1121"/>
                      </a:lnTo>
                      <a:lnTo>
                        <a:pt x="1955" y="1137"/>
                      </a:lnTo>
                      <a:lnTo>
                        <a:pt x="1976" y="1158"/>
                      </a:lnTo>
                      <a:lnTo>
                        <a:pt x="1986" y="1171"/>
                      </a:lnTo>
                      <a:lnTo>
                        <a:pt x="1995" y="1180"/>
                      </a:lnTo>
                      <a:lnTo>
                        <a:pt x="2001" y="1195"/>
                      </a:lnTo>
                      <a:lnTo>
                        <a:pt x="2004" y="1210"/>
                      </a:lnTo>
                      <a:lnTo>
                        <a:pt x="2004" y="1229"/>
                      </a:lnTo>
                      <a:lnTo>
                        <a:pt x="2001" y="1247"/>
                      </a:lnTo>
                      <a:lnTo>
                        <a:pt x="1995" y="1260"/>
                      </a:lnTo>
                      <a:lnTo>
                        <a:pt x="1986" y="1269"/>
                      </a:lnTo>
                      <a:lnTo>
                        <a:pt x="1961" y="1287"/>
                      </a:lnTo>
                      <a:lnTo>
                        <a:pt x="1949" y="1300"/>
                      </a:lnTo>
                      <a:lnTo>
                        <a:pt x="1933" y="1312"/>
                      </a:lnTo>
                      <a:lnTo>
                        <a:pt x="1924" y="1306"/>
                      </a:lnTo>
                      <a:lnTo>
                        <a:pt x="1915" y="1296"/>
                      </a:lnTo>
                      <a:lnTo>
                        <a:pt x="1900" y="1272"/>
                      </a:lnTo>
                      <a:lnTo>
                        <a:pt x="1884" y="1247"/>
                      </a:lnTo>
                      <a:lnTo>
                        <a:pt x="1875" y="1235"/>
                      </a:lnTo>
                      <a:lnTo>
                        <a:pt x="1863" y="1229"/>
                      </a:lnTo>
                      <a:lnTo>
                        <a:pt x="1857" y="1229"/>
                      </a:lnTo>
                      <a:lnTo>
                        <a:pt x="1850" y="1235"/>
                      </a:lnTo>
                      <a:lnTo>
                        <a:pt x="1847" y="1253"/>
                      </a:lnTo>
                      <a:lnTo>
                        <a:pt x="1847" y="1272"/>
                      </a:lnTo>
                      <a:lnTo>
                        <a:pt x="1844" y="1278"/>
                      </a:lnTo>
                      <a:lnTo>
                        <a:pt x="1841" y="1284"/>
                      </a:lnTo>
                      <a:lnTo>
                        <a:pt x="1829" y="1275"/>
                      </a:lnTo>
                      <a:lnTo>
                        <a:pt x="1823" y="1266"/>
                      </a:lnTo>
                      <a:lnTo>
                        <a:pt x="1820" y="1250"/>
                      </a:lnTo>
                      <a:lnTo>
                        <a:pt x="1814" y="1235"/>
                      </a:lnTo>
                      <a:lnTo>
                        <a:pt x="1810" y="1198"/>
                      </a:lnTo>
                      <a:lnTo>
                        <a:pt x="1807" y="1161"/>
                      </a:lnTo>
                      <a:lnTo>
                        <a:pt x="1798" y="1161"/>
                      </a:lnTo>
                      <a:lnTo>
                        <a:pt x="1792" y="1161"/>
                      </a:lnTo>
                      <a:lnTo>
                        <a:pt x="1786" y="1167"/>
                      </a:lnTo>
                      <a:lnTo>
                        <a:pt x="1783" y="1174"/>
                      </a:lnTo>
                      <a:lnTo>
                        <a:pt x="1780" y="1183"/>
                      </a:lnTo>
                      <a:lnTo>
                        <a:pt x="1777" y="1189"/>
                      </a:lnTo>
                      <a:lnTo>
                        <a:pt x="1770" y="1192"/>
                      </a:lnTo>
                      <a:lnTo>
                        <a:pt x="1761" y="1189"/>
                      </a:lnTo>
                      <a:lnTo>
                        <a:pt x="1758" y="1167"/>
                      </a:lnTo>
                      <a:lnTo>
                        <a:pt x="1755" y="1149"/>
                      </a:lnTo>
                      <a:lnTo>
                        <a:pt x="1749" y="1131"/>
                      </a:lnTo>
                      <a:lnTo>
                        <a:pt x="1743" y="1112"/>
                      </a:lnTo>
                      <a:lnTo>
                        <a:pt x="1727" y="1081"/>
                      </a:lnTo>
                      <a:lnTo>
                        <a:pt x="1715" y="1048"/>
                      </a:lnTo>
                      <a:lnTo>
                        <a:pt x="1700" y="1051"/>
                      </a:lnTo>
                      <a:lnTo>
                        <a:pt x="1684" y="1054"/>
                      </a:lnTo>
                      <a:lnTo>
                        <a:pt x="1660" y="1066"/>
                      </a:lnTo>
                      <a:lnTo>
                        <a:pt x="1638" y="1081"/>
                      </a:lnTo>
                      <a:lnTo>
                        <a:pt x="1620" y="1100"/>
                      </a:lnTo>
                      <a:lnTo>
                        <a:pt x="1583" y="1140"/>
                      </a:lnTo>
                      <a:lnTo>
                        <a:pt x="1561" y="1158"/>
                      </a:lnTo>
                      <a:lnTo>
                        <a:pt x="1540" y="1171"/>
                      </a:lnTo>
                      <a:lnTo>
                        <a:pt x="1537" y="1226"/>
                      </a:lnTo>
                      <a:lnTo>
                        <a:pt x="1534" y="1250"/>
                      </a:lnTo>
                      <a:lnTo>
                        <a:pt x="1528" y="1275"/>
                      </a:lnTo>
                      <a:lnTo>
                        <a:pt x="1521" y="1296"/>
                      </a:lnTo>
                      <a:lnTo>
                        <a:pt x="1512" y="1315"/>
                      </a:lnTo>
                      <a:lnTo>
                        <a:pt x="1500" y="1330"/>
                      </a:lnTo>
                      <a:lnTo>
                        <a:pt x="1485" y="1343"/>
                      </a:lnTo>
                      <a:lnTo>
                        <a:pt x="1478" y="1306"/>
                      </a:lnTo>
                      <a:lnTo>
                        <a:pt x="1466" y="1275"/>
                      </a:lnTo>
                      <a:lnTo>
                        <a:pt x="1438" y="1214"/>
                      </a:lnTo>
                      <a:lnTo>
                        <a:pt x="1426" y="1183"/>
                      </a:lnTo>
                      <a:lnTo>
                        <a:pt x="1414" y="1149"/>
                      </a:lnTo>
                      <a:lnTo>
                        <a:pt x="1411" y="1115"/>
                      </a:lnTo>
                      <a:lnTo>
                        <a:pt x="1411" y="1097"/>
                      </a:lnTo>
                      <a:lnTo>
                        <a:pt x="1414" y="1078"/>
                      </a:lnTo>
                      <a:lnTo>
                        <a:pt x="1411" y="1072"/>
                      </a:lnTo>
                      <a:lnTo>
                        <a:pt x="1408" y="1069"/>
                      </a:lnTo>
                      <a:lnTo>
                        <a:pt x="1398" y="1075"/>
                      </a:lnTo>
                      <a:lnTo>
                        <a:pt x="1389" y="1084"/>
                      </a:lnTo>
                      <a:lnTo>
                        <a:pt x="1380" y="1088"/>
                      </a:lnTo>
                      <a:lnTo>
                        <a:pt x="1374" y="1088"/>
                      </a:lnTo>
                      <a:lnTo>
                        <a:pt x="1371" y="1069"/>
                      </a:lnTo>
                      <a:lnTo>
                        <a:pt x="1368" y="1054"/>
                      </a:lnTo>
                      <a:lnTo>
                        <a:pt x="1359" y="1041"/>
                      </a:lnTo>
                      <a:lnTo>
                        <a:pt x="1352" y="1029"/>
                      </a:lnTo>
                      <a:lnTo>
                        <a:pt x="1331" y="1011"/>
                      </a:lnTo>
                      <a:lnTo>
                        <a:pt x="1312" y="992"/>
                      </a:lnTo>
                      <a:lnTo>
                        <a:pt x="1297" y="1002"/>
                      </a:lnTo>
                      <a:lnTo>
                        <a:pt x="1275" y="1008"/>
                      </a:lnTo>
                      <a:lnTo>
                        <a:pt x="1254" y="1011"/>
                      </a:lnTo>
                      <a:lnTo>
                        <a:pt x="1229" y="1011"/>
                      </a:lnTo>
                      <a:lnTo>
                        <a:pt x="1208" y="1008"/>
                      </a:lnTo>
                      <a:lnTo>
                        <a:pt x="1189" y="998"/>
                      </a:lnTo>
                      <a:lnTo>
                        <a:pt x="1183" y="992"/>
                      </a:lnTo>
                      <a:lnTo>
                        <a:pt x="1177" y="983"/>
                      </a:lnTo>
                      <a:lnTo>
                        <a:pt x="1171" y="974"/>
                      </a:lnTo>
                      <a:lnTo>
                        <a:pt x="1171" y="965"/>
                      </a:lnTo>
                      <a:lnTo>
                        <a:pt x="1153" y="974"/>
                      </a:lnTo>
                      <a:lnTo>
                        <a:pt x="1134" y="977"/>
                      </a:lnTo>
                      <a:lnTo>
                        <a:pt x="1119" y="974"/>
                      </a:lnTo>
                      <a:lnTo>
                        <a:pt x="1103" y="965"/>
                      </a:lnTo>
                      <a:lnTo>
                        <a:pt x="1088" y="952"/>
                      </a:lnTo>
                      <a:lnTo>
                        <a:pt x="1076" y="937"/>
                      </a:lnTo>
                      <a:lnTo>
                        <a:pt x="1066" y="919"/>
                      </a:lnTo>
                      <a:lnTo>
                        <a:pt x="1060" y="897"/>
                      </a:lnTo>
                      <a:lnTo>
                        <a:pt x="1048" y="903"/>
                      </a:lnTo>
                      <a:lnTo>
                        <a:pt x="1042" y="906"/>
                      </a:lnTo>
                      <a:lnTo>
                        <a:pt x="1036" y="906"/>
                      </a:lnTo>
                      <a:lnTo>
                        <a:pt x="1039" y="928"/>
                      </a:lnTo>
                      <a:lnTo>
                        <a:pt x="1048" y="943"/>
                      </a:lnTo>
                      <a:lnTo>
                        <a:pt x="1054" y="959"/>
                      </a:lnTo>
                      <a:lnTo>
                        <a:pt x="1063" y="971"/>
                      </a:lnTo>
                      <a:lnTo>
                        <a:pt x="1085" y="998"/>
                      </a:lnTo>
                      <a:lnTo>
                        <a:pt x="1094" y="1014"/>
                      </a:lnTo>
                      <a:lnTo>
                        <a:pt x="1100" y="1029"/>
                      </a:lnTo>
                      <a:lnTo>
                        <a:pt x="1113" y="1020"/>
                      </a:lnTo>
                      <a:lnTo>
                        <a:pt x="1125" y="1011"/>
                      </a:lnTo>
                      <a:lnTo>
                        <a:pt x="1137" y="998"/>
                      </a:lnTo>
                      <a:lnTo>
                        <a:pt x="1143" y="992"/>
                      </a:lnTo>
                      <a:lnTo>
                        <a:pt x="1146" y="983"/>
                      </a:lnTo>
                      <a:lnTo>
                        <a:pt x="1153" y="992"/>
                      </a:lnTo>
                      <a:lnTo>
                        <a:pt x="1162" y="998"/>
                      </a:lnTo>
                      <a:lnTo>
                        <a:pt x="1180" y="1014"/>
                      </a:lnTo>
                      <a:lnTo>
                        <a:pt x="1199" y="1026"/>
                      </a:lnTo>
                      <a:lnTo>
                        <a:pt x="1217" y="1038"/>
                      </a:lnTo>
                      <a:lnTo>
                        <a:pt x="1211" y="1063"/>
                      </a:lnTo>
                      <a:lnTo>
                        <a:pt x="1202" y="1084"/>
                      </a:lnTo>
                      <a:lnTo>
                        <a:pt x="1189" y="1103"/>
                      </a:lnTo>
                      <a:lnTo>
                        <a:pt x="1177" y="1121"/>
                      </a:lnTo>
                      <a:lnTo>
                        <a:pt x="1165" y="1137"/>
                      </a:lnTo>
                      <a:lnTo>
                        <a:pt x="1149" y="1149"/>
                      </a:lnTo>
                      <a:lnTo>
                        <a:pt x="1116" y="1174"/>
                      </a:lnTo>
                      <a:lnTo>
                        <a:pt x="1079" y="1192"/>
                      </a:lnTo>
                      <a:lnTo>
                        <a:pt x="1039" y="1207"/>
                      </a:lnTo>
                      <a:lnTo>
                        <a:pt x="956" y="1238"/>
                      </a:lnTo>
                      <a:lnTo>
                        <a:pt x="950" y="1217"/>
                      </a:lnTo>
                      <a:lnTo>
                        <a:pt x="943" y="1195"/>
                      </a:lnTo>
                      <a:lnTo>
                        <a:pt x="931" y="1152"/>
                      </a:lnTo>
                      <a:lnTo>
                        <a:pt x="922" y="1131"/>
                      </a:lnTo>
                      <a:lnTo>
                        <a:pt x="913" y="1112"/>
                      </a:lnTo>
                      <a:lnTo>
                        <a:pt x="900" y="1097"/>
                      </a:lnTo>
                      <a:lnTo>
                        <a:pt x="885" y="1088"/>
                      </a:lnTo>
                      <a:lnTo>
                        <a:pt x="873" y="1045"/>
                      </a:lnTo>
                      <a:lnTo>
                        <a:pt x="860" y="1005"/>
                      </a:lnTo>
                      <a:lnTo>
                        <a:pt x="851" y="986"/>
                      </a:lnTo>
                      <a:lnTo>
                        <a:pt x="842" y="971"/>
                      </a:lnTo>
                      <a:lnTo>
                        <a:pt x="830" y="955"/>
                      </a:lnTo>
                      <a:lnTo>
                        <a:pt x="814" y="946"/>
                      </a:lnTo>
                      <a:lnTo>
                        <a:pt x="824" y="980"/>
                      </a:lnTo>
                      <a:lnTo>
                        <a:pt x="833" y="1020"/>
                      </a:lnTo>
                      <a:lnTo>
                        <a:pt x="848" y="1057"/>
                      </a:lnTo>
                      <a:lnTo>
                        <a:pt x="863" y="1097"/>
                      </a:lnTo>
                      <a:lnTo>
                        <a:pt x="882" y="1134"/>
                      </a:lnTo>
                      <a:lnTo>
                        <a:pt x="903" y="1171"/>
                      </a:lnTo>
                      <a:lnTo>
                        <a:pt x="925" y="1201"/>
                      </a:lnTo>
                      <a:lnTo>
                        <a:pt x="950" y="1229"/>
                      </a:lnTo>
                      <a:lnTo>
                        <a:pt x="950" y="1275"/>
                      </a:lnTo>
                      <a:lnTo>
                        <a:pt x="971" y="1275"/>
                      </a:lnTo>
                      <a:lnTo>
                        <a:pt x="986" y="1275"/>
                      </a:lnTo>
                      <a:lnTo>
                        <a:pt x="1002" y="1269"/>
                      </a:lnTo>
                      <a:lnTo>
                        <a:pt x="1017" y="1263"/>
                      </a:lnTo>
                      <a:lnTo>
                        <a:pt x="1045" y="1250"/>
                      </a:lnTo>
                      <a:lnTo>
                        <a:pt x="1063" y="1247"/>
                      </a:lnTo>
                      <a:lnTo>
                        <a:pt x="1082" y="1247"/>
                      </a:lnTo>
                      <a:lnTo>
                        <a:pt x="1079" y="1275"/>
                      </a:lnTo>
                      <a:lnTo>
                        <a:pt x="1069" y="1303"/>
                      </a:lnTo>
                      <a:lnTo>
                        <a:pt x="1063" y="1327"/>
                      </a:lnTo>
                      <a:lnTo>
                        <a:pt x="1051" y="1349"/>
                      </a:lnTo>
                      <a:lnTo>
                        <a:pt x="1026" y="1389"/>
                      </a:lnTo>
                      <a:lnTo>
                        <a:pt x="999" y="1425"/>
                      </a:lnTo>
                      <a:lnTo>
                        <a:pt x="937" y="1490"/>
                      </a:lnTo>
                      <a:lnTo>
                        <a:pt x="910" y="1527"/>
                      </a:lnTo>
                      <a:lnTo>
                        <a:pt x="885" y="1567"/>
                      </a:lnTo>
                      <a:lnTo>
                        <a:pt x="891" y="1597"/>
                      </a:lnTo>
                      <a:lnTo>
                        <a:pt x="894" y="1625"/>
                      </a:lnTo>
                      <a:lnTo>
                        <a:pt x="897" y="1637"/>
                      </a:lnTo>
                      <a:lnTo>
                        <a:pt x="900" y="1650"/>
                      </a:lnTo>
                      <a:lnTo>
                        <a:pt x="907" y="1656"/>
                      </a:lnTo>
                      <a:lnTo>
                        <a:pt x="919" y="1662"/>
                      </a:lnTo>
                      <a:lnTo>
                        <a:pt x="919" y="1699"/>
                      </a:lnTo>
                      <a:lnTo>
                        <a:pt x="913" y="1733"/>
                      </a:lnTo>
                      <a:lnTo>
                        <a:pt x="903" y="1757"/>
                      </a:lnTo>
                      <a:lnTo>
                        <a:pt x="891" y="1782"/>
                      </a:lnTo>
                      <a:lnTo>
                        <a:pt x="876" y="1800"/>
                      </a:lnTo>
                      <a:lnTo>
                        <a:pt x="860" y="1819"/>
                      </a:lnTo>
                      <a:lnTo>
                        <a:pt x="824" y="1849"/>
                      </a:lnTo>
                      <a:lnTo>
                        <a:pt x="827" y="1889"/>
                      </a:lnTo>
                      <a:lnTo>
                        <a:pt x="833" y="1905"/>
                      </a:lnTo>
                      <a:lnTo>
                        <a:pt x="839" y="1917"/>
                      </a:lnTo>
                      <a:lnTo>
                        <a:pt x="830" y="1932"/>
                      </a:lnTo>
                      <a:lnTo>
                        <a:pt x="820" y="1942"/>
                      </a:lnTo>
                      <a:lnTo>
                        <a:pt x="808" y="1951"/>
                      </a:lnTo>
                      <a:lnTo>
                        <a:pt x="793" y="1954"/>
                      </a:lnTo>
                      <a:lnTo>
                        <a:pt x="790" y="1978"/>
                      </a:lnTo>
                      <a:lnTo>
                        <a:pt x="784" y="2000"/>
                      </a:lnTo>
                      <a:lnTo>
                        <a:pt x="774" y="2021"/>
                      </a:lnTo>
                      <a:lnTo>
                        <a:pt x="765" y="2037"/>
                      </a:lnTo>
                      <a:lnTo>
                        <a:pt x="756" y="2055"/>
                      </a:lnTo>
                      <a:lnTo>
                        <a:pt x="741" y="2067"/>
                      </a:lnTo>
                      <a:lnTo>
                        <a:pt x="728" y="2083"/>
                      </a:lnTo>
                      <a:lnTo>
                        <a:pt x="713" y="2092"/>
                      </a:lnTo>
                      <a:lnTo>
                        <a:pt x="694" y="2101"/>
                      </a:lnTo>
                      <a:lnTo>
                        <a:pt x="676" y="2110"/>
                      </a:lnTo>
                      <a:lnTo>
                        <a:pt x="639" y="2120"/>
                      </a:lnTo>
                      <a:lnTo>
                        <a:pt x="602" y="2126"/>
                      </a:lnTo>
                      <a:lnTo>
                        <a:pt x="562" y="2126"/>
                      </a:lnTo>
                      <a:lnTo>
                        <a:pt x="553" y="2083"/>
                      </a:lnTo>
                      <a:lnTo>
                        <a:pt x="544" y="2046"/>
                      </a:lnTo>
                      <a:lnTo>
                        <a:pt x="538" y="2028"/>
                      </a:lnTo>
                      <a:lnTo>
                        <a:pt x="528" y="2009"/>
                      </a:lnTo>
                      <a:lnTo>
                        <a:pt x="519" y="1994"/>
                      </a:lnTo>
                      <a:lnTo>
                        <a:pt x="507" y="1981"/>
                      </a:lnTo>
                      <a:lnTo>
                        <a:pt x="507" y="1945"/>
                      </a:lnTo>
                      <a:lnTo>
                        <a:pt x="501" y="1911"/>
                      </a:lnTo>
                      <a:lnTo>
                        <a:pt x="491" y="1886"/>
                      </a:lnTo>
                      <a:lnTo>
                        <a:pt x="479" y="1862"/>
                      </a:lnTo>
                      <a:lnTo>
                        <a:pt x="467" y="1834"/>
                      </a:lnTo>
                      <a:lnTo>
                        <a:pt x="458" y="1809"/>
                      </a:lnTo>
                      <a:lnTo>
                        <a:pt x="452" y="1776"/>
                      </a:lnTo>
                      <a:lnTo>
                        <a:pt x="452" y="1739"/>
                      </a:lnTo>
                      <a:lnTo>
                        <a:pt x="470" y="1714"/>
                      </a:lnTo>
                      <a:lnTo>
                        <a:pt x="485" y="1690"/>
                      </a:lnTo>
                      <a:lnTo>
                        <a:pt x="473" y="1634"/>
                      </a:lnTo>
                      <a:lnTo>
                        <a:pt x="458" y="1579"/>
                      </a:lnTo>
                      <a:lnTo>
                        <a:pt x="448" y="1558"/>
                      </a:lnTo>
                      <a:lnTo>
                        <a:pt x="436" y="1536"/>
                      </a:lnTo>
                      <a:lnTo>
                        <a:pt x="421" y="1518"/>
                      </a:lnTo>
                      <a:lnTo>
                        <a:pt x="405" y="1502"/>
                      </a:lnTo>
                      <a:lnTo>
                        <a:pt x="408" y="1478"/>
                      </a:lnTo>
                      <a:lnTo>
                        <a:pt x="415" y="1450"/>
                      </a:lnTo>
                      <a:lnTo>
                        <a:pt x="421" y="1429"/>
                      </a:lnTo>
                      <a:lnTo>
                        <a:pt x="430" y="1407"/>
                      </a:lnTo>
                      <a:lnTo>
                        <a:pt x="424" y="1401"/>
                      </a:lnTo>
                      <a:lnTo>
                        <a:pt x="421" y="1395"/>
                      </a:lnTo>
                      <a:lnTo>
                        <a:pt x="415" y="1389"/>
                      </a:lnTo>
                      <a:lnTo>
                        <a:pt x="412" y="1379"/>
                      </a:lnTo>
                      <a:lnTo>
                        <a:pt x="405" y="1379"/>
                      </a:lnTo>
                      <a:lnTo>
                        <a:pt x="399" y="1382"/>
                      </a:lnTo>
                      <a:lnTo>
                        <a:pt x="387" y="1392"/>
                      </a:lnTo>
                      <a:lnTo>
                        <a:pt x="384" y="1398"/>
                      </a:lnTo>
                      <a:lnTo>
                        <a:pt x="378" y="1401"/>
                      </a:lnTo>
                      <a:lnTo>
                        <a:pt x="368" y="1401"/>
                      </a:lnTo>
                      <a:lnTo>
                        <a:pt x="356" y="1398"/>
                      </a:lnTo>
                      <a:lnTo>
                        <a:pt x="353" y="1389"/>
                      </a:lnTo>
                      <a:lnTo>
                        <a:pt x="350" y="1373"/>
                      </a:lnTo>
                      <a:lnTo>
                        <a:pt x="347" y="1361"/>
                      </a:lnTo>
                      <a:lnTo>
                        <a:pt x="341" y="1352"/>
                      </a:lnTo>
                      <a:lnTo>
                        <a:pt x="319" y="1352"/>
                      </a:lnTo>
                      <a:lnTo>
                        <a:pt x="298" y="1355"/>
                      </a:lnTo>
                      <a:lnTo>
                        <a:pt x="264" y="1370"/>
                      </a:lnTo>
                      <a:lnTo>
                        <a:pt x="246" y="1376"/>
                      </a:lnTo>
                      <a:lnTo>
                        <a:pt x="227" y="1382"/>
                      </a:lnTo>
                      <a:lnTo>
                        <a:pt x="202" y="1382"/>
                      </a:lnTo>
                      <a:lnTo>
                        <a:pt x="178" y="1379"/>
                      </a:lnTo>
                      <a:lnTo>
                        <a:pt x="169" y="1379"/>
                      </a:lnTo>
                      <a:lnTo>
                        <a:pt x="166" y="1379"/>
                      </a:lnTo>
                      <a:lnTo>
                        <a:pt x="162" y="1382"/>
                      </a:lnTo>
                      <a:lnTo>
                        <a:pt x="159" y="1389"/>
                      </a:lnTo>
                      <a:lnTo>
                        <a:pt x="156" y="1398"/>
                      </a:lnTo>
                      <a:lnTo>
                        <a:pt x="153" y="1407"/>
                      </a:lnTo>
                      <a:lnTo>
                        <a:pt x="129" y="1392"/>
                      </a:lnTo>
                      <a:lnTo>
                        <a:pt x="110" y="1376"/>
                      </a:lnTo>
                      <a:lnTo>
                        <a:pt x="95" y="1355"/>
                      </a:lnTo>
                      <a:lnTo>
                        <a:pt x="79" y="1330"/>
                      </a:lnTo>
                      <a:lnTo>
                        <a:pt x="64" y="1309"/>
                      </a:lnTo>
                      <a:lnTo>
                        <a:pt x="46" y="1287"/>
                      </a:lnTo>
                      <a:lnTo>
                        <a:pt x="27" y="1269"/>
                      </a:lnTo>
                      <a:lnTo>
                        <a:pt x="3" y="1257"/>
                      </a:lnTo>
                      <a:lnTo>
                        <a:pt x="0" y="1220"/>
                      </a:lnTo>
                      <a:lnTo>
                        <a:pt x="0" y="1192"/>
                      </a:lnTo>
                      <a:lnTo>
                        <a:pt x="0" y="1177"/>
                      </a:lnTo>
                      <a:lnTo>
                        <a:pt x="3" y="1164"/>
                      </a:lnTo>
                      <a:lnTo>
                        <a:pt x="9" y="1155"/>
                      </a:lnTo>
                      <a:lnTo>
                        <a:pt x="18" y="1143"/>
                      </a:lnTo>
                      <a:lnTo>
                        <a:pt x="12" y="1103"/>
                      </a:lnTo>
                      <a:lnTo>
                        <a:pt x="12" y="1066"/>
                      </a:lnTo>
                      <a:lnTo>
                        <a:pt x="15" y="1032"/>
                      </a:lnTo>
                      <a:lnTo>
                        <a:pt x="27" y="1002"/>
                      </a:lnTo>
                      <a:lnTo>
                        <a:pt x="43" y="977"/>
                      </a:lnTo>
                      <a:lnTo>
                        <a:pt x="64" y="952"/>
                      </a:lnTo>
                      <a:lnTo>
                        <a:pt x="86" y="934"/>
                      </a:lnTo>
                      <a:lnTo>
                        <a:pt x="113" y="916"/>
                      </a:lnTo>
                      <a:lnTo>
                        <a:pt x="113" y="894"/>
                      </a:lnTo>
                      <a:lnTo>
                        <a:pt x="116" y="876"/>
                      </a:lnTo>
                      <a:lnTo>
                        <a:pt x="123" y="857"/>
                      </a:lnTo>
                      <a:lnTo>
                        <a:pt x="129" y="845"/>
                      </a:lnTo>
                      <a:lnTo>
                        <a:pt x="138" y="836"/>
                      </a:lnTo>
                      <a:lnTo>
                        <a:pt x="150" y="826"/>
                      </a:lnTo>
                      <a:lnTo>
                        <a:pt x="178" y="814"/>
                      </a:lnTo>
                      <a:lnTo>
                        <a:pt x="175" y="799"/>
                      </a:lnTo>
                      <a:lnTo>
                        <a:pt x="169" y="787"/>
                      </a:lnTo>
                      <a:lnTo>
                        <a:pt x="162" y="780"/>
                      </a:lnTo>
                      <a:lnTo>
                        <a:pt x="150" y="777"/>
                      </a:lnTo>
                      <a:lnTo>
                        <a:pt x="129" y="768"/>
                      </a:lnTo>
                      <a:lnTo>
                        <a:pt x="119" y="765"/>
                      </a:lnTo>
                      <a:lnTo>
                        <a:pt x="113" y="756"/>
                      </a:lnTo>
                      <a:lnTo>
                        <a:pt x="119" y="728"/>
                      </a:lnTo>
                      <a:lnTo>
                        <a:pt x="119" y="697"/>
                      </a:lnTo>
                      <a:lnTo>
                        <a:pt x="123" y="667"/>
                      </a:lnTo>
                      <a:lnTo>
                        <a:pt x="126" y="654"/>
                      </a:lnTo>
                      <a:lnTo>
                        <a:pt x="129" y="642"/>
                      </a:lnTo>
                      <a:lnTo>
                        <a:pt x="153" y="642"/>
                      </a:lnTo>
                      <a:lnTo>
                        <a:pt x="181" y="642"/>
                      </a:lnTo>
                      <a:lnTo>
                        <a:pt x="206" y="645"/>
                      </a:lnTo>
                      <a:lnTo>
                        <a:pt x="215" y="648"/>
                      </a:lnTo>
                      <a:lnTo>
                        <a:pt x="224" y="651"/>
                      </a:lnTo>
                      <a:lnTo>
                        <a:pt x="233" y="645"/>
                      </a:lnTo>
                      <a:lnTo>
                        <a:pt x="239" y="639"/>
                      </a:lnTo>
                      <a:lnTo>
                        <a:pt x="246" y="630"/>
                      </a:lnTo>
                      <a:lnTo>
                        <a:pt x="249" y="615"/>
                      </a:lnTo>
                      <a:lnTo>
                        <a:pt x="246" y="602"/>
                      </a:lnTo>
                      <a:lnTo>
                        <a:pt x="242" y="593"/>
                      </a:lnTo>
                      <a:lnTo>
                        <a:pt x="236" y="587"/>
                      </a:lnTo>
                      <a:lnTo>
                        <a:pt x="227" y="581"/>
                      </a:lnTo>
                      <a:lnTo>
                        <a:pt x="209" y="575"/>
                      </a:lnTo>
                      <a:lnTo>
                        <a:pt x="199" y="572"/>
                      </a:lnTo>
                      <a:lnTo>
                        <a:pt x="193" y="568"/>
                      </a:lnTo>
                      <a:lnTo>
                        <a:pt x="199" y="556"/>
                      </a:lnTo>
                      <a:lnTo>
                        <a:pt x="212" y="550"/>
                      </a:lnTo>
                      <a:lnTo>
                        <a:pt x="227" y="544"/>
                      </a:lnTo>
                      <a:lnTo>
                        <a:pt x="239" y="541"/>
                      </a:lnTo>
                      <a:lnTo>
                        <a:pt x="270" y="535"/>
                      </a:lnTo>
                      <a:lnTo>
                        <a:pt x="282" y="529"/>
                      </a:lnTo>
                      <a:lnTo>
                        <a:pt x="295" y="519"/>
                      </a:lnTo>
                      <a:lnTo>
                        <a:pt x="282" y="519"/>
                      </a:lnTo>
                      <a:lnTo>
                        <a:pt x="267" y="519"/>
                      </a:lnTo>
                      <a:lnTo>
                        <a:pt x="236" y="522"/>
                      </a:lnTo>
                      <a:lnTo>
                        <a:pt x="218" y="522"/>
                      </a:lnTo>
                      <a:lnTo>
                        <a:pt x="206" y="519"/>
                      </a:lnTo>
                      <a:lnTo>
                        <a:pt x="193" y="513"/>
                      </a:lnTo>
                      <a:lnTo>
                        <a:pt x="187" y="507"/>
                      </a:lnTo>
                      <a:lnTo>
                        <a:pt x="184" y="501"/>
                      </a:lnTo>
                      <a:lnTo>
                        <a:pt x="187" y="486"/>
                      </a:lnTo>
                      <a:lnTo>
                        <a:pt x="193" y="473"/>
                      </a:lnTo>
                      <a:lnTo>
                        <a:pt x="202" y="467"/>
                      </a:lnTo>
                      <a:lnTo>
                        <a:pt x="215" y="464"/>
                      </a:lnTo>
                      <a:lnTo>
                        <a:pt x="215" y="455"/>
                      </a:lnTo>
                      <a:lnTo>
                        <a:pt x="212" y="452"/>
                      </a:lnTo>
                      <a:lnTo>
                        <a:pt x="209" y="449"/>
                      </a:lnTo>
                      <a:lnTo>
                        <a:pt x="202" y="449"/>
                      </a:lnTo>
                      <a:lnTo>
                        <a:pt x="190" y="446"/>
                      </a:lnTo>
                      <a:lnTo>
                        <a:pt x="187" y="442"/>
                      </a:lnTo>
                      <a:lnTo>
                        <a:pt x="184" y="436"/>
                      </a:lnTo>
                      <a:lnTo>
                        <a:pt x="175" y="467"/>
                      </a:lnTo>
                      <a:lnTo>
                        <a:pt x="169" y="479"/>
                      </a:lnTo>
                      <a:lnTo>
                        <a:pt x="162" y="489"/>
                      </a:lnTo>
                      <a:lnTo>
                        <a:pt x="153" y="498"/>
                      </a:lnTo>
                      <a:lnTo>
                        <a:pt x="141" y="507"/>
                      </a:lnTo>
                      <a:lnTo>
                        <a:pt x="129" y="510"/>
                      </a:lnTo>
                      <a:lnTo>
                        <a:pt x="113" y="510"/>
                      </a:lnTo>
                      <a:lnTo>
                        <a:pt x="107" y="504"/>
                      </a:lnTo>
                      <a:lnTo>
                        <a:pt x="107" y="498"/>
                      </a:lnTo>
                      <a:lnTo>
                        <a:pt x="110" y="486"/>
                      </a:lnTo>
                      <a:lnTo>
                        <a:pt x="113" y="473"/>
                      </a:lnTo>
                      <a:lnTo>
                        <a:pt x="110" y="467"/>
                      </a:lnTo>
                      <a:lnTo>
                        <a:pt x="104" y="464"/>
                      </a:lnTo>
                      <a:lnTo>
                        <a:pt x="116" y="449"/>
                      </a:lnTo>
                      <a:lnTo>
                        <a:pt x="126" y="436"/>
                      </a:lnTo>
                      <a:lnTo>
                        <a:pt x="141" y="430"/>
                      </a:lnTo>
                      <a:lnTo>
                        <a:pt x="159" y="427"/>
                      </a:lnTo>
                      <a:lnTo>
                        <a:pt x="166" y="424"/>
                      </a:lnTo>
                      <a:lnTo>
                        <a:pt x="166" y="418"/>
                      </a:lnTo>
                      <a:lnTo>
                        <a:pt x="159" y="412"/>
                      </a:lnTo>
                      <a:lnTo>
                        <a:pt x="156" y="406"/>
                      </a:lnTo>
                      <a:lnTo>
                        <a:pt x="150" y="396"/>
                      </a:lnTo>
                      <a:lnTo>
                        <a:pt x="150" y="390"/>
                      </a:lnTo>
                      <a:lnTo>
                        <a:pt x="153" y="378"/>
                      </a:lnTo>
                      <a:lnTo>
                        <a:pt x="169" y="369"/>
                      </a:lnTo>
                      <a:lnTo>
                        <a:pt x="184" y="366"/>
                      </a:lnTo>
                      <a:lnTo>
                        <a:pt x="196" y="366"/>
                      </a:lnTo>
                      <a:lnTo>
                        <a:pt x="209" y="366"/>
                      </a:lnTo>
                      <a:lnTo>
                        <a:pt x="218" y="372"/>
                      </a:lnTo>
                      <a:lnTo>
                        <a:pt x="227" y="381"/>
                      </a:lnTo>
                      <a:lnTo>
                        <a:pt x="242" y="399"/>
                      </a:lnTo>
                      <a:lnTo>
                        <a:pt x="258" y="427"/>
                      </a:lnTo>
                      <a:lnTo>
                        <a:pt x="270" y="455"/>
                      </a:lnTo>
                      <a:lnTo>
                        <a:pt x="285" y="479"/>
                      </a:lnTo>
                      <a:lnTo>
                        <a:pt x="304" y="501"/>
                      </a:lnTo>
                      <a:lnTo>
                        <a:pt x="316" y="498"/>
                      </a:lnTo>
                      <a:lnTo>
                        <a:pt x="329" y="492"/>
                      </a:lnTo>
                      <a:lnTo>
                        <a:pt x="350" y="470"/>
                      </a:lnTo>
                      <a:lnTo>
                        <a:pt x="362" y="461"/>
                      </a:lnTo>
                      <a:lnTo>
                        <a:pt x="372" y="458"/>
                      </a:lnTo>
                      <a:lnTo>
                        <a:pt x="384" y="458"/>
                      </a:lnTo>
                      <a:lnTo>
                        <a:pt x="396" y="464"/>
                      </a:lnTo>
                      <a:lnTo>
                        <a:pt x="399" y="461"/>
                      </a:lnTo>
                      <a:lnTo>
                        <a:pt x="402" y="455"/>
                      </a:lnTo>
                      <a:lnTo>
                        <a:pt x="399" y="436"/>
                      </a:lnTo>
                      <a:lnTo>
                        <a:pt x="396" y="415"/>
                      </a:lnTo>
                      <a:lnTo>
                        <a:pt x="399" y="406"/>
                      </a:lnTo>
                      <a:lnTo>
                        <a:pt x="405" y="396"/>
                      </a:lnTo>
                      <a:lnTo>
                        <a:pt x="430" y="396"/>
                      </a:lnTo>
                      <a:lnTo>
                        <a:pt x="439" y="396"/>
                      </a:lnTo>
                      <a:lnTo>
                        <a:pt x="442" y="399"/>
                      </a:lnTo>
                      <a:lnTo>
                        <a:pt x="442" y="406"/>
                      </a:lnTo>
                      <a:lnTo>
                        <a:pt x="439" y="415"/>
                      </a:lnTo>
                      <a:lnTo>
                        <a:pt x="436" y="430"/>
                      </a:lnTo>
                      <a:lnTo>
                        <a:pt x="439" y="439"/>
                      </a:lnTo>
                      <a:lnTo>
                        <a:pt x="445" y="446"/>
                      </a:lnTo>
                      <a:lnTo>
                        <a:pt x="464" y="449"/>
                      </a:lnTo>
                      <a:lnTo>
                        <a:pt x="482" y="452"/>
                      </a:lnTo>
                      <a:lnTo>
                        <a:pt x="501" y="449"/>
                      </a:lnTo>
                      <a:lnTo>
                        <a:pt x="516" y="442"/>
                      </a:lnTo>
                      <a:lnTo>
                        <a:pt x="531" y="439"/>
                      </a:lnTo>
                      <a:lnTo>
                        <a:pt x="544" y="439"/>
                      </a:lnTo>
                      <a:lnTo>
                        <a:pt x="562" y="439"/>
                      </a:lnTo>
                      <a:lnTo>
                        <a:pt x="578" y="446"/>
                      </a:lnTo>
                      <a:lnTo>
                        <a:pt x="587" y="430"/>
                      </a:lnTo>
                      <a:lnTo>
                        <a:pt x="593" y="412"/>
                      </a:lnTo>
                      <a:lnTo>
                        <a:pt x="599" y="393"/>
                      </a:lnTo>
                      <a:lnTo>
                        <a:pt x="611" y="378"/>
                      </a:lnTo>
                      <a:lnTo>
                        <a:pt x="618" y="381"/>
                      </a:lnTo>
                      <a:lnTo>
                        <a:pt x="627" y="384"/>
                      </a:lnTo>
                      <a:lnTo>
                        <a:pt x="633" y="387"/>
                      </a:lnTo>
                      <a:lnTo>
                        <a:pt x="642" y="387"/>
                      </a:lnTo>
                      <a:lnTo>
                        <a:pt x="645" y="384"/>
                      </a:lnTo>
                      <a:lnTo>
                        <a:pt x="645" y="378"/>
                      </a:lnTo>
                      <a:lnTo>
                        <a:pt x="639" y="372"/>
                      </a:lnTo>
                      <a:lnTo>
                        <a:pt x="633" y="369"/>
                      </a:lnTo>
                      <a:lnTo>
                        <a:pt x="654" y="360"/>
                      </a:lnTo>
                      <a:lnTo>
                        <a:pt x="676" y="353"/>
                      </a:lnTo>
                      <a:lnTo>
                        <a:pt x="701" y="350"/>
                      </a:lnTo>
                      <a:lnTo>
                        <a:pt x="728" y="350"/>
                      </a:lnTo>
                      <a:lnTo>
                        <a:pt x="719" y="338"/>
                      </a:lnTo>
                      <a:lnTo>
                        <a:pt x="710" y="332"/>
                      </a:lnTo>
                      <a:lnTo>
                        <a:pt x="694" y="329"/>
                      </a:lnTo>
                      <a:lnTo>
                        <a:pt x="679" y="332"/>
                      </a:lnTo>
                      <a:lnTo>
                        <a:pt x="645" y="338"/>
                      </a:lnTo>
                      <a:lnTo>
                        <a:pt x="630" y="341"/>
                      </a:lnTo>
                      <a:lnTo>
                        <a:pt x="618" y="341"/>
                      </a:lnTo>
                      <a:lnTo>
                        <a:pt x="614" y="329"/>
                      </a:lnTo>
                      <a:lnTo>
                        <a:pt x="608" y="317"/>
                      </a:lnTo>
                      <a:lnTo>
                        <a:pt x="602" y="304"/>
                      </a:lnTo>
                      <a:lnTo>
                        <a:pt x="602" y="286"/>
                      </a:lnTo>
                      <a:lnTo>
                        <a:pt x="636" y="264"/>
                      </a:lnTo>
                      <a:lnTo>
                        <a:pt x="651" y="252"/>
                      </a:lnTo>
                      <a:lnTo>
                        <a:pt x="664" y="237"/>
                      </a:lnTo>
                      <a:lnTo>
                        <a:pt x="654" y="234"/>
                      </a:lnTo>
                      <a:lnTo>
                        <a:pt x="648" y="231"/>
                      </a:lnTo>
                      <a:lnTo>
                        <a:pt x="639" y="234"/>
                      </a:lnTo>
                      <a:lnTo>
                        <a:pt x="633" y="234"/>
                      </a:lnTo>
                      <a:lnTo>
                        <a:pt x="621" y="246"/>
                      </a:lnTo>
                      <a:lnTo>
                        <a:pt x="608" y="261"/>
                      </a:lnTo>
                      <a:lnTo>
                        <a:pt x="596" y="277"/>
                      </a:lnTo>
                      <a:lnTo>
                        <a:pt x="581" y="289"/>
                      </a:lnTo>
                      <a:lnTo>
                        <a:pt x="565" y="301"/>
                      </a:lnTo>
                      <a:lnTo>
                        <a:pt x="556" y="301"/>
                      </a:lnTo>
                      <a:lnTo>
                        <a:pt x="547" y="304"/>
                      </a:lnTo>
                      <a:lnTo>
                        <a:pt x="544" y="313"/>
                      </a:lnTo>
                      <a:lnTo>
                        <a:pt x="547" y="320"/>
                      </a:lnTo>
                      <a:lnTo>
                        <a:pt x="550" y="320"/>
                      </a:lnTo>
                      <a:lnTo>
                        <a:pt x="556" y="323"/>
                      </a:lnTo>
                      <a:lnTo>
                        <a:pt x="565" y="323"/>
                      </a:lnTo>
                      <a:lnTo>
                        <a:pt x="571" y="326"/>
                      </a:lnTo>
                      <a:lnTo>
                        <a:pt x="571" y="332"/>
                      </a:lnTo>
                      <a:lnTo>
                        <a:pt x="553" y="372"/>
                      </a:lnTo>
                      <a:lnTo>
                        <a:pt x="544" y="387"/>
                      </a:lnTo>
                      <a:lnTo>
                        <a:pt x="531" y="403"/>
                      </a:lnTo>
                      <a:lnTo>
                        <a:pt x="516" y="415"/>
                      </a:lnTo>
                      <a:lnTo>
                        <a:pt x="501" y="424"/>
                      </a:lnTo>
                      <a:lnTo>
                        <a:pt x="479" y="427"/>
                      </a:lnTo>
                      <a:lnTo>
                        <a:pt x="452" y="427"/>
                      </a:lnTo>
                      <a:lnTo>
                        <a:pt x="455" y="406"/>
                      </a:lnTo>
                      <a:lnTo>
                        <a:pt x="448" y="393"/>
                      </a:lnTo>
                      <a:lnTo>
                        <a:pt x="445" y="378"/>
                      </a:lnTo>
                      <a:lnTo>
                        <a:pt x="445" y="360"/>
                      </a:lnTo>
                      <a:lnTo>
                        <a:pt x="430" y="372"/>
                      </a:lnTo>
                      <a:lnTo>
                        <a:pt x="418" y="384"/>
                      </a:lnTo>
                      <a:lnTo>
                        <a:pt x="408" y="387"/>
                      </a:lnTo>
                      <a:lnTo>
                        <a:pt x="399" y="390"/>
                      </a:lnTo>
                      <a:lnTo>
                        <a:pt x="387" y="390"/>
                      </a:lnTo>
                      <a:lnTo>
                        <a:pt x="375" y="387"/>
                      </a:lnTo>
                      <a:lnTo>
                        <a:pt x="365" y="372"/>
                      </a:lnTo>
                      <a:lnTo>
                        <a:pt x="356" y="350"/>
                      </a:lnTo>
                      <a:lnTo>
                        <a:pt x="353" y="329"/>
                      </a:lnTo>
                      <a:lnTo>
                        <a:pt x="350" y="304"/>
                      </a:lnTo>
                      <a:lnTo>
                        <a:pt x="368" y="295"/>
                      </a:lnTo>
                      <a:lnTo>
                        <a:pt x="384" y="286"/>
                      </a:lnTo>
                      <a:lnTo>
                        <a:pt x="415" y="264"/>
                      </a:lnTo>
                      <a:lnTo>
                        <a:pt x="479" y="212"/>
                      </a:lnTo>
                      <a:lnTo>
                        <a:pt x="510" y="184"/>
                      </a:lnTo>
                      <a:lnTo>
                        <a:pt x="544" y="163"/>
                      </a:lnTo>
                      <a:lnTo>
                        <a:pt x="562" y="151"/>
                      </a:lnTo>
                      <a:lnTo>
                        <a:pt x="584" y="145"/>
                      </a:lnTo>
                      <a:lnTo>
                        <a:pt x="605" y="138"/>
                      </a:lnTo>
                      <a:lnTo>
                        <a:pt x="627" y="132"/>
                      </a:lnTo>
                      <a:lnTo>
                        <a:pt x="664" y="132"/>
                      </a:lnTo>
                      <a:lnTo>
                        <a:pt x="701" y="135"/>
                      </a:lnTo>
                      <a:lnTo>
                        <a:pt x="737" y="141"/>
                      </a:lnTo>
                      <a:lnTo>
                        <a:pt x="774" y="151"/>
                      </a:lnTo>
                      <a:lnTo>
                        <a:pt x="848" y="172"/>
                      </a:lnTo>
                      <a:lnTo>
                        <a:pt x="885" y="181"/>
                      </a:lnTo>
                      <a:lnTo>
                        <a:pt x="925" y="191"/>
                      </a:lnTo>
                      <a:lnTo>
                        <a:pt x="931" y="197"/>
                      </a:lnTo>
                      <a:lnTo>
                        <a:pt x="931" y="203"/>
                      </a:lnTo>
                      <a:lnTo>
                        <a:pt x="925" y="218"/>
                      </a:lnTo>
                      <a:lnTo>
                        <a:pt x="934" y="212"/>
                      </a:lnTo>
                      <a:lnTo>
                        <a:pt x="947" y="209"/>
                      </a:lnTo>
                      <a:lnTo>
                        <a:pt x="953" y="209"/>
                      </a:lnTo>
                      <a:lnTo>
                        <a:pt x="956" y="212"/>
                      </a:lnTo>
                      <a:lnTo>
                        <a:pt x="959" y="218"/>
                      </a:lnTo>
                      <a:lnTo>
                        <a:pt x="956" y="227"/>
                      </a:lnTo>
                      <a:lnTo>
                        <a:pt x="962" y="221"/>
                      </a:lnTo>
                      <a:lnTo>
                        <a:pt x="965" y="215"/>
                      </a:lnTo>
                      <a:lnTo>
                        <a:pt x="962" y="200"/>
                      </a:lnTo>
                      <a:lnTo>
                        <a:pt x="959" y="184"/>
                      </a:lnTo>
                      <a:lnTo>
                        <a:pt x="959" y="178"/>
                      </a:lnTo>
                      <a:lnTo>
                        <a:pt x="965" y="172"/>
                      </a:lnTo>
                      <a:lnTo>
                        <a:pt x="1005" y="172"/>
                      </a:lnTo>
                      <a:lnTo>
                        <a:pt x="1005" y="181"/>
                      </a:lnTo>
                      <a:lnTo>
                        <a:pt x="1002" y="188"/>
                      </a:lnTo>
                      <a:lnTo>
                        <a:pt x="999" y="194"/>
                      </a:lnTo>
                      <a:lnTo>
                        <a:pt x="996" y="200"/>
                      </a:lnTo>
                      <a:lnTo>
                        <a:pt x="1017" y="197"/>
                      </a:lnTo>
                      <a:lnTo>
                        <a:pt x="1039" y="191"/>
                      </a:lnTo>
                      <a:lnTo>
                        <a:pt x="1088" y="178"/>
                      </a:lnTo>
                      <a:lnTo>
                        <a:pt x="1116" y="175"/>
                      </a:lnTo>
                      <a:lnTo>
                        <a:pt x="1140" y="172"/>
                      </a:lnTo>
                      <a:lnTo>
                        <a:pt x="1168" y="172"/>
                      </a:lnTo>
                      <a:lnTo>
                        <a:pt x="1192" y="181"/>
                      </a:lnTo>
                      <a:lnTo>
                        <a:pt x="1202" y="181"/>
                      </a:lnTo>
                      <a:lnTo>
                        <a:pt x="1208" y="178"/>
                      </a:lnTo>
                      <a:lnTo>
                        <a:pt x="1214" y="169"/>
                      </a:lnTo>
                      <a:lnTo>
                        <a:pt x="1223" y="160"/>
                      </a:lnTo>
                      <a:lnTo>
                        <a:pt x="1226" y="154"/>
                      </a:lnTo>
                      <a:lnTo>
                        <a:pt x="1232" y="154"/>
                      </a:lnTo>
                      <a:lnTo>
                        <a:pt x="1263" y="154"/>
                      </a:lnTo>
                      <a:lnTo>
                        <a:pt x="1291" y="160"/>
                      </a:lnTo>
                      <a:lnTo>
                        <a:pt x="1343" y="181"/>
                      </a:lnTo>
                      <a:lnTo>
                        <a:pt x="1349" y="175"/>
                      </a:lnTo>
                      <a:lnTo>
                        <a:pt x="1349" y="172"/>
                      </a:lnTo>
                      <a:lnTo>
                        <a:pt x="1346" y="166"/>
                      </a:lnTo>
                      <a:lnTo>
                        <a:pt x="1340" y="163"/>
                      </a:lnTo>
                      <a:lnTo>
                        <a:pt x="1328" y="154"/>
                      </a:lnTo>
                      <a:lnTo>
                        <a:pt x="1322" y="148"/>
                      </a:lnTo>
                      <a:lnTo>
                        <a:pt x="1319" y="141"/>
                      </a:lnTo>
                      <a:lnTo>
                        <a:pt x="1328" y="126"/>
                      </a:lnTo>
                      <a:lnTo>
                        <a:pt x="1337" y="111"/>
                      </a:lnTo>
                      <a:lnTo>
                        <a:pt x="1349" y="98"/>
                      </a:lnTo>
                      <a:lnTo>
                        <a:pt x="1365" y="86"/>
                      </a:lnTo>
                      <a:lnTo>
                        <a:pt x="1380" y="83"/>
                      </a:lnTo>
                      <a:lnTo>
                        <a:pt x="1392" y="83"/>
                      </a:lnTo>
                      <a:lnTo>
                        <a:pt x="1408" y="89"/>
                      </a:lnTo>
                      <a:lnTo>
                        <a:pt x="1423" y="105"/>
                      </a:lnTo>
                      <a:lnTo>
                        <a:pt x="1420" y="141"/>
                      </a:lnTo>
                      <a:lnTo>
                        <a:pt x="1417" y="175"/>
                      </a:lnTo>
                      <a:lnTo>
                        <a:pt x="1414" y="191"/>
                      </a:lnTo>
                      <a:lnTo>
                        <a:pt x="1411" y="203"/>
                      </a:lnTo>
                      <a:lnTo>
                        <a:pt x="1402" y="215"/>
                      </a:lnTo>
                      <a:lnTo>
                        <a:pt x="1389" y="227"/>
                      </a:lnTo>
                      <a:lnTo>
                        <a:pt x="1402" y="227"/>
                      </a:lnTo>
                      <a:lnTo>
                        <a:pt x="1408" y="224"/>
                      </a:lnTo>
                      <a:lnTo>
                        <a:pt x="1420" y="212"/>
                      </a:lnTo>
                      <a:lnTo>
                        <a:pt x="1432" y="200"/>
                      </a:lnTo>
                      <a:lnTo>
                        <a:pt x="1445" y="191"/>
                      </a:lnTo>
                      <a:lnTo>
                        <a:pt x="1438" y="166"/>
                      </a:lnTo>
                      <a:lnTo>
                        <a:pt x="1432" y="138"/>
                      </a:lnTo>
                      <a:lnTo>
                        <a:pt x="1432" y="126"/>
                      </a:lnTo>
                      <a:lnTo>
                        <a:pt x="1435" y="114"/>
                      </a:lnTo>
                      <a:lnTo>
                        <a:pt x="1438" y="105"/>
                      </a:lnTo>
                      <a:lnTo>
                        <a:pt x="1445" y="95"/>
                      </a:lnTo>
                      <a:lnTo>
                        <a:pt x="1454" y="95"/>
                      </a:lnTo>
                      <a:lnTo>
                        <a:pt x="1457" y="95"/>
                      </a:lnTo>
                      <a:lnTo>
                        <a:pt x="1460" y="98"/>
                      </a:lnTo>
                      <a:lnTo>
                        <a:pt x="1463" y="105"/>
                      </a:lnTo>
                      <a:lnTo>
                        <a:pt x="1460" y="132"/>
                      </a:lnTo>
                      <a:lnTo>
                        <a:pt x="1469" y="135"/>
                      </a:lnTo>
                      <a:lnTo>
                        <a:pt x="1475" y="132"/>
                      </a:lnTo>
                      <a:lnTo>
                        <a:pt x="1481" y="126"/>
                      </a:lnTo>
                      <a:lnTo>
                        <a:pt x="1481" y="120"/>
                      </a:lnTo>
                      <a:lnTo>
                        <a:pt x="1485" y="105"/>
                      </a:lnTo>
                      <a:lnTo>
                        <a:pt x="1488" y="98"/>
                      </a:lnTo>
                      <a:lnTo>
                        <a:pt x="1494" y="95"/>
                      </a:lnTo>
                      <a:lnTo>
                        <a:pt x="1521" y="102"/>
                      </a:lnTo>
                      <a:lnTo>
                        <a:pt x="1546" y="114"/>
                      </a:lnTo>
                      <a:lnTo>
                        <a:pt x="1555" y="120"/>
                      </a:lnTo>
                      <a:lnTo>
                        <a:pt x="1564" y="129"/>
                      </a:lnTo>
                      <a:lnTo>
                        <a:pt x="1574" y="141"/>
                      </a:lnTo>
                      <a:lnTo>
                        <a:pt x="1580" y="154"/>
                      </a:lnTo>
                      <a:lnTo>
                        <a:pt x="1586" y="141"/>
                      </a:lnTo>
                      <a:lnTo>
                        <a:pt x="1586" y="132"/>
                      </a:lnTo>
                      <a:lnTo>
                        <a:pt x="1580" y="123"/>
                      </a:lnTo>
                      <a:lnTo>
                        <a:pt x="1571" y="117"/>
                      </a:lnTo>
                      <a:lnTo>
                        <a:pt x="1549" y="108"/>
                      </a:lnTo>
                      <a:lnTo>
                        <a:pt x="1540" y="102"/>
                      </a:lnTo>
                      <a:lnTo>
                        <a:pt x="1534" y="95"/>
                      </a:lnTo>
                      <a:lnTo>
                        <a:pt x="1534" y="86"/>
                      </a:lnTo>
                      <a:lnTo>
                        <a:pt x="1540" y="80"/>
                      </a:lnTo>
                      <a:lnTo>
                        <a:pt x="1546" y="77"/>
                      </a:lnTo>
                      <a:lnTo>
                        <a:pt x="1555" y="77"/>
                      </a:lnTo>
                      <a:lnTo>
                        <a:pt x="1574" y="80"/>
                      </a:lnTo>
                      <a:lnTo>
                        <a:pt x="1589" y="86"/>
                      </a:lnTo>
                      <a:lnTo>
                        <a:pt x="1604" y="80"/>
                      </a:lnTo>
                      <a:lnTo>
                        <a:pt x="1620" y="71"/>
                      </a:lnTo>
                      <a:lnTo>
                        <a:pt x="1651" y="52"/>
                      </a:lnTo>
                      <a:lnTo>
                        <a:pt x="1669" y="46"/>
                      </a:lnTo>
                      <a:lnTo>
                        <a:pt x="1684" y="40"/>
                      </a:lnTo>
                      <a:lnTo>
                        <a:pt x="1703" y="40"/>
                      </a:lnTo>
                      <a:lnTo>
                        <a:pt x="1721" y="49"/>
                      </a:lnTo>
                      <a:lnTo>
                        <a:pt x="1734" y="40"/>
                      </a:lnTo>
                      <a:lnTo>
                        <a:pt x="1746" y="34"/>
                      </a:lnTo>
                      <a:lnTo>
                        <a:pt x="1758" y="31"/>
                      </a:lnTo>
                      <a:lnTo>
                        <a:pt x="1767" y="22"/>
                      </a:lnTo>
                      <a:lnTo>
                        <a:pt x="1786" y="28"/>
                      </a:lnTo>
                      <a:lnTo>
                        <a:pt x="1804" y="31"/>
                      </a:lnTo>
                      <a:lnTo>
                        <a:pt x="1820" y="34"/>
                      </a:lnTo>
                      <a:lnTo>
                        <a:pt x="1835" y="31"/>
                      </a:lnTo>
                      <a:lnTo>
                        <a:pt x="1850" y="25"/>
                      </a:lnTo>
                      <a:lnTo>
                        <a:pt x="1866" y="19"/>
                      </a:lnTo>
                      <a:lnTo>
                        <a:pt x="1897" y="0"/>
                      </a:lnTo>
                      <a:lnTo>
                        <a:pt x="1915" y="12"/>
                      </a:lnTo>
                      <a:lnTo>
                        <a:pt x="1933" y="19"/>
                      </a:lnTo>
                      <a:lnTo>
                        <a:pt x="1955" y="19"/>
                      </a:lnTo>
                      <a:lnTo>
                        <a:pt x="1976" y="22"/>
                      </a:lnTo>
                      <a:lnTo>
                        <a:pt x="2020" y="22"/>
                      </a:lnTo>
                      <a:lnTo>
                        <a:pt x="2044" y="25"/>
                      </a:lnTo>
                      <a:lnTo>
                        <a:pt x="2069" y="31"/>
                      </a:lnTo>
                      <a:lnTo>
                        <a:pt x="2069" y="40"/>
                      </a:lnTo>
                      <a:lnTo>
                        <a:pt x="2069" y="46"/>
                      </a:lnTo>
                      <a:lnTo>
                        <a:pt x="2066" y="59"/>
                      </a:lnTo>
                      <a:lnTo>
                        <a:pt x="2056" y="65"/>
                      </a:lnTo>
                      <a:lnTo>
                        <a:pt x="2053" y="77"/>
                      </a:lnTo>
                      <a:lnTo>
                        <a:pt x="2121" y="83"/>
                      </a:lnTo>
                      <a:lnTo>
                        <a:pt x="2179" y="86"/>
                      </a:lnTo>
                      <a:lnTo>
                        <a:pt x="2235" y="83"/>
                      </a:lnTo>
                      <a:lnTo>
                        <a:pt x="2305" y="77"/>
                      </a:lnTo>
                      <a:lnTo>
                        <a:pt x="2302" y="98"/>
                      </a:lnTo>
                      <a:lnTo>
                        <a:pt x="2309" y="111"/>
                      </a:lnTo>
                      <a:lnTo>
                        <a:pt x="2321" y="132"/>
                      </a:lnTo>
                      <a:lnTo>
                        <a:pt x="2330" y="126"/>
                      </a:lnTo>
                      <a:lnTo>
                        <a:pt x="2339" y="123"/>
                      </a:lnTo>
                      <a:lnTo>
                        <a:pt x="2358" y="120"/>
                      </a:lnTo>
                      <a:lnTo>
                        <a:pt x="2382" y="117"/>
                      </a:lnTo>
                      <a:lnTo>
                        <a:pt x="2407" y="117"/>
                      </a:lnTo>
                      <a:lnTo>
                        <a:pt x="2428" y="117"/>
                      </a:lnTo>
                      <a:lnTo>
                        <a:pt x="2450" y="111"/>
                      </a:lnTo>
                      <a:lnTo>
                        <a:pt x="2459" y="105"/>
                      </a:lnTo>
                      <a:lnTo>
                        <a:pt x="2465" y="98"/>
                      </a:lnTo>
                      <a:lnTo>
                        <a:pt x="2475" y="89"/>
                      </a:lnTo>
                      <a:lnTo>
                        <a:pt x="2478" y="77"/>
                      </a:lnTo>
                      <a:lnTo>
                        <a:pt x="2475" y="71"/>
                      </a:lnTo>
                      <a:lnTo>
                        <a:pt x="2471" y="65"/>
                      </a:lnTo>
                      <a:lnTo>
                        <a:pt x="2456" y="59"/>
                      </a:lnTo>
                      <a:lnTo>
                        <a:pt x="2441" y="59"/>
                      </a:lnTo>
                      <a:lnTo>
                        <a:pt x="2422" y="59"/>
                      </a:lnTo>
                      <a:lnTo>
                        <a:pt x="2428" y="49"/>
                      </a:lnTo>
                      <a:lnTo>
                        <a:pt x="2435" y="40"/>
                      </a:lnTo>
                      <a:lnTo>
                        <a:pt x="2441" y="37"/>
                      </a:lnTo>
                      <a:lnTo>
                        <a:pt x="2447" y="31"/>
                      </a:lnTo>
                      <a:lnTo>
                        <a:pt x="2462" y="28"/>
                      </a:lnTo>
                      <a:lnTo>
                        <a:pt x="2481" y="28"/>
                      </a:lnTo>
                      <a:lnTo>
                        <a:pt x="2502" y="34"/>
                      </a:lnTo>
                      <a:lnTo>
                        <a:pt x="2521" y="37"/>
                      </a:lnTo>
                      <a:lnTo>
                        <a:pt x="2558" y="49"/>
                      </a:lnTo>
                      <a:lnTo>
                        <a:pt x="2558" y="59"/>
                      </a:lnTo>
                      <a:lnTo>
                        <a:pt x="2555" y="62"/>
                      </a:lnTo>
                      <a:lnTo>
                        <a:pt x="2548" y="65"/>
                      </a:lnTo>
                      <a:lnTo>
                        <a:pt x="2539" y="65"/>
                      </a:lnTo>
                      <a:lnTo>
                        <a:pt x="2527" y="68"/>
                      </a:lnTo>
                      <a:lnTo>
                        <a:pt x="2521" y="71"/>
                      </a:lnTo>
                      <a:lnTo>
                        <a:pt x="2518" y="77"/>
                      </a:lnTo>
                      <a:lnTo>
                        <a:pt x="2533" y="86"/>
                      </a:lnTo>
                      <a:lnTo>
                        <a:pt x="2551" y="92"/>
                      </a:lnTo>
                      <a:lnTo>
                        <a:pt x="2594" y="98"/>
                      </a:lnTo>
                      <a:lnTo>
                        <a:pt x="2616" y="102"/>
                      </a:lnTo>
                      <a:lnTo>
                        <a:pt x="2634" y="108"/>
                      </a:lnTo>
                      <a:lnTo>
                        <a:pt x="2650" y="117"/>
                      </a:lnTo>
                      <a:lnTo>
                        <a:pt x="2656" y="126"/>
                      </a:lnTo>
                      <a:lnTo>
                        <a:pt x="2659" y="132"/>
                      </a:lnTo>
                      <a:lnTo>
                        <a:pt x="2674" y="129"/>
                      </a:lnTo>
                      <a:lnTo>
                        <a:pt x="2693" y="126"/>
                      </a:lnTo>
                      <a:lnTo>
                        <a:pt x="2714" y="123"/>
                      </a:lnTo>
                      <a:lnTo>
                        <a:pt x="2733" y="123"/>
                      </a:lnTo>
                      <a:lnTo>
                        <a:pt x="2754" y="126"/>
                      </a:lnTo>
                      <a:lnTo>
                        <a:pt x="2770" y="132"/>
                      </a:lnTo>
                      <a:lnTo>
                        <a:pt x="2785" y="141"/>
                      </a:lnTo>
                      <a:lnTo>
                        <a:pt x="2794" y="154"/>
                      </a:lnTo>
                      <a:lnTo>
                        <a:pt x="2813" y="154"/>
                      </a:lnTo>
                      <a:lnTo>
                        <a:pt x="2834" y="154"/>
                      </a:lnTo>
                      <a:lnTo>
                        <a:pt x="2877" y="151"/>
                      </a:lnTo>
                      <a:lnTo>
                        <a:pt x="2899" y="151"/>
                      </a:lnTo>
                      <a:lnTo>
                        <a:pt x="2917" y="154"/>
                      </a:lnTo>
                      <a:lnTo>
                        <a:pt x="2933" y="160"/>
                      </a:lnTo>
                      <a:lnTo>
                        <a:pt x="2945" y="172"/>
                      </a:lnTo>
                      <a:lnTo>
                        <a:pt x="2948" y="163"/>
                      </a:lnTo>
                      <a:lnTo>
                        <a:pt x="2957" y="157"/>
                      </a:lnTo>
                      <a:lnTo>
                        <a:pt x="2976" y="151"/>
                      </a:lnTo>
                      <a:lnTo>
                        <a:pt x="2997" y="145"/>
                      </a:lnTo>
                      <a:lnTo>
                        <a:pt x="3022" y="148"/>
                      </a:lnTo>
                      <a:lnTo>
                        <a:pt x="3046" y="151"/>
                      </a:lnTo>
                      <a:lnTo>
                        <a:pt x="3071" y="157"/>
                      </a:lnTo>
                      <a:lnTo>
                        <a:pt x="3093" y="163"/>
                      </a:lnTo>
                      <a:lnTo>
                        <a:pt x="3108" y="172"/>
                      </a:lnTo>
                      <a:lnTo>
                        <a:pt x="3105" y="184"/>
                      </a:lnTo>
                      <a:lnTo>
                        <a:pt x="3105" y="200"/>
                      </a:lnTo>
                      <a:lnTo>
                        <a:pt x="3105" y="224"/>
                      </a:lnTo>
                      <a:lnTo>
                        <a:pt x="3105" y="237"/>
                      </a:lnTo>
                      <a:lnTo>
                        <a:pt x="3102" y="246"/>
                      </a:lnTo>
                      <a:lnTo>
                        <a:pt x="3093" y="252"/>
                      </a:lnTo>
                      <a:lnTo>
                        <a:pt x="3077" y="255"/>
                      </a:lnTo>
                      <a:lnTo>
                        <a:pt x="3080" y="264"/>
                      </a:lnTo>
                      <a:lnTo>
                        <a:pt x="3083" y="267"/>
                      </a:lnTo>
                      <a:lnTo>
                        <a:pt x="3093" y="277"/>
                      </a:lnTo>
                      <a:lnTo>
                        <a:pt x="3099" y="286"/>
                      </a:lnTo>
                      <a:lnTo>
                        <a:pt x="3102" y="295"/>
                      </a:lnTo>
                      <a:lnTo>
                        <a:pt x="3102" y="304"/>
                      </a:lnTo>
                      <a:lnTo>
                        <a:pt x="3086" y="298"/>
                      </a:lnTo>
                      <a:lnTo>
                        <a:pt x="3071" y="298"/>
                      </a:lnTo>
                      <a:lnTo>
                        <a:pt x="3059" y="298"/>
                      </a:lnTo>
                      <a:lnTo>
                        <a:pt x="3043" y="301"/>
                      </a:lnTo>
                      <a:lnTo>
                        <a:pt x="3019" y="310"/>
                      </a:lnTo>
                      <a:lnTo>
                        <a:pt x="2991" y="320"/>
                      </a:lnTo>
                      <a:lnTo>
                        <a:pt x="2963" y="332"/>
                      </a:lnTo>
                      <a:lnTo>
                        <a:pt x="2936" y="341"/>
                      </a:lnTo>
                      <a:lnTo>
                        <a:pt x="2920" y="344"/>
                      </a:lnTo>
                      <a:lnTo>
                        <a:pt x="2902" y="344"/>
                      </a:lnTo>
                      <a:lnTo>
                        <a:pt x="2883" y="344"/>
                      </a:lnTo>
                      <a:lnTo>
                        <a:pt x="2865" y="341"/>
                      </a:lnTo>
                      <a:lnTo>
                        <a:pt x="2856" y="347"/>
                      </a:lnTo>
                      <a:lnTo>
                        <a:pt x="2850" y="353"/>
                      </a:lnTo>
                      <a:lnTo>
                        <a:pt x="2844" y="366"/>
                      </a:lnTo>
                      <a:lnTo>
                        <a:pt x="2840" y="378"/>
                      </a:lnTo>
                      <a:lnTo>
                        <a:pt x="2837" y="409"/>
                      </a:lnTo>
                      <a:lnTo>
                        <a:pt x="2834" y="436"/>
                      </a:lnTo>
                      <a:lnTo>
                        <a:pt x="2816" y="446"/>
                      </a:lnTo>
                      <a:lnTo>
                        <a:pt x="2800" y="455"/>
                      </a:lnTo>
                      <a:lnTo>
                        <a:pt x="2773" y="482"/>
                      </a:lnTo>
                      <a:lnTo>
                        <a:pt x="2748" y="510"/>
                      </a:lnTo>
                      <a:lnTo>
                        <a:pt x="2724" y="538"/>
                      </a:lnTo>
                      <a:lnTo>
                        <a:pt x="2724" y="516"/>
                      </a:lnTo>
                      <a:lnTo>
                        <a:pt x="2724" y="489"/>
                      </a:lnTo>
                      <a:lnTo>
                        <a:pt x="2724" y="458"/>
                      </a:lnTo>
                      <a:lnTo>
                        <a:pt x="2721" y="442"/>
                      </a:lnTo>
                      <a:lnTo>
                        <a:pt x="2714" y="427"/>
                      </a:lnTo>
                      <a:lnTo>
                        <a:pt x="2721" y="409"/>
                      </a:lnTo>
                      <a:lnTo>
                        <a:pt x="2730" y="393"/>
                      </a:lnTo>
                      <a:lnTo>
                        <a:pt x="2739" y="381"/>
                      </a:lnTo>
                      <a:lnTo>
                        <a:pt x="2751" y="372"/>
                      </a:lnTo>
                      <a:lnTo>
                        <a:pt x="2779" y="353"/>
                      </a:lnTo>
                      <a:lnTo>
                        <a:pt x="2810" y="341"/>
                      </a:lnTo>
                      <a:lnTo>
                        <a:pt x="2794" y="323"/>
                      </a:lnTo>
                      <a:lnTo>
                        <a:pt x="2779" y="304"/>
                      </a:lnTo>
                      <a:lnTo>
                        <a:pt x="2754" y="317"/>
                      </a:lnTo>
                      <a:lnTo>
                        <a:pt x="2733" y="335"/>
                      </a:lnTo>
                      <a:lnTo>
                        <a:pt x="2714" y="353"/>
                      </a:lnTo>
                      <a:lnTo>
                        <a:pt x="2693" y="369"/>
                      </a:lnTo>
                      <a:lnTo>
                        <a:pt x="2671" y="363"/>
                      </a:lnTo>
                      <a:lnTo>
                        <a:pt x="2653" y="360"/>
                      </a:lnTo>
                      <a:lnTo>
                        <a:pt x="2631" y="356"/>
                      </a:lnTo>
                      <a:lnTo>
                        <a:pt x="2613" y="356"/>
                      </a:lnTo>
                      <a:lnTo>
                        <a:pt x="2570" y="360"/>
                      </a:lnTo>
                      <a:lnTo>
                        <a:pt x="2518" y="360"/>
                      </a:lnTo>
                      <a:lnTo>
                        <a:pt x="2493" y="381"/>
                      </a:lnTo>
                      <a:lnTo>
                        <a:pt x="2468" y="403"/>
                      </a:lnTo>
                      <a:lnTo>
                        <a:pt x="2444" y="421"/>
                      </a:lnTo>
                      <a:lnTo>
                        <a:pt x="2432" y="430"/>
                      </a:lnTo>
                      <a:lnTo>
                        <a:pt x="2416" y="436"/>
                      </a:lnTo>
                      <a:lnTo>
                        <a:pt x="2438" y="446"/>
                      </a:lnTo>
                      <a:lnTo>
                        <a:pt x="2465" y="452"/>
                      </a:lnTo>
                      <a:lnTo>
                        <a:pt x="2493" y="455"/>
                      </a:lnTo>
                      <a:lnTo>
                        <a:pt x="2527" y="455"/>
                      </a:lnTo>
                      <a:lnTo>
                        <a:pt x="2536" y="495"/>
                      </a:lnTo>
                      <a:lnTo>
                        <a:pt x="2542" y="532"/>
                      </a:lnTo>
                      <a:lnTo>
                        <a:pt x="2542" y="550"/>
                      </a:lnTo>
                      <a:lnTo>
                        <a:pt x="2539" y="568"/>
                      </a:lnTo>
                      <a:lnTo>
                        <a:pt x="2533" y="587"/>
                      </a:lnTo>
                      <a:lnTo>
                        <a:pt x="2527" y="605"/>
                      </a:lnTo>
                      <a:lnTo>
                        <a:pt x="2515" y="602"/>
                      </a:lnTo>
                      <a:lnTo>
                        <a:pt x="2508" y="596"/>
                      </a:lnTo>
                      <a:lnTo>
                        <a:pt x="2505" y="584"/>
                      </a:lnTo>
                      <a:lnTo>
                        <a:pt x="2502" y="572"/>
                      </a:lnTo>
                      <a:lnTo>
                        <a:pt x="2502" y="541"/>
                      </a:lnTo>
                      <a:lnTo>
                        <a:pt x="2502" y="510"/>
                      </a:lnTo>
                      <a:lnTo>
                        <a:pt x="2493" y="538"/>
                      </a:lnTo>
                      <a:lnTo>
                        <a:pt x="2481" y="562"/>
                      </a:lnTo>
                      <a:lnTo>
                        <a:pt x="2468" y="584"/>
                      </a:lnTo>
                      <a:lnTo>
                        <a:pt x="2450" y="602"/>
                      </a:lnTo>
                      <a:lnTo>
                        <a:pt x="2416" y="636"/>
                      </a:lnTo>
                      <a:lnTo>
                        <a:pt x="2382" y="670"/>
                      </a:lnTo>
                      <a:lnTo>
                        <a:pt x="2367" y="664"/>
                      </a:lnTo>
                      <a:lnTo>
                        <a:pt x="2355" y="664"/>
                      </a:lnTo>
                      <a:lnTo>
                        <a:pt x="2342" y="670"/>
                      </a:lnTo>
                      <a:lnTo>
                        <a:pt x="2330" y="679"/>
                      </a:lnTo>
                      <a:lnTo>
                        <a:pt x="2312" y="701"/>
                      </a:lnTo>
                      <a:lnTo>
                        <a:pt x="2302" y="713"/>
                      </a:lnTo>
                      <a:lnTo>
                        <a:pt x="2290" y="719"/>
                      </a:lnTo>
                      <a:lnTo>
                        <a:pt x="2290" y="728"/>
                      </a:lnTo>
                      <a:lnTo>
                        <a:pt x="2293" y="737"/>
                      </a:lnTo>
                      <a:lnTo>
                        <a:pt x="2302" y="750"/>
                      </a:lnTo>
                      <a:lnTo>
                        <a:pt x="2309" y="765"/>
                      </a:lnTo>
                      <a:lnTo>
                        <a:pt x="2312" y="774"/>
                      </a:lnTo>
                      <a:lnTo>
                        <a:pt x="2312" y="783"/>
                      </a:lnTo>
                      <a:lnTo>
                        <a:pt x="2305" y="805"/>
                      </a:lnTo>
                      <a:lnTo>
                        <a:pt x="2302" y="814"/>
                      </a:lnTo>
                      <a:lnTo>
                        <a:pt x="2296" y="820"/>
                      </a:lnTo>
                      <a:lnTo>
                        <a:pt x="2290" y="826"/>
                      </a:lnTo>
                      <a:lnTo>
                        <a:pt x="2281" y="830"/>
                      </a:lnTo>
                      <a:lnTo>
                        <a:pt x="2269" y="833"/>
                      </a:lnTo>
                      <a:lnTo>
                        <a:pt x="2256" y="833"/>
                      </a:lnTo>
                      <a:lnTo>
                        <a:pt x="2253" y="826"/>
                      </a:lnTo>
                      <a:lnTo>
                        <a:pt x="2253" y="820"/>
                      </a:lnTo>
                      <a:lnTo>
                        <a:pt x="2253" y="808"/>
                      </a:lnTo>
                      <a:lnTo>
                        <a:pt x="2259" y="799"/>
                      </a:lnTo>
                      <a:lnTo>
                        <a:pt x="2265" y="783"/>
                      </a:lnTo>
                      <a:lnTo>
                        <a:pt x="2259" y="777"/>
                      </a:lnTo>
                      <a:lnTo>
                        <a:pt x="2253" y="771"/>
                      </a:lnTo>
                      <a:lnTo>
                        <a:pt x="2241" y="765"/>
                      </a:lnTo>
                      <a:lnTo>
                        <a:pt x="2235" y="762"/>
                      </a:lnTo>
                      <a:lnTo>
                        <a:pt x="2232" y="753"/>
                      </a:lnTo>
                      <a:lnTo>
                        <a:pt x="2232" y="740"/>
                      </a:lnTo>
                      <a:lnTo>
                        <a:pt x="2235" y="719"/>
                      </a:lnTo>
                      <a:lnTo>
                        <a:pt x="2226" y="719"/>
                      </a:lnTo>
                      <a:lnTo>
                        <a:pt x="2219" y="722"/>
                      </a:lnTo>
                      <a:lnTo>
                        <a:pt x="2210" y="728"/>
                      </a:lnTo>
                      <a:lnTo>
                        <a:pt x="2201" y="734"/>
                      </a:lnTo>
                      <a:lnTo>
                        <a:pt x="2195" y="737"/>
                      </a:lnTo>
                      <a:lnTo>
                        <a:pt x="2186" y="737"/>
                      </a:lnTo>
                      <a:lnTo>
                        <a:pt x="2182" y="728"/>
                      </a:lnTo>
                      <a:lnTo>
                        <a:pt x="2182" y="722"/>
                      </a:lnTo>
                      <a:lnTo>
                        <a:pt x="2186" y="713"/>
                      </a:lnTo>
                      <a:lnTo>
                        <a:pt x="2186" y="701"/>
                      </a:lnTo>
                      <a:lnTo>
                        <a:pt x="2161" y="719"/>
                      </a:lnTo>
                      <a:lnTo>
                        <a:pt x="2130" y="737"/>
                      </a:lnTo>
                      <a:lnTo>
                        <a:pt x="2133" y="750"/>
                      </a:lnTo>
                      <a:lnTo>
                        <a:pt x="2139" y="756"/>
                      </a:lnTo>
                      <a:lnTo>
                        <a:pt x="2149" y="762"/>
                      </a:lnTo>
                      <a:lnTo>
                        <a:pt x="2161" y="765"/>
                      </a:lnTo>
                      <a:lnTo>
                        <a:pt x="2182" y="768"/>
                      </a:lnTo>
                      <a:lnTo>
                        <a:pt x="2195" y="771"/>
                      </a:lnTo>
                      <a:lnTo>
                        <a:pt x="2204" y="774"/>
                      </a:lnTo>
                      <a:lnTo>
                        <a:pt x="2195" y="790"/>
                      </a:lnTo>
                      <a:lnTo>
                        <a:pt x="2186" y="799"/>
                      </a:lnTo>
                      <a:lnTo>
                        <a:pt x="2164" y="814"/>
                      </a:lnTo>
                      <a:lnTo>
                        <a:pt x="2176" y="842"/>
                      </a:lnTo>
                      <a:lnTo>
                        <a:pt x="2189" y="866"/>
                      </a:lnTo>
                      <a:lnTo>
                        <a:pt x="2192" y="882"/>
                      </a:lnTo>
                      <a:lnTo>
                        <a:pt x="2195" y="900"/>
                      </a:lnTo>
                      <a:lnTo>
                        <a:pt x="2198" y="922"/>
                      </a:lnTo>
                      <a:lnTo>
                        <a:pt x="2195" y="946"/>
                      </a:lnTo>
                      <a:lnTo>
                        <a:pt x="2173" y="965"/>
                      </a:lnTo>
                      <a:lnTo>
                        <a:pt x="2158" y="983"/>
                      </a:lnTo>
                      <a:lnTo>
                        <a:pt x="2139" y="1005"/>
                      </a:lnTo>
                      <a:lnTo>
                        <a:pt x="2121" y="1026"/>
                      </a:lnTo>
                      <a:lnTo>
                        <a:pt x="2099" y="1045"/>
                      </a:lnTo>
                      <a:lnTo>
                        <a:pt x="2078" y="1057"/>
                      </a:lnTo>
                      <a:lnTo>
                        <a:pt x="2063" y="1063"/>
                      </a:lnTo>
                      <a:lnTo>
                        <a:pt x="2047" y="1066"/>
                      </a:lnTo>
                      <a:lnTo>
                        <a:pt x="2032" y="1069"/>
                      </a:lnTo>
                      <a:lnTo>
                        <a:pt x="2013" y="1069"/>
                      </a:lnTo>
                      <a:lnTo>
                        <a:pt x="2016" y="1097"/>
                      </a:lnTo>
                      <a:lnTo>
                        <a:pt x="2016" y="1121"/>
                      </a:lnTo>
                      <a:lnTo>
                        <a:pt x="2013" y="1131"/>
                      </a:lnTo>
                      <a:lnTo>
                        <a:pt x="2007" y="1137"/>
                      </a:lnTo>
                      <a:lnTo>
                        <a:pt x="1995" y="1143"/>
                      </a:lnTo>
                      <a:lnTo>
                        <a:pt x="1983" y="1143"/>
                      </a:lnTo>
                      <a:lnTo>
                        <a:pt x="1976" y="1134"/>
                      </a:lnTo>
                      <a:lnTo>
                        <a:pt x="1973" y="1124"/>
                      </a:lnTo>
                      <a:lnTo>
                        <a:pt x="1973" y="1115"/>
                      </a:lnTo>
                      <a:lnTo>
                        <a:pt x="1976" y="1106"/>
                      </a:lnTo>
                      <a:lnTo>
                        <a:pt x="1986" y="1088"/>
                      </a:lnTo>
                      <a:lnTo>
                        <a:pt x="1989" y="1078"/>
                      </a:lnTo>
                      <a:lnTo>
                        <a:pt x="1989" y="1069"/>
                      </a:lnTo>
                      <a:lnTo>
                        <a:pt x="1983" y="1063"/>
                      </a:lnTo>
                      <a:lnTo>
                        <a:pt x="1976" y="1063"/>
                      </a:lnTo>
                      <a:lnTo>
                        <a:pt x="1970" y="1066"/>
                      </a:lnTo>
                      <a:lnTo>
                        <a:pt x="1964" y="1072"/>
                      </a:lnTo>
                      <a:lnTo>
                        <a:pt x="1952" y="1091"/>
                      </a:lnTo>
                      <a:lnTo>
                        <a:pt x="1943" y="1106"/>
                      </a:lnTo>
                      <a:lnTo>
                        <a:pt x="1500" y="191"/>
                      </a:lnTo>
                      <a:lnTo>
                        <a:pt x="808" y="1465"/>
                      </a:lnTo>
                      <a:lnTo>
                        <a:pt x="796" y="1462"/>
                      </a:lnTo>
                      <a:lnTo>
                        <a:pt x="790" y="1465"/>
                      </a:lnTo>
                      <a:lnTo>
                        <a:pt x="784" y="1468"/>
                      </a:lnTo>
                      <a:lnTo>
                        <a:pt x="780" y="1472"/>
                      </a:lnTo>
                      <a:lnTo>
                        <a:pt x="774" y="1490"/>
                      </a:lnTo>
                      <a:lnTo>
                        <a:pt x="774" y="1511"/>
                      </a:lnTo>
                      <a:lnTo>
                        <a:pt x="784" y="1511"/>
                      </a:lnTo>
                      <a:lnTo>
                        <a:pt x="790" y="1508"/>
                      </a:lnTo>
                      <a:lnTo>
                        <a:pt x="796" y="1502"/>
                      </a:lnTo>
                      <a:lnTo>
                        <a:pt x="799" y="1496"/>
                      </a:lnTo>
                      <a:lnTo>
                        <a:pt x="805" y="1481"/>
                      </a:lnTo>
                      <a:lnTo>
                        <a:pt x="808" y="1465"/>
                      </a:lnTo>
                      <a:lnTo>
                        <a:pt x="1500" y="191"/>
                      </a:lnTo>
                      <a:lnTo>
                        <a:pt x="793" y="323"/>
                      </a:lnTo>
                      <a:lnTo>
                        <a:pt x="784" y="323"/>
                      </a:lnTo>
                      <a:lnTo>
                        <a:pt x="774" y="317"/>
                      </a:lnTo>
                      <a:lnTo>
                        <a:pt x="768" y="313"/>
                      </a:lnTo>
                      <a:lnTo>
                        <a:pt x="759" y="313"/>
                      </a:lnTo>
                      <a:lnTo>
                        <a:pt x="762" y="323"/>
                      </a:lnTo>
                      <a:lnTo>
                        <a:pt x="765" y="329"/>
                      </a:lnTo>
                      <a:lnTo>
                        <a:pt x="768" y="335"/>
                      </a:lnTo>
                      <a:lnTo>
                        <a:pt x="774" y="338"/>
                      </a:lnTo>
                      <a:lnTo>
                        <a:pt x="780" y="338"/>
                      </a:lnTo>
                      <a:lnTo>
                        <a:pt x="787" y="335"/>
                      </a:lnTo>
                      <a:lnTo>
                        <a:pt x="790" y="332"/>
                      </a:lnTo>
                      <a:lnTo>
                        <a:pt x="793" y="323"/>
                      </a:lnTo>
                      <a:lnTo>
                        <a:pt x="1500" y="19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8" name="Freeform 313">
                  <a:extLst>
                    <a:ext uri="{FF2B5EF4-FFF2-40B4-BE49-F238E27FC236}">
                      <a16:creationId xmlns:a16="http://schemas.microsoft.com/office/drawing/2014/main" id="{F1039107-A94F-4764-B732-EF44ABFF9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1018"/>
                  <a:ext cx="150" cy="59"/>
                </a:xfrm>
                <a:custGeom>
                  <a:avLst/>
                  <a:gdLst>
                    <a:gd name="T0" fmla="*/ 9 w 150"/>
                    <a:gd name="T1" fmla="*/ 43 h 59"/>
                    <a:gd name="T2" fmla="*/ 6 w 150"/>
                    <a:gd name="T3" fmla="*/ 34 h 59"/>
                    <a:gd name="T4" fmla="*/ 3 w 150"/>
                    <a:gd name="T5" fmla="*/ 25 h 59"/>
                    <a:gd name="T6" fmla="*/ 0 w 150"/>
                    <a:gd name="T7" fmla="*/ 19 h 59"/>
                    <a:gd name="T8" fmla="*/ 0 w 150"/>
                    <a:gd name="T9" fmla="*/ 6 h 59"/>
                    <a:gd name="T10" fmla="*/ 36 w 150"/>
                    <a:gd name="T11" fmla="*/ 3 h 59"/>
                    <a:gd name="T12" fmla="*/ 80 w 150"/>
                    <a:gd name="T13" fmla="*/ 0 h 59"/>
                    <a:gd name="T14" fmla="*/ 98 w 150"/>
                    <a:gd name="T15" fmla="*/ 0 h 59"/>
                    <a:gd name="T16" fmla="*/ 119 w 150"/>
                    <a:gd name="T17" fmla="*/ 3 h 59"/>
                    <a:gd name="T18" fmla="*/ 135 w 150"/>
                    <a:gd name="T19" fmla="*/ 6 h 59"/>
                    <a:gd name="T20" fmla="*/ 150 w 150"/>
                    <a:gd name="T21" fmla="*/ 16 h 59"/>
                    <a:gd name="T22" fmla="*/ 138 w 150"/>
                    <a:gd name="T23" fmla="*/ 37 h 59"/>
                    <a:gd name="T24" fmla="*/ 126 w 150"/>
                    <a:gd name="T25" fmla="*/ 49 h 59"/>
                    <a:gd name="T26" fmla="*/ 107 w 150"/>
                    <a:gd name="T27" fmla="*/ 56 h 59"/>
                    <a:gd name="T28" fmla="*/ 89 w 150"/>
                    <a:gd name="T29" fmla="*/ 59 h 59"/>
                    <a:gd name="T30" fmla="*/ 70 w 150"/>
                    <a:gd name="T31" fmla="*/ 59 h 59"/>
                    <a:gd name="T32" fmla="*/ 49 w 150"/>
                    <a:gd name="T33" fmla="*/ 56 h 59"/>
                    <a:gd name="T34" fmla="*/ 9 w 150"/>
                    <a:gd name="T35" fmla="*/ 43 h 5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0"/>
                    <a:gd name="T55" fmla="*/ 0 h 59"/>
                    <a:gd name="T56" fmla="*/ 150 w 150"/>
                    <a:gd name="T57" fmla="*/ 59 h 5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0" h="59">
                      <a:moveTo>
                        <a:pt x="9" y="43"/>
                      </a:moveTo>
                      <a:lnTo>
                        <a:pt x="6" y="34"/>
                      </a:lnTo>
                      <a:lnTo>
                        <a:pt x="3" y="25"/>
                      </a:lnTo>
                      <a:lnTo>
                        <a:pt x="0" y="19"/>
                      </a:lnTo>
                      <a:lnTo>
                        <a:pt x="0" y="6"/>
                      </a:lnTo>
                      <a:lnTo>
                        <a:pt x="36" y="3"/>
                      </a:lnTo>
                      <a:lnTo>
                        <a:pt x="80" y="0"/>
                      </a:lnTo>
                      <a:lnTo>
                        <a:pt x="98" y="0"/>
                      </a:lnTo>
                      <a:lnTo>
                        <a:pt x="119" y="3"/>
                      </a:lnTo>
                      <a:lnTo>
                        <a:pt x="135" y="6"/>
                      </a:lnTo>
                      <a:lnTo>
                        <a:pt x="150" y="16"/>
                      </a:lnTo>
                      <a:lnTo>
                        <a:pt x="138" y="37"/>
                      </a:lnTo>
                      <a:lnTo>
                        <a:pt x="126" y="49"/>
                      </a:lnTo>
                      <a:lnTo>
                        <a:pt x="107" y="56"/>
                      </a:lnTo>
                      <a:lnTo>
                        <a:pt x="89" y="59"/>
                      </a:lnTo>
                      <a:lnTo>
                        <a:pt x="70" y="59"/>
                      </a:lnTo>
                      <a:lnTo>
                        <a:pt x="49" y="56"/>
                      </a:lnTo>
                      <a:lnTo>
                        <a:pt x="9" y="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69" name="Freeform 314">
                  <a:extLst>
                    <a:ext uri="{FF2B5EF4-FFF2-40B4-BE49-F238E27FC236}">
                      <a16:creationId xmlns:a16="http://schemas.microsoft.com/office/drawing/2014/main" id="{E01AC3DD-E0EF-4D1C-8BF5-711F6454AD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3" y="576"/>
                  <a:ext cx="867" cy="571"/>
                </a:xfrm>
                <a:custGeom>
                  <a:avLst/>
                  <a:gdLst>
                    <a:gd name="T0" fmla="*/ 680 w 867"/>
                    <a:gd name="T1" fmla="*/ 356 h 571"/>
                    <a:gd name="T2" fmla="*/ 701 w 867"/>
                    <a:gd name="T3" fmla="*/ 375 h 571"/>
                    <a:gd name="T4" fmla="*/ 670 w 867"/>
                    <a:gd name="T5" fmla="*/ 402 h 571"/>
                    <a:gd name="T6" fmla="*/ 578 w 867"/>
                    <a:gd name="T7" fmla="*/ 430 h 571"/>
                    <a:gd name="T8" fmla="*/ 544 w 867"/>
                    <a:gd name="T9" fmla="*/ 458 h 571"/>
                    <a:gd name="T10" fmla="*/ 508 w 867"/>
                    <a:gd name="T11" fmla="*/ 455 h 571"/>
                    <a:gd name="T12" fmla="*/ 480 w 867"/>
                    <a:gd name="T13" fmla="*/ 470 h 571"/>
                    <a:gd name="T14" fmla="*/ 431 w 867"/>
                    <a:gd name="T15" fmla="*/ 553 h 571"/>
                    <a:gd name="T16" fmla="*/ 400 w 867"/>
                    <a:gd name="T17" fmla="*/ 565 h 571"/>
                    <a:gd name="T18" fmla="*/ 385 w 867"/>
                    <a:gd name="T19" fmla="*/ 547 h 571"/>
                    <a:gd name="T20" fmla="*/ 357 w 867"/>
                    <a:gd name="T21" fmla="*/ 544 h 571"/>
                    <a:gd name="T22" fmla="*/ 302 w 867"/>
                    <a:gd name="T23" fmla="*/ 479 h 571"/>
                    <a:gd name="T24" fmla="*/ 277 w 867"/>
                    <a:gd name="T25" fmla="*/ 424 h 571"/>
                    <a:gd name="T26" fmla="*/ 283 w 867"/>
                    <a:gd name="T27" fmla="*/ 412 h 571"/>
                    <a:gd name="T28" fmla="*/ 271 w 867"/>
                    <a:gd name="T29" fmla="*/ 402 h 571"/>
                    <a:gd name="T30" fmla="*/ 262 w 867"/>
                    <a:gd name="T31" fmla="*/ 393 h 571"/>
                    <a:gd name="T32" fmla="*/ 262 w 867"/>
                    <a:gd name="T33" fmla="*/ 362 h 571"/>
                    <a:gd name="T34" fmla="*/ 280 w 867"/>
                    <a:gd name="T35" fmla="*/ 353 h 571"/>
                    <a:gd name="T36" fmla="*/ 286 w 867"/>
                    <a:gd name="T37" fmla="*/ 338 h 571"/>
                    <a:gd name="T38" fmla="*/ 265 w 867"/>
                    <a:gd name="T39" fmla="*/ 353 h 571"/>
                    <a:gd name="T40" fmla="*/ 243 w 867"/>
                    <a:gd name="T41" fmla="*/ 353 h 571"/>
                    <a:gd name="T42" fmla="*/ 219 w 867"/>
                    <a:gd name="T43" fmla="*/ 283 h 571"/>
                    <a:gd name="T44" fmla="*/ 154 w 867"/>
                    <a:gd name="T45" fmla="*/ 264 h 571"/>
                    <a:gd name="T46" fmla="*/ 56 w 867"/>
                    <a:gd name="T47" fmla="*/ 258 h 571"/>
                    <a:gd name="T48" fmla="*/ 13 w 867"/>
                    <a:gd name="T49" fmla="*/ 243 h 571"/>
                    <a:gd name="T50" fmla="*/ 71 w 867"/>
                    <a:gd name="T51" fmla="*/ 197 h 571"/>
                    <a:gd name="T52" fmla="*/ 111 w 867"/>
                    <a:gd name="T53" fmla="*/ 157 h 571"/>
                    <a:gd name="T54" fmla="*/ 142 w 867"/>
                    <a:gd name="T55" fmla="*/ 138 h 571"/>
                    <a:gd name="T56" fmla="*/ 166 w 867"/>
                    <a:gd name="T57" fmla="*/ 117 h 571"/>
                    <a:gd name="T58" fmla="*/ 200 w 867"/>
                    <a:gd name="T59" fmla="*/ 95 h 571"/>
                    <a:gd name="T60" fmla="*/ 289 w 867"/>
                    <a:gd name="T61" fmla="*/ 104 h 571"/>
                    <a:gd name="T62" fmla="*/ 311 w 867"/>
                    <a:gd name="T63" fmla="*/ 92 h 571"/>
                    <a:gd name="T64" fmla="*/ 323 w 867"/>
                    <a:gd name="T65" fmla="*/ 52 h 571"/>
                    <a:gd name="T66" fmla="*/ 338 w 867"/>
                    <a:gd name="T67" fmla="*/ 58 h 571"/>
                    <a:gd name="T68" fmla="*/ 357 w 867"/>
                    <a:gd name="T69" fmla="*/ 65 h 571"/>
                    <a:gd name="T70" fmla="*/ 366 w 867"/>
                    <a:gd name="T71" fmla="*/ 40 h 571"/>
                    <a:gd name="T72" fmla="*/ 415 w 867"/>
                    <a:gd name="T73" fmla="*/ 15 h 571"/>
                    <a:gd name="T74" fmla="*/ 532 w 867"/>
                    <a:gd name="T75" fmla="*/ 0 h 571"/>
                    <a:gd name="T76" fmla="*/ 618 w 867"/>
                    <a:gd name="T77" fmla="*/ 9 h 571"/>
                    <a:gd name="T78" fmla="*/ 624 w 867"/>
                    <a:gd name="T79" fmla="*/ 28 h 571"/>
                    <a:gd name="T80" fmla="*/ 661 w 867"/>
                    <a:gd name="T81" fmla="*/ 25 h 571"/>
                    <a:gd name="T82" fmla="*/ 729 w 867"/>
                    <a:gd name="T83" fmla="*/ 83 h 571"/>
                    <a:gd name="T84" fmla="*/ 757 w 867"/>
                    <a:gd name="T85" fmla="*/ 129 h 571"/>
                    <a:gd name="T86" fmla="*/ 815 w 867"/>
                    <a:gd name="T87" fmla="*/ 98 h 571"/>
                    <a:gd name="T88" fmla="*/ 846 w 867"/>
                    <a:gd name="T89" fmla="*/ 92 h 571"/>
                    <a:gd name="T90" fmla="*/ 858 w 867"/>
                    <a:gd name="T91" fmla="*/ 126 h 571"/>
                    <a:gd name="T92" fmla="*/ 821 w 867"/>
                    <a:gd name="T93" fmla="*/ 160 h 571"/>
                    <a:gd name="T94" fmla="*/ 781 w 867"/>
                    <a:gd name="T95" fmla="*/ 197 h 571"/>
                    <a:gd name="T96" fmla="*/ 772 w 867"/>
                    <a:gd name="T97" fmla="*/ 227 h 571"/>
                    <a:gd name="T98" fmla="*/ 787 w 867"/>
                    <a:gd name="T99" fmla="*/ 237 h 571"/>
                    <a:gd name="T100" fmla="*/ 787 w 867"/>
                    <a:gd name="T101" fmla="*/ 255 h 571"/>
                    <a:gd name="T102" fmla="*/ 772 w 867"/>
                    <a:gd name="T103" fmla="*/ 316 h 571"/>
                    <a:gd name="T104" fmla="*/ 732 w 867"/>
                    <a:gd name="T105" fmla="*/ 353 h 571"/>
                    <a:gd name="T106" fmla="*/ 726 w 867"/>
                    <a:gd name="T107" fmla="*/ 384 h 571"/>
                    <a:gd name="T108" fmla="*/ 704 w 867"/>
                    <a:gd name="T109" fmla="*/ 375 h 571"/>
                    <a:gd name="T110" fmla="*/ 692 w 867"/>
                    <a:gd name="T111" fmla="*/ 350 h 57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867"/>
                    <a:gd name="T169" fmla="*/ 0 h 571"/>
                    <a:gd name="T170" fmla="*/ 867 w 867"/>
                    <a:gd name="T171" fmla="*/ 571 h 57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867" h="571">
                      <a:moveTo>
                        <a:pt x="686" y="344"/>
                      </a:moveTo>
                      <a:lnTo>
                        <a:pt x="680" y="350"/>
                      </a:lnTo>
                      <a:lnTo>
                        <a:pt x="680" y="356"/>
                      </a:lnTo>
                      <a:lnTo>
                        <a:pt x="683" y="359"/>
                      </a:lnTo>
                      <a:lnTo>
                        <a:pt x="686" y="366"/>
                      </a:lnTo>
                      <a:lnTo>
                        <a:pt x="701" y="375"/>
                      </a:lnTo>
                      <a:lnTo>
                        <a:pt x="710" y="384"/>
                      </a:lnTo>
                      <a:lnTo>
                        <a:pt x="692" y="396"/>
                      </a:lnTo>
                      <a:lnTo>
                        <a:pt x="670" y="402"/>
                      </a:lnTo>
                      <a:lnTo>
                        <a:pt x="621" y="415"/>
                      </a:lnTo>
                      <a:lnTo>
                        <a:pt x="600" y="421"/>
                      </a:lnTo>
                      <a:lnTo>
                        <a:pt x="578" y="430"/>
                      </a:lnTo>
                      <a:lnTo>
                        <a:pt x="560" y="442"/>
                      </a:lnTo>
                      <a:lnTo>
                        <a:pt x="551" y="448"/>
                      </a:lnTo>
                      <a:lnTo>
                        <a:pt x="544" y="458"/>
                      </a:lnTo>
                      <a:lnTo>
                        <a:pt x="529" y="455"/>
                      </a:lnTo>
                      <a:lnTo>
                        <a:pt x="517" y="452"/>
                      </a:lnTo>
                      <a:lnTo>
                        <a:pt x="508" y="455"/>
                      </a:lnTo>
                      <a:lnTo>
                        <a:pt x="495" y="458"/>
                      </a:lnTo>
                      <a:lnTo>
                        <a:pt x="489" y="461"/>
                      </a:lnTo>
                      <a:lnTo>
                        <a:pt x="480" y="470"/>
                      </a:lnTo>
                      <a:lnTo>
                        <a:pt x="468" y="488"/>
                      </a:lnTo>
                      <a:lnTo>
                        <a:pt x="443" y="531"/>
                      </a:lnTo>
                      <a:lnTo>
                        <a:pt x="431" y="553"/>
                      </a:lnTo>
                      <a:lnTo>
                        <a:pt x="418" y="571"/>
                      </a:lnTo>
                      <a:lnTo>
                        <a:pt x="406" y="571"/>
                      </a:lnTo>
                      <a:lnTo>
                        <a:pt x="400" y="565"/>
                      </a:lnTo>
                      <a:lnTo>
                        <a:pt x="394" y="556"/>
                      </a:lnTo>
                      <a:lnTo>
                        <a:pt x="394" y="544"/>
                      </a:lnTo>
                      <a:lnTo>
                        <a:pt x="385" y="547"/>
                      </a:lnTo>
                      <a:lnTo>
                        <a:pt x="375" y="547"/>
                      </a:lnTo>
                      <a:lnTo>
                        <a:pt x="366" y="547"/>
                      </a:lnTo>
                      <a:lnTo>
                        <a:pt x="357" y="544"/>
                      </a:lnTo>
                      <a:lnTo>
                        <a:pt x="341" y="531"/>
                      </a:lnTo>
                      <a:lnTo>
                        <a:pt x="326" y="516"/>
                      </a:lnTo>
                      <a:lnTo>
                        <a:pt x="302" y="479"/>
                      </a:lnTo>
                      <a:lnTo>
                        <a:pt x="289" y="464"/>
                      </a:lnTo>
                      <a:lnTo>
                        <a:pt x="277" y="448"/>
                      </a:lnTo>
                      <a:lnTo>
                        <a:pt x="277" y="424"/>
                      </a:lnTo>
                      <a:lnTo>
                        <a:pt x="277" y="415"/>
                      </a:lnTo>
                      <a:lnTo>
                        <a:pt x="280" y="412"/>
                      </a:lnTo>
                      <a:lnTo>
                        <a:pt x="283" y="412"/>
                      </a:lnTo>
                      <a:lnTo>
                        <a:pt x="283" y="409"/>
                      </a:lnTo>
                      <a:lnTo>
                        <a:pt x="280" y="405"/>
                      </a:lnTo>
                      <a:lnTo>
                        <a:pt x="271" y="402"/>
                      </a:lnTo>
                      <a:lnTo>
                        <a:pt x="265" y="399"/>
                      </a:lnTo>
                      <a:lnTo>
                        <a:pt x="262" y="396"/>
                      </a:lnTo>
                      <a:lnTo>
                        <a:pt x="262" y="393"/>
                      </a:lnTo>
                      <a:lnTo>
                        <a:pt x="258" y="381"/>
                      </a:lnTo>
                      <a:lnTo>
                        <a:pt x="262" y="372"/>
                      </a:lnTo>
                      <a:lnTo>
                        <a:pt x="262" y="362"/>
                      </a:lnTo>
                      <a:lnTo>
                        <a:pt x="268" y="359"/>
                      </a:lnTo>
                      <a:lnTo>
                        <a:pt x="274" y="356"/>
                      </a:lnTo>
                      <a:lnTo>
                        <a:pt x="280" y="353"/>
                      </a:lnTo>
                      <a:lnTo>
                        <a:pt x="298" y="353"/>
                      </a:lnTo>
                      <a:lnTo>
                        <a:pt x="292" y="341"/>
                      </a:lnTo>
                      <a:lnTo>
                        <a:pt x="286" y="338"/>
                      </a:lnTo>
                      <a:lnTo>
                        <a:pt x="280" y="341"/>
                      </a:lnTo>
                      <a:lnTo>
                        <a:pt x="271" y="347"/>
                      </a:lnTo>
                      <a:lnTo>
                        <a:pt x="265" y="353"/>
                      </a:lnTo>
                      <a:lnTo>
                        <a:pt x="258" y="359"/>
                      </a:lnTo>
                      <a:lnTo>
                        <a:pt x="252" y="359"/>
                      </a:lnTo>
                      <a:lnTo>
                        <a:pt x="243" y="353"/>
                      </a:lnTo>
                      <a:lnTo>
                        <a:pt x="243" y="307"/>
                      </a:lnTo>
                      <a:lnTo>
                        <a:pt x="231" y="295"/>
                      </a:lnTo>
                      <a:lnTo>
                        <a:pt x="219" y="283"/>
                      </a:lnTo>
                      <a:lnTo>
                        <a:pt x="203" y="276"/>
                      </a:lnTo>
                      <a:lnTo>
                        <a:pt x="188" y="270"/>
                      </a:lnTo>
                      <a:lnTo>
                        <a:pt x="154" y="264"/>
                      </a:lnTo>
                      <a:lnTo>
                        <a:pt x="120" y="261"/>
                      </a:lnTo>
                      <a:lnTo>
                        <a:pt x="86" y="261"/>
                      </a:lnTo>
                      <a:lnTo>
                        <a:pt x="56" y="258"/>
                      </a:lnTo>
                      <a:lnTo>
                        <a:pt x="40" y="255"/>
                      </a:lnTo>
                      <a:lnTo>
                        <a:pt x="25" y="249"/>
                      </a:lnTo>
                      <a:lnTo>
                        <a:pt x="13" y="243"/>
                      </a:lnTo>
                      <a:lnTo>
                        <a:pt x="0" y="230"/>
                      </a:lnTo>
                      <a:lnTo>
                        <a:pt x="34" y="215"/>
                      </a:lnTo>
                      <a:lnTo>
                        <a:pt x="71" y="197"/>
                      </a:lnTo>
                      <a:lnTo>
                        <a:pt x="86" y="187"/>
                      </a:lnTo>
                      <a:lnTo>
                        <a:pt x="99" y="175"/>
                      </a:lnTo>
                      <a:lnTo>
                        <a:pt x="111" y="157"/>
                      </a:lnTo>
                      <a:lnTo>
                        <a:pt x="117" y="138"/>
                      </a:lnTo>
                      <a:lnTo>
                        <a:pt x="129" y="138"/>
                      </a:lnTo>
                      <a:lnTo>
                        <a:pt x="142" y="138"/>
                      </a:lnTo>
                      <a:lnTo>
                        <a:pt x="148" y="135"/>
                      </a:lnTo>
                      <a:lnTo>
                        <a:pt x="157" y="129"/>
                      </a:lnTo>
                      <a:lnTo>
                        <a:pt x="166" y="117"/>
                      </a:lnTo>
                      <a:lnTo>
                        <a:pt x="172" y="98"/>
                      </a:lnTo>
                      <a:lnTo>
                        <a:pt x="185" y="95"/>
                      </a:lnTo>
                      <a:lnTo>
                        <a:pt x="200" y="95"/>
                      </a:lnTo>
                      <a:lnTo>
                        <a:pt x="225" y="95"/>
                      </a:lnTo>
                      <a:lnTo>
                        <a:pt x="268" y="104"/>
                      </a:lnTo>
                      <a:lnTo>
                        <a:pt x="289" y="104"/>
                      </a:lnTo>
                      <a:lnTo>
                        <a:pt x="295" y="101"/>
                      </a:lnTo>
                      <a:lnTo>
                        <a:pt x="305" y="98"/>
                      </a:lnTo>
                      <a:lnTo>
                        <a:pt x="311" y="92"/>
                      </a:lnTo>
                      <a:lnTo>
                        <a:pt x="317" y="83"/>
                      </a:lnTo>
                      <a:lnTo>
                        <a:pt x="320" y="68"/>
                      </a:lnTo>
                      <a:lnTo>
                        <a:pt x="323" y="52"/>
                      </a:lnTo>
                      <a:lnTo>
                        <a:pt x="326" y="49"/>
                      </a:lnTo>
                      <a:lnTo>
                        <a:pt x="332" y="52"/>
                      </a:lnTo>
                      <a:lnTo>
                        <a:pt x="338" y="58"/>
                      </a:lnTo>
                      <a:lnTo>
                        <a:pt x="348" y="71"/>
                      </a:lnTo>
                      <a:lnTo>
                        <a:pt x="354" y="71"/>
                      </a:lnTo>
                      <a:lnTo>
                        <a:pt x="357" y="65"/>
                      </a:lnTo>
                      <a:lnTo>
                        <a:pt x="360" y="55"/>
                      </a:lnTo>
                      <a:lnTo>
                        <a:pt x="363" y="46"/>
                      </a:lnTo>
                      <a:lnTo>
                        <a:pt x="366" y="40"/>
                      </a:lnTo>
                      <a:lnTo>
                        <a:pt x="369" y="34"/>
                      </a:lnTo>
                      <a:lnTo>
                        <a:pt x="388" y="25"/>
                      </a:lnTo>
                      <a:lnTo>
                        <a:pt x="415" y="15"/>
                      </a:lnTo>
                      <a:lnTo>
                        <a:pt x="452" y="9"/>
                      </a:lnTo>
                      <a:lnTo>
                        <a:pt x="492" y="3"/>
                      </a:lnTo>
                      <a:lnTo>
                        <a:pt x="532" y="0"/>
                      </a:lnTo>
                      <a:lnTo>
                        <a:pt x="572" y="0"/>
                      </a:lnTo>
                      <a:lnTo>
                        <a:pt x="606" y="6"/>
                      </a:lnTo>
                      <a:lnTo>
                        <a:pt x="618" y="9"/>
                      </a:lnTo>
                      <a:lnTo>
                        <a:pt x="631" y="15"/>
                      </a:lnTo>
                      <a:lnTo>
                        <a:pt x="627" y="25"/>
                      </a:lnTo>
                      <a:lnTo>
                        <a:pt x="624" y="28"/>
                      </a:lnTo>
                      <a:lnTo>
                        <a:pt x="621" y="34"/>
                      </a:lnTo>
                      <a:lnTo>
                        <a:pt x="640" y="28"/>
                      </a:lnTo>
                      <a:lnTo>
                        <a:pt x="661" y="25"/>
                      </a:lnTo>
                      <a:lnTo>
                        <a:pt x="710" y="25"/>
                      </a:lnTo>
                      <a:lnTo>
                        <a:pt x="720" y="55"/>
                      </a:lnTo>
                      <a:lnTo>
                        <a:pt x="729" y="83"/>
                      </a:lnTo>
                      <a:lnTo>
                        <a:pt x="741" y="108"/>
                      </a:lnTo>
                      <a:lnTo>
                        <a:pt x="747" y="120"/>
                      </a:lnTo>
                      <a:lnTo>
                        <a:pt x="757" y="129"/>
                      </a:lnTo>
                      <a:lnTo>
                        <a:pt x="772" y="126"/>
                      </a:lnTo>
                      <a:lnTo>
                        <a:pt x="787" y="117"/>
                      </a:lnTo>
                      <a:lnTo>
                        <a:pt x="815" y="98"/>
                      </a:lnTo>
                      <a:lnTo>
                        <a:pt x="827" y="92"/>
                      </a:lnTo>
                      <a:lnTo>
                        <a:pt x="840" y="89"/>
                      </a:lnTo>
                      <a:lnTo>
                        <a:pt x="846" y="92"/>
                      </a:lnTo>
                      <a:lnTo>
                        <a:pt x="852" y="95"/>
                      </a:lnTo>
                      <a:lnTo>
                        <a:pt x="867" y="111"/>
                      </a:lnTo>
                      <a:lnTo>
                        <a:pt x="858" y="126"/>
                      </a:lnTo>
                      <a:lnTo>
                        <a:pt x="849" y="141"/>
                      </a:lnTo>
                      <a:lnTo>
                        <a:pt x="833" y="151"/>
                      </a:lnTo>
                      <a:lnTo>
                        <a:pt x="821" y="160"/>
                      </a:lnTo>
                      <a:lnTo>
                        <a:pt x="806" y="172"/>
                      </a:lnTo>
                      <a:lnTo>
                        <a:pt x="793" y="181"/>
                      </a:lnTo>
                      <a:lnTo>
                        <a:pt x="781" y="197"/>
                      </a:lnTo>
                      <a:lnTo>
                        <a:pt x="772" y="212"/>
                      </a:lnTo>
                      <a:lnTo>
                        <a:pt x="772" y="221"/>
                      </a:lnTo>
                      <a:lnTo>
                        <a:pt x="772" y="227"/>
                      </a:lnTo>
                      <a:lnTo>
                        <a:pt x="775" y="230"/>
                      </a:lnTo>
                      <a:lnTo>
                        <a:pt x="778" y="233"/>
                      </a:lnTo>
                      <a:lnTo>
                        <a:pt x="787" y="237"/>
                      </a:lnTo>
                      <a:lnTo>
                        <a:pt x="797" y="243"/>
                      </a:lnTo>
                      <a:lnTo>
                        <a:pt x="790" y="249"/>
                      </a:lnTo>
                      <a:lnTo>
                        <a:pt x="787" y="255"/>
                      </a:lnTo>
                      <a:lnTo>
                        <a:pt x="781" y="276"/>
                      </a:lnTo>
                      <a:lnTo>
                        <a:pt x="778" y="298"/>
                      </a:lnTo>
                      <a:lnTo>
                        <a:pt x="772" y="316"/>
                      </a:lnTo>
                      <a:lnTo>
                        <a:pt x="726" y="316"/>
                      </a:lnTo>
                      <a:lnTo>
                        <a:pt x="726" y="338"/>
                      </a:lnTo>
                      <a:lnTo>
                        <a:pt x="732" y="353"/>
                      </a:lnTo>
                      <a:lnTo>
                        <a:pt x="732" y="369"/>
                      </a:lnTo>
                      <a:lnTo>
                        <a:pt x="729" y="375"/>
                      </a:lnTo>
                      <a:lnTo>
                        <a:pt x="726" y="384"/>
                      </a:lnTo>
                      <a:lnTo>
                        <a:pt x="717" y="384"/>
                      </a:lnTo>
                      <a:lnTo>
                        <a:pt x="710" y="381"/>
                      </a:lnTo>
                      <a:lnTo>
                        <a:pt x="704" y="375"/>
                      </a:lnTo>
                      <a:lnTo>
                        <a:pt x="701" y="369"/>
                      </a:lnTo>
                      <a:lnTo>
                        <a:pt x="695" y="356"/>
                      </a:lnTo>
                      <a:lnTo>
                        <a:pt x="692" y="350"/>
                      </a:lnTo>
                      <a:lnTo>
                        <a:pt x="686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70" name="Rectangle 315">
                  <a:extLst>
                    <a:ext uri="{FF2B5EF4-FFF2-40B4-BE49-F238E27FC236}">
                      <a16:creationId xmlns:a16="http://schemas.microsoft.com/office/drawing/2014/main" id="{76B877FB-6F16-4E9C-B89F-5BC09402C3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9" y="1912"/>
                  <a:ext cx="21" cy="28"/>
                </a:xfrm>
                <a:prstGeom prst="rect">
                  <a:avLst/>
                </a:pr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1" name="Freeform 316">
                  <a:extLst>
                    <a:ext uri="{FF2B5EF4-FFF2-40B4-BE49-F238E27FC236}">
                      <a16:creationId xmlns:a16="http://schemas.microsoft.com/office/drawing/2014/main" id="{CC0AA8CD-6FD2-45CA-B328-EC1198B08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" y="1891"/>
                  <a:ext cx="86" cy="49"/>
                </a:xfrm>
                <a:custGeom>
                  <a:avLst/>
                  <a:gdLst>
                    <a:gd name="T0" fmla="*/ 0 w 86"/>
                    <a:gd name="T1" fmla="*/ 30 h 49"/>
                    <a:gd name="T2" fmla="*/ 0 w 86"/>
                    <a:gd name="T3" fmla="*/ 24 h 49"/>
                    <a:gd name="T4" fmla="*/ 6 w 86"/>
                    <a:gd name="T5" fmla="*/ 15 h 49"/>
                    <a:gd name="T6" fmla="*/ 18 w 86"/>
                    <a:gd name="T7" fmla="*/ 6 h 49"/>
                    <a:gd name="T8" fmla="*/ 34 w 86"/>
                    <a:gd name="T9" fmla="*/ 0 h 49"/>
                    <a:gd name="T10" fmla="*/ 49 w 86"/>
                    <a:gd name="T11" fmla="*/ 0 h 49"/>
                    <a:gd name="T12" fmla="*/ 64 w 86"/>
                    <a:gd name="T13" fmla="*/ 6 h 49"/>
                    <a:gd name="T14" fmla="*/ 80 w 86"/>
                    <a:gd name="T15" fmla="*/ 15 h 49"/>
                    <a:gd name="T16" fmla="*/ 83 w 86"/>
                    <a:gd name="T17" fmla="*/ 21 h 49"/>
                    <a:gd name="T18" fmla="*/ 86 w 86"/>
                    <a:gd name="T19" fmla="*/ 27 h 49"/>
                    <a:gd name="T20" fmla="*/ 86 w 86"/>
                    <a:gd name="T21" fmla="*/ 40 h 49"/>
                    <a:gd name="T22" fmla="*/ 86 w 86"/>
                    <a:gd name="T23" fmla="*/ 49 h 49"/>
                    <a:gd name="T24" fmla="*/ 46 w 86"/>
                    <a:gd name="T25" fmla="*/ 43 h 49"/>
                    <a:gd name="T26" fmla="*/ 24 w 86"/>
                    <a:gd name="T27" fmla="*/ 40 h 49"/>
                    <a:gd name="T28" fmla="*/ 0 w 86"/>
                    <a:gd name="T29" fmla="*/ 30 h 4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6"/>
                    <a:gd name="T46" fmla="*/ 0 h 49"/>
                    <a:gd name="T47" fmla="*/ 86 w 86"/>
                    <a:gd name="T48" fmla="*/ 49 h 49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6" h="49">
                      <a:moveTo>
                        <a:pt x="0" y="30"/>
                      </a:moveTo>
                      <a:lnTo>
                        <a:pt x="0" y="24"/>
                      </a:lnTo>
                      <a:lnTo>
                        <a:pt x="6" y="15"/>
                      </a:lnTo>
                      <a:lnTo>
                        <a:pt x="18" y="6"/>
                      </a:lnTo>
                      <a:lnTo>
                        <a:pt x="34" y="0"/>
                      </a:lnTo>
                      <a:lnTo>
                        <a:pt x="49" y="0"/>
                      </a:lnTo>
                      <a:lnTo>
                        <a:pt x="64" y="6"/>
                      </a:lnTo>
                      <a:lnTo>
                        <a:pt x="80" y="15"/>
                      </a:lnTo>
                      <a:lnTo>
                        <a:pt x="83" y="21"/>
                      </a:lnTo>
                      <a:lnTo>
                        <a:pt x="86" y="27"/>
                      </a:lnTo>
                      <a:lnTo>
                        <a:pt x="86" y="40"/>
                      </a:lnTo>
                      <a:lnTo>
                        <a:pt x="86" y="49"/>
                      </a:lnTo>
                      <a:lnTo>
                        <a:pt x="46" y="43"/>
                      </a:lnTo>
                      <a:lnTo>
                        <a:pt x="24" y="4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72" name="Freeform 317">
                  <a:extLst>
                    <a:ext uri="{FF2B5EF4-FFF2-40B4-BE49-F238E27FC236}">
                      <a16:creationId xmlns:a16="http://schemas.microsoft.com/office/drawing/2014/main" id="{033BD1AE-4080-46E5-B033-A5B778FC5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7" y="1931"/>
                  <a:ext cx="31" cy="27"/>
                </a:xfrm>
                <a:custGeom>
                  <a:avLst/>
                  <a:gdLst>
                    <a:gd name="T0" fmla="*/ 31 w 31"/>
                    <a:gd name="T1" fmla="*/ 9 h 27"/>
                    <a:gd name="T2" fmla="*/ 28 w 31"/>
                    <a:gd name="T3" fmla="*/ 15 h 27"/>
                    <a:gd name="T4" fmla="*/ 28 w 31"/>
                    <a:gd name="T5" fmla="*/ 21 h 27"/>
                    <a:gd name="T6" fmla="*/ 22 w 31"/>
                    <a:gd name="T7" fmla="*/ 24 h 27"/>
                    <a:gd name="T8" fmla="*/ 19 w 31"/>
                    <a:gd name="T9" fmla="*/ 27 h 27"/>
                    <a:gd name="T10" fmla="*/ 9 w 31"/>
                    <a:gd name="T11" fmla="*/ 24 h 27"/>
                    <a:gd name="T12" fmla="*/ 0 w 31"/>
                    <a:gd name="T13" fmla="*/ 18 h 27"/>
                    <a:gd name="T14" fmla="*/ 0 w 31"/>
                    <a:gd name="T15" fmla="*/ 12 h 27"/>
                    <a:gd name="T16" fmla="*/ 3 w 31"/>
                    <a:gd name="T17" fmla="*/ 6 h 27"/>
                    <a:gd name="T18" fmla="*/ 6 w 31"/>
                    <a:gd name="T19" fmla="*/ 3 h 27"/>
                    <a:gd name="T20" fmla="*/ 12 w 31"/>
                    <a:gd name="T21" fmla="*/ 0 h 27"/>
                    <a:gd name="T22" fmla="*/ 22 w 31"/>
                    <a:gd name="T23" fmla="*/ 3 h 27"/>
                    <a:gd name="T24" fmla="*/ 31 w 31"/>
                    <a:gd name="T25" fmla="*/ 9 h 2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1"/>
                    <a:gd name="T40" fmla="*/ 0 h 27"/>
                    <a:gd name="T41" fmla="*/ 31 w 31"/>
                    <a:gd name="T42" fmla="*/ 27 h 2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1" h="27">
                      <a:moveTo>
                        <a:pt x="31" y="9"/>
                      </a:moveTo>
                      <a:lnTo>
                        <a:pt x="28" y="15"/>
                      </a:lnTo>
                      <a:lnTo>
                        <a:pt x="28" y="21"/>
                      </a:lnTo>
                      <a:lnTo>
                        <a:pt x="22" y="24"/>
                      </a:lnTo>
                      <a:lnTo>
                        <a:pt x="19" y="27"/>
                      </a:lnTo>
                      <a:lnTo>
                        <a:pt x="9" y="24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12" y="0"/>
                      </a:lnTo>
                      <a:lnTo>
                        <a:pt x="22" y="3"/>
                      </a:lnTo>
                      <a:lnTo>
                        <a:pt x="31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73" name="Freeform 318">
                  <a:extLst>
                    <a:ext uri="{FF2B5EF4-FFF2-40B4-BE49-F238E27FC236}">
                      <a16:creationId xmlns:a16="http://schemas.microsoft.com/office/drawing/2014/main" id="{AB3F80CF-1173-426E-A4EC-27E4C9177C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2" y="1829"/>
                  <a:ext cx="150" cy="59"/>
                </a:xfrm>
                <a:custGeom>
                  <a:avLst/>
                  <a:gdLst>
                    <a:gd name="T0" fmla="*/ 150 w 150"/>
                    <a:gd name="T1" fmla="*/ 56 h 59"/>
                    <a:gd name="T2" fmla="*/ 141 w 150"/>
                    <a:gd name="T3" fmla="*/ 59 h 59"/>
                    <a:gd name="T4" fmla="*/ 132 w 150"/>
                    <a:gd name="T5" fmla="*/ 59 h 59"/>
                    <a:gd name="T6" fmla="*/ 117 w 150"/>
                    <a:gd name="T7" fmla="*/ 59 h 59"/>
                    <a:gd name="T8" fmla="*/ 101 w 150"/>
                    <a:gd name="T9" fmla="*/ 49 h 59"/>
                    <a:gd name="T10" fmla="*/ 86 w 150"/>
                    <a:gd name="T11" fmla="*/ 40 h 59"/>
                    <a:gd name="T12" fmla="*/ 67 w 150"/>
                    <a:gd name="T13" fmla="*/ 31 h 59"/>
                    <a:gd name="T14" fmla="*/ 49 w 150"/>
                    <a:gd name="T15" fmla="*/ 22 h 59"/>
                    <a:gd name="T16" fmla="*/ 24 w 150"/>
                    <a:gd name="T17" fmla="*/ 22 h 59"/>
                    <a:gd name="T18" fmla="*/ 12 w 150"/>
                    <a:gd name="T19" fmla="*/ 22 h 59"/>
                    <a:gd name="T20" fmla="*/ 0 w 150"/>
                    <a:gd name="T21" fmla="*/ 25 h 59"/>
                    <a:gd name="T22" fmla="*/ 9 w 150"/>
                    <a:gd name="T23" fmla="*/ 16 h 59"/>
                    <a:gd name="T24" fmla="*/ 15 w 150"/>
                    <a:gd name="T25" fmla="*/ 9 h 59"/>
                    <a:gd name="T26" fmla="*/ 24 w 150"/>
                    <a:gd name="T27" fmla="*/ 3 h 59"/>
                    <a:gd name="T28" fmla="*/ 34 w 150"/>
                    <a:gd name="T29" fmla="*/ 0 h 59"/>
                    <a:gd name="T30" fmla="*/ 46 w 150"/>
                    <a:gd name="T31" fmla="*/ 0 h 59"/>
                    <a:gd name="T32" fmla="*/ 55 w 150"/>
                    <a:gd name="T33" fmla="*/ 0 h 59"/>
                    <a:gd name="T34" fmla="*/ 74 w 150"/>
                    <a:gd name="T35" fmla="*/ 9 h 59"/>
                    <a:gd name="T36" fmla="*/ 95 w 150"/>
                    <a:gd name="T37" fmla="*/ 19 h 59"/>
                    <a:gd name="T38" fmla="*/ 114 w 150"/>
                    <a:gd name="T39" fmla="*/ 31 h 59"/>
                    <a:gd name="T40" fmla="*/ 150 w 150"/>
                    <a:gd name="T41" fmla="*/ 56 h 5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50"/>
                    <a:gd name="T64" fmla="*/ 0 h 59"/>
                    <a:gd name="T65" fmla="*/ 150 w 150"/>
                    <a:gd name="T66" fmla="*/ 59 h 5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50" h="59">
                      <a:moveTo>
                        <a:pt x="150" y="56"/>
                      </a:moveTo>
                      <a:lnTo>
                        <a:pt x="141" y="59"/>
                      </a:lnTo>
                      <a:lnTo>
                        <a:pt x="132" y="59"/>
                      </a:lnTo>
                      <a:lnTo>
                        <a:pt x="117" y="59"/>
                      </a:lnTo>
                      <a:lnTo>
                        <a:pt x="101" y="49"/>
                      </a:lnTo>
                      <a:lnTo>
                        <a:pt x="86" y="40"/>
                      </a:lnTo>
                      <a:lnTo>
                        <a:pt x="67" y="31"/>
                      </a:lnTo>
                      <a:lnTo>
                        <a:pt x="49" y="22"/>
                      </a:lnTo>
                      <a:lnTo>
                        <a:pt x="24" y="22"/>
                      </a:lnTo>
                      <a:lnTo>
                        <a:pt x="12" y="22"/>
                      </a:lnTo>
                      <a:lnTo>
                        <a:pt x="0" y="25"/>
                      </a:lnTo>
                      <a:lnTo>
                        <a:pt x="9" y="16"/>
                      </a:lnTo>
                      <a:lnTo>
                        <a:pt x="15" y="9"/>
                      </a:lnTo>
                      <a:lnTo>
                        <a:pt x="24" y="3"/>
                      </a:lnTo>
                      <a:lnTo>
                        <a:pt x="34" y="0"/>
                      </a:lnTo>
                      <a:lnTo>
                        <a:pt x="46" y="0"/>
                      </a:lnTo>
                      <a:lnTo>
                        <a:pt x="55" y="0"/>
                      </a:lnTo>
                      <a:lnTo>
                        <a:pt x="74" y="9"/>
                      </a:lnTo>
                      <a:lnTo>
                        <a:pt x="95" y="19"/>
                      </a:lnTo>
                      <a:lnTo>
                        <a:pt x="114" y="31"/>
                      </a:lnTo>
                      <a:lnTo>
                        <a:pt x="150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74" name="Freeform 319">
                  <a:extLst>
                    <a:ext uri="{FF2B5EF4-FFF2-40B4-BE49-F238E27FC236}">
                      <a16:creationId xmlns:a16="http://schemas.microsoft.com/office/drawing/2014/main" id="{842FBF11-2A56-44B0-9830-7E7D17285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7" y="1799"/>
                  <a:ext cx="22" cy="18"/>
                </a:xfrm>
                <a:custGeom>
                  <a:avLst/>
                  <a:gdLst>
                    <a:gd name="T0" fmla="*/ 22 w 22"/>
                    <a:gd name="T1" fmla="*/ 0 h 18"/>
                    <a:gd name="T2" fmla="*/ 19 w 22"/>
                    <a:gd name="T3" fmla="*/ 9 h 18"/>
                    <a:gd name="T4" fmla="*/ 16 w 22"/>
                    <a:gd name="T5" fmla="*/ 15 h 18"/>
                    <a:gd name="T6" fmla="*/ 9 w 22"/>
                    <a:gd name="T7" fmla="*/ 18 h 18"/>
                    <a:gd name="T8" fmla="*/ 0 w 22"/>
                    <a:gd name="T9" fmla="*/ 18 h 18"/>
                    <a:gd name="T10" fmla="*/ 0 w 22"/>
                    <a:gd name="T11" fmla="*/ 6 h 18"/>
                    <a:gd name="T12" fmla="*/ 6 w 22"/>
                    <a:gd name="T13" fmla="*/ 3 h 18"/>
                    <a:gd name="T14" fmla="*/ 12 w 22"/>
                    <a:gd name="T15" fmla="*/ 0 h 18"/>
                    <a:gd name="T16" fmla="*/ 22 w 22"/>
                    <a:gd name="T17" fmla="*/ 0 h 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2"/>
                    <a:gd name="T28" fmla="*/ 0 h 18"/>
                    <a:gd name="T29" fmla="*/ 22 w 22"/>
                    <a:gd name="T30" fmla="*/ 18 h 1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2" h="18">
                      <a:moveTo>
                        <a:pt x="22" y="0"/>
                      </a:moveTo>
                      <a:lnTo>
                        <a:pt x="19" y="9"/>
                      </a:lnTo>
                      <a:lnTo>
                        <a:pt x="16" y="15"/>
                      </a:lnTo>
                      <a:lnTo>
                        <a:pt x="9" y="18"/>
                      </a:lnTo>
                      <a:lnTo>
                        <a:pt x="0" y="18"/>
                      </a:lnTo>
                      <a:lnTo>
                        <a:pt x="0" y="6"/>
                      </a:lnTo>
                      <a:lnTo>
                        <a:pt x="6" y="3"/>
                      </a:lnTo>
                      <a:lnTo>
                        <a:pt x="1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75" name="Freeform 320">
                  <a:extLst>
                    <a:ext uri="{FF2B5EF4-FFF2-40B4-BE49-F238E27FC236}">
                      <a16:creationId xmlns:a16="http://schemas.microsoft.com/office/drawing/2014/main" id="{5A034815-4C68-4B5E-B07E-B73EAF9FC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1098"/>
                  <a:ext cx="19" cy="19"/>
                </a:xfrm>
                <a:custGeom>
                  <a:avLst/>
                  <a:gdLst>
                    <a:gd name="T0" fmla="*/ 0 w 19"/>
                    <a:gd name="T1" fmla="*/ 12 h 19"/>
                    <a:gd name="T2" fmla="*/ 6 w 19"/>
                    <a:gd name="T3" fmla="*/ 3 h 19"/>
                    <a:gd name="T4" fmla="*/ 12 w 19"/>
                    <a:gd name="T5" fmla="*/ 0 h 19"/>
                    <a:gd name="T6" fmla="*/ 19 w 19"/>
                    <a:gd name="T7" fmla="*/ 3 h 19"/>
                    <a:gd name="T8" fmla="*/ 19 w 19"/>
                    <a:gd name="T9" fmla="*/ 9 h 19"/>
                    <a:gd name="T10" fmla="*/ 19 w 19"/>
                    <a:gd name="T11" fmla="*/ 16 h 19"/>
                    <a:gd name="T12" fmla="*/ 16 w 19"/>
                    <a:gd name="T13" fmla="*/ 19 h 19"/>
                    <a:gd name="T14" fmla="*/ 9 w 19"/>
                    <a:gd name="T15" fmla="*/ 19 h 19"/>
                    <a:gd name="T16" fmla="*/ 0 w 19"/>
                    <a:gd name="T17" fmla="*/ 12 h 1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19"/>
                    <a:gd name="T29" fmla="*/ 19 w 19"/>
                    <a:gd name="T30" fmla="*/ 19 h 1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19">
                      <a:moveTo>
                        <a:pt x="0" y="12"/>
                      </a:moveTo>
                      <a:lnTo>
                        <a:pt x="6" y="3"/>
                      </a:lnTo>
                      <a:lnTo>
                        <a:pt x="12" y="0"/>
                      </a:lnTo>
                      <a:lnTo>
                        <a:pt x="19" y="3"/>
                      </a:lnTo>
                      <a:lnTo>
                        <a:pt x="19" y="9"/>
                      </a:lnTo>
                      <a:lnTo>
                        <a:pt x="19" y="16"/>
                      </a:lnTo>
                      <a:lnTo>
                        <a:pt x="16" y="19"/>
                      </a:lnTo>
                      <a:lnTo>
                        <a:pt x="9" y="19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76" name="Rectangle 321">
                  <a:extLst>
                    <a:ext uri="{FF2B5EF4-FFF2-40B4-BE49-F238E27FC236}">
                      <a16:creationId xmlns:a16="http://schemas.microsoft.com/office/drawing/2014/main" id="{21987C48-F503-49E6-B6D0-8CE6CCC2C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7" y="1083"/>
                  <a:ext cx="16" cy="18"/>
                </a:xfrm>
                <a:prstGeom prst="rect">
                  <a:avLst/>
                </a:pr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7" name="Freeform 322">
                  <a:extLst>
                    <a:ext uri="{FF2B5EF4-FFF2-40B4-BE49-F238E27FC236}">
                      <a16:creationId xmlns:a16="http://schemas.microsoft.com/office/drawing/2014/main" id="{E1F46C10-E592-4E0E-8A9D-A59FE56CF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0" y="846"/>
                  <a:ext cx="34" cy="19"/>
                </a:xfrm>
                <a:custGeom>
                  <a:avLst/>
                  <a:gdLst>
                    <a:gd name="T0" fmla="*/ 31 w 34"/>
                    <a:gd name="T1" fmla="*/ 0 h 19"/>
                    <a:gd name="T2" fmla="*/ 34 w 34"/>
                    <a:gd name="T3" fmla="*/ 10 h 19"/>
                    <a:gd name="T4" fmla="*/ 31 w 34"/>
                    <a:gd name="T5" fmla="*/ 16 h 19"/>
                    <a:gd name="T6" fmla="*/ 28 w 34"/>
                    <a:gd name="T7" fmla="*/ 19 h 19"/>
                    <a:gd name="T8" fmla="*/ 25 w 34"/>
                    <a:gd name="T9" fmla="*/ 19 h 19"/>
                    <a:gd name="T10" fmla="*/ 0 w 34"/>
                    <a:gd name="T11" fmla="*/ 19 h 19"/>
                    <a:gd name="T12" fmla="*/ 0 w 34"/>
                    <a:gd name="T13" fmla="*/ 0 h 19"/>
                    <a:gd name="T14" fmla="*/ 31 w 34"/>
                    <a:gd name="T15" fmla="*/ 0 h 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4"/>
                    <a:gd name="T25" fmla="*/ 0 h 19"/>
                    <a:gd name="T26" fmla="*/ 34 w 34"/>
                    <a:gd name="T27" fmla="*/ 19 h 1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4" h="19">
                      <a:moveTo>
                        <a:pt x="31" y="0"/>
                      </a:moveTo>
                      <a:lnTo>
                        <a:pt x="34" y="10"/>
                      </a:lnTo>
                      <a:lnTo>
                        <a:pt x="31" y="16"/>
                      </a:lnTo>
                      <a:lnTo>
                        <a:pt x="28" y="19"/>
                      </a:lnTo>
                      <a:lnTo>
                        <a:pt x="25" y="19"/>
                      </a:lnTo>
                      <a:lnTo>
                        <a:pt x="0" y="19"/>
                      </a:lnTo>
                      <a:lnTo>
                        <a:pt x="0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78" name="Freeform 323">
                  <a:extLst>
                    <a:ext uri="{FF2B5EF4-FFF2-40B4-BE49-F238E27FC236}">
                      <a16:creationId xmlns:a16="http://schemas.microsoft.com/office/drawing/2014/main" id="{B891E154-9010-4BDE-B766-30FF9C1267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0" y="871"/>
                  <a:ext cx="71" cy="31"/>
                </a:xfrm>
                <a:custGeom>
                  <a:avLst/>
                  <a:gdLst>
                    <a:gd name="T0" fmla="*/ 0 w 71"/>
                    <a:gd name="T1" fmla="*/ 31 h 31"/>
                    <a:gd name="T2" fmla="*/ 7 w 71"/>
                    <a:gd name="T3" fmla="*/ 18 h 31"/>
                    <a:gd name="T4" fmla="*/ 13 w 71"/>
                    <a:gd name="T5" fmla="*/ 9 h 31"/>
                    <a:gd name="T6" fmla="*/ 22 w 71"/>
                    <a:gd name="T7" fmla="*/ 3 h 31"/>
                    <a:gd name="T8" fmla="*/ 31 w 71"/>
                    <a:gd name="T9" fmla="*/ 0 h 31"/>
                    <a:gd name="T10" fmla="*/ 43 w 71"/>
                    <a:gd name="T11" fmla="*/ 0 h 31"/>
                    <a:gd name="T12" fmla="*/ 53 w 71"/>
                    <a:gd name="T13" fmla="*/ 0 h 31"/>
                    <a:gd name="T14" fmla="*/ 62 w 71"/>
                    <a:gd name="T15" fmla="*/ 6 h 31"/>
                    <a:gd name="T16" fmla="*/ 71 w 71"/>
                    <a:gd name="T17" fmla="*/ 12 h 31"/>
                    <a:gd name="T18" fmla="*/ 68 w 71"/>
                    <a:gd name="T19" fmla="*/ 21 h 31"/>
                    <a:gd name="T20" fmla="*/ 62 w 71"/>
                    <a:gd name="T21" fmla="*/ 28 h 31"/>
                    <a:gd name="T22" fmla="*/ 56 w 71"/>
                    <a:gd name="T23" fmla="*/ 31 h 31"/>
                    <a:gd name="T24" fmla="*/ 43 w 71"/>
                    <a:gd name="T25" fmla="*/ 31 h 31"/>
                    <a:gd name="T26" fmla="*/ 22 w 71"/>
                    <a:gd name="T27" fmla="*/ 31 h 31"/>
                    <a:gd name="T28" fmla="*/ 0 w 71"/>
                    <a:gd name="T29" fmla="*/ 31 h 3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1"/>
                    <a:gd name="T46" fmla="*/ 0 h 31"/>
                    <a:gd name="T47" fmla="*/ 71 w 71"/>
                    <a:gd name="T48" fmla="*/ 31 h 3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1" h="31">
                      <a:moveTo>
                        <a:pt x="0" y="31"/>
                      </a:moveTo>
                      <a:lnTo>
                        <a:pt x="7" y="18"/>
                      </a:lnTo>
                      <a:lnTo>
                        <a:pt x="13" y="9"/>
                      </a:lnTo>
                      <a:lnTo>
                        <a:pt x="22" y="3"/>
                      </a:lnTo>
                      <a:lnTo>
                        <a:pt x="31" y="0"/>
                      </a:lnTo>
                      <a:lnTo>
                        <a:pt x="43" y="0"/>
                      </a:lnTo>
                      <a:lnTo>
                        <a:pt x="53" y="0"/>
                      </a:lnTo>
                      <a:lnTo>
                        <a:pt x="62" y="6"/>
                      </a:lnTo>
                      <a:lnTo>
                        <a:pt x="71" y="12"/>
                      </a:lnTo>
                      <a:lnTo>
                        <a:pt x="68" y="21"/>
                      </a:lnTo>
                      <a:lnTo>
                        <a:pt x="62" y="28"/>
                      </a:lnTo>
                      <a:lnTo>
                        <a:pt x="56" y="31"/>
                      </a:lnTo>
                      <a:lnTo>
                        <a:pt x="43" y="31"/>
                      </a:lnTo>
                      <a:lnTo>
                        <a:pt x="22" y="3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79" name="Freeform 324">
                  <a:extLst>
                    <a:ext uri="{FF2B5EF4-FFF2-40B4-BE49-F238E27FC236}">
                      <a16:creationId xmlns:a16="http://schemas.microsoft.com/office/drawing/2014/main" id="{1CE4E9DD-2C93-4118-8330-66A08B098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788"/>
                  <a:ext cx="277" cy="83"/>
                </a:xfrm>
                <a:custGeom>
                  <a:avLst/>
                  <a:gdLst>
                    <a:gd name="T0" fmla="*/ 0 w 277"/>
                    <a:gd name="T1" fmla="*/ 0 h 83"/>
                    <a:gd name="T2" fmla="*/ 21 w 277"/>
                    <a:gd name="T3" fmla="*/ 3 h 83"/>
                    <a:gd name="T4" fmla="*/ 40 w 277"/>
                    <a:gd name="T5" fmla="*/ 6 h 83"/>
                    <a:gd name="T6" fmla="*/ 55 w 277"/>
                    <a:gd name="T7" fmla="*/ 12 h 83"/>
                    <a:gd name="T8" fmla="*/ 71 w 277"/>
                    <a:gd name="T9" fmla="*/ 21 h 83"/>
                    <a:gd name="T10" fmla="*/ 98 w 277"/>
                    <a:gd name="T11" fmla="*/ 40 h 83"/>
                    <a:gd name="T12" fmla="*/ 126 w 277"/>
                    <a:gd name="T13" fmla="*/ 58 h 83"/>
                    <a:gd name="T14" fmla="*/ 166 w 277"/>
                    <a:gd name="T15" fmla="*/ 58 h 83"/>
                    <a:gd name="T16" fmla="*/ 206 w 277"/>
                    <a:gd name="T17" fmla="*/ 55 h 83"/>
                    <a:gd name="T18" fmla="*/ 246 w 277"/>
                    <a:gd name="T19" fmla="*/ 58 h 83"/>
                    <a:gd name="T20" fmla="*/ 261 w 277"/>
                    <a:gd name="T21" fmla="*/ 61 h 83"/>
                    <a:gd name="T22" fmla="*/ 277 w 277"/>
                    <a:gd name="T23" fmla="*/ 68 h 83"/>
                    <a:gd name="T24" fmla="*/ 261 w 277"/>
                    <a:gd name="T25" fmla="*/ 74 h 83"/>
                    <a:gd name="T26" fmla="*/ 243 w 277"/>
                    <a:gd name="T27" fmla="*/ 77 h 83"/>
                    <a:gd name="T28" fmla="*/ 206 w 277"/>
                    <a:gd name="T29" fmla="*/ 83 h 83"/>
                    <a:gd name="T30" fmla="*/ 166 w 277"/>
                    <a:gd name="T31" fmla="*/ 80 h 83"/>
                    <a:gd name="T32" fmla="*/ 126 w 277"/>
                    <a:gd name="T33" fmla="*/ 74 h 83"/>
                    <a:gd name="T34" fmla="*/ 86 w 277"/>
                    <a:gd name="T35" fmla="*/ 61 h 83"/>
                    <a:gd name="T36" fmla="*/ 52 w 277"/>
                    <a:gd name="T37" fmla="*/ 46 h 83"/>
                    <a:gd name="T38" fmla="*/ 34 w 277"/>
                    <a:gd name="T39" fmla="*/ 37 h 83"/>
                    <a:gd name="T40" fmla="*/ 21 w 277"/>
                    <a:gd name="T41" fmla="*/ 25 h 83"/>
                    <a:gd name="T42" fmla="*/ 9 w 277"/>
                    <a:gd name="T43" fmla="*/ 12 h 83"/>
                    <a:gd name="T44" fmla="*/ 0 w 277"/>
                    <a:gd name="T45" fmla="*/ 0 h 8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77"/>
                    <a:gd name="T70" fmla="*/ 0 h 83"/>
                    <a:gd name="T71" fmla="*/ 277 w 277"/>
                    <a:gd name="T72" fmla="*/ 83 h 8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77" h="83">
                      <a:moveTo>
                        <a:pt x="0" y="0"/>
                      </a:moveTo>
                      <a:lnTo>
                        <a:pt x="21" y="3"/>
                      </a:lnTo>
                      <a:lnTo>
                        <a:pt x="40" y="6"/>
                      </a:lnTo>
                      <a:lnTo>
                        <a:pt x="55" y="12"/>
                      </a:lnTo>
                      <a:lnTo>
                        <a:pt x="71" y="21"/>
                      </a:lnTo>
                      <a:lnTo>
                        <a:pt x="98" y="40"/>
                      </a:lnTo>
                      <a:lnTo>
                        <a:pt x="126" y="58"/>
                      </a:lnTo>
                      <a:lnTo>
                        <a:pt x="166" y="58"/>
                      </a:lnTo>
                      <a:lnTo>
                        <a:pt x="206" y="55"/>
                      </a:lnTo>
                      <a:lnTo>
                        <a:pt x="246" y="58"/>
                      </a:lnTo>
                      <a:lnTo>
                        <a:pt x="261" y="61"/>
                      </a:lnTo>
                      <a:lnTo>
                        <a:pt x="277" y="68"/>
                      </a:lnTo>
                      <a:lnTo>
                        <a:pt x="261" y="74"/>
                      </a:lnTo>
                      <a:lnTo>
                        <a:pt x="243" y="77"/>
                      </a:lnTo>
                      <a:lnTo>
                        <a:pt x="206" y="83"/>
                      </a:lnTo>
                      <a:lnTo>
                        <a:pt x="166" y="80"/>
                      </a:lnTo>
                      <a:lnTo>
                        <a:pt x="126" y="74"/>
                      </a:lnTo>
                      <a:lnTo>
                        <a:pt x="86" y="61"/>
                      </a:lnTo>
                      <a:lnTo>
                        <a:pt x="52" y="46"/>
                      </a:lnTo>
                      <a:lnTo>
                        <a:pt x="34" y="37"/>
                      </a:lnTo>
                      <a:lnTo>
                        <a:pt x="21" y="25"/>
                      </a:lnTo>
                      <a:lnTo>
                        <a:pt x="9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80" name="Freeform 325">
                  <a:extLst>
                    <a:ext uri="{FF2B5EF4-FFF2-40B4-BE49-F238E27FC236}">
                      <a16:creationId xmlns:a16="http://schemas.microsoft.com/office/drawing/2014/main" id="{A8D41133-79C5-4DCA-8422-A37E42C81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883"/>
                  <a:ext cx="86" cy="55"/>
                </a:xfrm>
                <a:custGeom>
                  <a:avLst/>
                  <a:gdLst>
                    <a:gd name="T0" fmla="*/ 0 w 86"/>
                    <a:gd name="T1" fmla="*/ 0 h 55"/>
                    <a:gd name="T2" fmla="*/ 86 w 86"/>
                    <a:gd name="T3" fmla="*/ 0 h 55"/>
                    <a:gd name="T4" fmla="*/ 86 w 86"/>
                    <a:gd name="T5" fmla="*/ 22 h 55"/>
                    <a:gd name="T6" fmla="*/ 83 w 86"/>
                    <a:gd name="T7" fmla="*/ 34 h 55"/>
                    <a:gd name="T8" fmla="*/ 71 w 86"/>
                    <a:gd name="T9" fmla="*/ 55 h 55"/>
                    <a:gd name="T10" fmla="*/ 61 w 86"/>
                    <a:gd name="T11" fmla="*/ 49 h 55"/>
                    <a:gd name="T12" fmla="*/ 52 w 86"/>
                    <a:gd name="T13" fmla="*/ 43 h 55"/>
                    <a:gd name="T14" fmla="*/ 28 w 86"/>
                    <a:gd name="T15" fmla="*/ 34 h 55"/>
                    <a:gd name="T16" fmla="*/ 18 w 86"/>
                    <a:gd name="T17" fmla="*/ 31 h 55"/>
                    <a:gd name="T18" fmla="*/ 9 w 86"/>
                    <a:gd name="T19" fmla="*/ 22 h 55"/>
                    <a:gd name="T20" fmla="*/ 3 w 86"/>
                    <a:gd name="T21" fmla="*/ 12 h 55"/>
                    <a:gd name="T22" fmla="*/ 0 w 86"/>
                    <a:gd name="T23" fmla="*/ 0 h 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86"/>
                    <a:gd name="T37" fmla="*/ 0 h 55"/>
                    <a:gd name="T38" fmla="*/ 86 w 86"/>
                    <a:gd name="T39" fmla="*/ 55 h 5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86" h="55">
                      <a:moveTo>
                        <a:pt x="0" y="0"/>
                      </a:moveTo>
                      <a:lnTo>
                        <a:pt x="86" y="0"/>
                      </a:lnTo>
                      <a:lnTo>
                        <a:pt x="86" y="22"/>
                      </a:lnTo>
                      <a:lnTo>
                        <a:pt x="83" y="34"/>
                      </a:lnTo>
                      <a:lnTo>
                        <a:pt x="71" y="55"/>
                      </a:lnTo>
                      <a:lnTo>
                        <a:pt x="61" y="49"/>
                      </a:lnTo>
                      <a:lnTo>
                        <a:pt x="52" y="43"/>
                      </a:lnTo>
                      <a:lnTo>
                        <a:pt x="28" y="34"/>
                      </a:lnTo>
                      <a:lnTo>
                        <a:pt x="18" y="31"/>
                      </a:lnTo>
                      <a:lnTo>
                        <a:pt x="9" y="22"/>
                      </a:lnTo>
                      <a:lnTo>
                        <a:pt x="3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81" name="Freeform 326">
                  <a:extLst>
                    <a:ext uri="{FF2B5EF4-FFF2-40B4-BE49-F238E27FC236}">
                      <a16:creationId xmlns:a16="http://schemas.microsoft.com/office/drawing/2014/main" id="{FE24D345-3A66-4F4C-89BD-2DF36F81C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828"/>
                  <a:ext cx="105" cy="46"/>
                </a:xfrm>
                <a:custGeom>
                  <a:avLst/>
                  <a:gdLst>
                    <a:gd name="T0" fmla="*/ 49 w 105"/>
                    <a:gd name="T1" fmla="*/ 18 h 46"/>
                    <a:gd name="T2" fmla="*/ 40 w 105"/>
                    <a:gd name="T3" fmla="*/ 18 h 46"/>
                    <a:gd name="T4" fmla="*/ 34 w 105"/>
                    <a:gd name="T5" fmla="*/ 21 h 46"/>
                    <a:gd name="T6" fmla="*/ 25 w 105"/>
                    <a:gd name="T7" fmla="*/ 31 h 46"/>
                    <a:gd name="T8" fmla="*/ 16 w 105"/>
                    <a:gd name="T9" fmla="*/ 43 h 46"/>
                    <a:gd name="T10" fmla="*/ 9 w 105"/>
                    <a:gd name="T11" fmla="*/ 46 h 46"/>
                    <a:gd name="T12" fmla="*/ 0 w 105"/>
                    <a:gd name="T13" fmla="*/ 46 h 46"/>
                    <a:gd name="T14" fmla="*/ 0 w 105"/>
                    <a:gd name="T15" fmla="*/ 0 h 46"/>
                    <a:gd name="T16" fmla="*/ 105 w 105"/>
                    <a:gd name="T17" fmla="*/ 0 h 46"/>
                    <a:gd name="T18" fmla="*/ 105 w 105"/>
                    <a:gd name="T19" fmla="*/ 15 h 46"/>
                    <a:gd name="T20" fmla="*/ 102 w 105"/>
                    <a:gd name="T21" fmla="*/ 28 h 46"/>
                    <a:gd name="T22" fmla="*/ 92 w 105"/>
                    <a:gd name="T23" fmla="*/ 34 h 46"/>
                    <a:gd name="T24" fmla="*/ 83 w 105"/>
                    <a:gd name="T25" fmla="*/ 37 h 46"/>
                    <a:gd name="T26" fmla="*/ 74 w 105"/>
                    <a:gd name="T27" fmla="*/ 34 h 46"/>
                    <a:gd name="T28" fmla="*/ 65 w 105"/>
                    <a:gd name="T29" fmla="*/ 31 h 46"/>
                    <a:gd name="T30" fmla="*/ 55 w 105"/>
                    <a:gd name="T31" fmla="*/ 24 h 46"/>
                    <a:gd name="T32" fmla="*/ 49 w 105"/>
                    <a:gd name="T33" fmla="*/ 18 h 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5"/>
                    <a:gd name="T52" fmla="*/ 0 h 46"/>
                    <a:gd name="T53" fmla="*/ 105 w 105"/>
                    <a:gd name="T54" fmla="*/ 46 h 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5" h="46">
                      <a:moveTo>
                        <a:pt x="49" y="18"/>
                      </a:moveTo>
                      <a:lnTo>
                        <a:pt x="40" y="18"/>
                      </a:lnTo>
                      <a:lnTo>
                        <a:pt x="34" y="21"/>
                      </a:lnTo>
                      <a:lnTo>
                        <a:pt x="25" y="31"/>
                      </a:lnTo>
                      <a:lnTo>
                        <a:pt x="16" y="43"/>
                      </a:lnTo>
                      <a:lnTo>
                        <a:pt x="9" y="46"/>
                      </a:ln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105" y="0"/>
                      </a:lnTo>
                      <a:lnTo>
                        <a:pt x="105" y="15"/>
                      </a:lnTo>
                      <a:lnTo>
                        <a:pt x="102" y="28"/>
                      </a:lnTo>
                      <a:lnTo>
                        <a:pt x="92" y="34"/>
                      </a:lnTo>
                      <a:lnTo>
                        <a:pt x="83" y="37"/>
                      </a:lnTo>
                      <a:lnTo>
                        <a:pt x="74" y="34"/>
                      </a:lnTo>
                      <a:lnTo>
                        <a:pt x="65" y="31"/>
                      </a:lnTo>
                      <a:lnTo>
                        <a:pt x="55" y="24"/>
                      </a:lnTo>
                      <a:lnTo>
                        <a:pt x="49" y="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82" name="Freeform 327">
                  <a:extLst>
                    <a:ext uri="{FF2B5EF4-FFF2-40B4-BE49-F238E27FC236}">
                      <a16:creationId xmlns:a16="http://schemas.microsoft.com/office/drawing/2014/main" id="{129909B8-B559-4FCB-AF55-5C7B604F1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0" y="770"/>
                  <a:ext cx="104" cy="39"/>
                </a:xfrm>
                <a:custGeom>
                  <a:avLst/>
                  <a:gdLst>
                    <a:gd name="T0" fmla="*/ 0 w 104"/>
                    <a:gd name="T1" fmla="*/ 0 h 39"/>
                    <a:gd name="T2" fmla="*/ 34 w 104"/>
                    <a:gd name="T3" fmla="*/ 0 h 39"/>
                    <a:gd name="T4" fmla="*/ 64 w 104"/>
                    <a:gd name="T5" fmla="*/ 0 h 39"/>
                    <a:gd name="T6" fmla="*/ 77 w 104"/>
                    <a:gd name="T7" fmla="*/ 3 h 39"/>
                    <a:gd name="T8" fmla="*/ 89 w 104"/>
                    <a:gd name="T9" fmla="*/ 9 h 39"/>
                    <a:gd name="T10" fmla="*/ 98 w 104"/>
                    <a:gd name="T11" fmla="*/ 15 h 39"/>
                    <a:gd name="T12" fmla="*/ 104 w 104"/>
                    <a:gd name="T13" fmla="*/ 27 h 39"/>
                    <a:gd name="T14" fmla="*/ 101 w 104"/>
                    <a:gd name="T15" fmla="*/ 33 h 39"/>
                    <a:gd name="T16" fmla="*/ 98 w 104"/>
                    <a:gd name="T17" fmla="*/ 36 h 39"/>
                    <a:gd name="T18" fmla="*/ 86 w 104"/>
                    <a:gd name="T19" fmla="*/ 39 h 39"/>
                    <a:gd name="T20" fmla="*/ 70 w 104"/>
                    <a:gd name="T21" fmla="*/ 39 h 39"/>
                    <a:gd name="T22" fmla="*/ 52 w 104"/>
                    <a:gd name="T23" fmla="*/ 36 h 39"/>
                    <a:gd name="T24" fmla="*/ 34 w 104"/>
                    <a:gd name="T25" fmla="*/ 33 h 39"/>
                    <a:gd name="T26" fmla="*/ 18 w 104"/>
                    <a:gd name="T27" fmla="*/ 24 h 39"/>
                    <a:gd name="T28" fmla="*/ 6 w 104"/>
                    <a:gd name="T29" fmla="*/ 12 h 39"/>
                    <a:gd name="T30" fmla="*/ 3 w 104"/>
                    <a:gd name="T31" fmla="*/ 6 h 39"/>
                    <a:gd name="T32" fmla="*/ 0 w 104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4"/>
                    <a:gd name="T52" fmla="*/ 0 h 39"/>
                    <a:gd name="T53" fmla="*/ 104 w 10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4" h="39">
                      <a:moveTo>
                        <a:pt x="0" y="0"/>
                      </a:moveTo>
                      <a:lnTo>
                        <a:pt x="34" y="0"/>
                      </a:lnTo>
                      <a:lnTo>
                        <a:pt x="64" y="0"/>
                      </a:lnTo>
                      <a:lnTo>
                        <a:pt x="77" y="3"/>
                      </a:lnTo>
                      <a:lnTo>
                        <a:pt x="89" y="9"/>
                      </a:lnTo>
                      <a:lnTo>
                        <a:pt x="98" y="15"/>
                      </a:lnTo>
                      <a:lnTo>
                        <a:pt x="104" y="27"/>
                      </a:lnTo>
                      <a:lnTo>
                        <a:pt x="101" y="33"/>
                      </a:lnTo>
                      <a:lnTo>
                        <a:pt x="98" y="36"/>
                      </a:lnTo>
                      <a:lnTo>
                        <a:pt x="86" y="39"/>
                      </a:lnTo>
                      <a:lnTo>
                        <a:pt x="70" y="39"/>
                      </a:lnTo>
                      <a:lnTo>
                        <a:pt x="52" y="36"/>
                      </a:lnTo>
                      <a:lnTo>
                        <a:pt x="34" y="33"/>
                      </a:lnTo>
                      <a:lnTo>
                        <a:pt x="18" y="24"/>
                      </a:lnTo>
                      <a:lnTo>
                        <a:pt x="6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83" name="Freeform 328">
                  <a:extLst>
                    <a:ext uri="{FF2B5EF4-FFF2-40B4-BE49-F238E27FC236}">
                      <a16:creationId xmlns:a16="http://schemas.microsoft.com/office/drawing/2014/main" id="{AEEDFE84-0A21-4038-857F-62E8C72780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" y="779"/>
                  <a:ext cx="55" cy="40"/>
                </a:xfrm>
                <a:custGeom>
                  <a:avLst/>
                  <a:gdLst>
                    <a:gd name="T0" fmla="*/ 0 w 55"/>
                    <a:gd name="T1" fmla="*/ 40 h 40"/>
                    <a:gd name="T2" fmla="*/ 3 w 55"/>
                    <a:gd name="T3" fmla="*/ 27 h 40"/>
                    <a:gd name="T4" fmla="*/ 6 w 55"/>
                    <a:gd name="T5" fmla="*/ 18 h 40"/>
                    <a:gd name="T6" fmla="*/ 12 w 55"/>
                    <a:gd name="T7" fmla="*/ 12 h 40"/>
                    <a:gd name="T8" fmla="*/ 18 w 55"/>
                    <a:gd name="T9" fmla="*/ 6 h 40"/>
                    <a:gd name="T10" fmla="*/ 34 w 55"/>
                    <a:gd name="T11" fmla="*/ 3 h 40"/>
                    <a:gd name="T12" fmla="*/ 55 w 55"/>
                    <a:gd name="T13" fmla="*/ 0 h 40"/>
                    <a:gd name="T14" fmla="*/ 55 w 55"/>
                    <a:gd name="T15" fmla="*/ 40 h 40"/>
                    <a:gd name="T16" fmla="*/ 40 w 55"/>
                    <a:gd name="T17" fmla="*/ 34 h 40"/>
                    <a:gd name="T18" fmla="*/ 27 w 55"/>
                    <a:gd name="T19" fmla="*/ 30 h 40"/>
                    <a:gd name="T20" fmla="*/ 15 w 55"/>
                    <a:gd name="T21" fmla="*/ 34 h 40"/>
                    <a:gd name="T22" fmla="*/ 0 w 55"/>
                    <a:gd name="T23" fmla="*/ 40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5"/>
                    <a:gd name="T37" fmla="*/ 0 h 40"/>
                    <a:gd name="T38" fmla="*/ 55 w 55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5" h="40">
                      <a:moveTo>
                        <a:pt x="0" y="40"/>
                      </a:moveTo>
                      <a:lnTo>
                        <a:pt x="3" y="27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18" y="6"/>
                      </a:lnTo>
                      <a:lnTo>
                        <a:pt x="34" y="3"/>
                      </a:lnTo>
                      <a:lnTo>
                        <a:pt x="55" y="0"/>
                      </a:lnTo>
                      <a:lnTo>
                        <a:pt x="55" y="40"/>
                      </a:lnTo>
                      <a:lnTo>
                        <a:pt x="40" y="34"/>
                      </a:lnTo>
                      <a:lnTo>
                        <a:pt x="27" y="30"/>
                      </a:lnTo>
                      <a:lnTo>
                        <a:pt x="15" y="3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84" name="Freeform 329">
                  <a:extLst>
                    <a:ext uri="{FF2B5EF4-FFF2-40B4-BE49-F238E27FC236}">
                      <a16:creationId xmlns:a16="http://schemas.microsoft.com/office/drawing/2014/main" id="{CDA8F0F3-1FA7-47A4-8002-D48BECEB0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" y="800"/>
                  <a:ext cx="2103" cy="2513"/>
                </a:xfrm>
                <a:custGeom>
                  <a:avLst/>
                  <a:gdLst>
                    <a:gd name="T0" fmla="*/ 1365 w 2103"/>
                    <a:gd name="T1" fmla="*/ 639 h 2513"/>
                    <a:gd name="T2" fmla="*/ 1276 w 2103"/>
                    <a:gd name="T3" fmla="*/ 670 h 2513"/>
                    <a:gd name="T4" fmla="*/ 1288 w 2103"/>
                    <a:gd name="T5" fmla="*/ 562 h 2513"/>
                    <a:gd name="T6" fmla="*/ 2078 w 2103"/>
                    <a:gd name="T7" fmla="*/ 1674 h 2513"/>
                    <a:gd name="T8" fmla="*/ 1885 w 2103"/>
                    <a:gd name="T9" fmla="*/ 1951 h 2513"/>
                    <a:gd name="T10" fmla="*/ 1755 w 2103"/>
                    <a:gd name="T11" fmla="*/ 2147 h 2513"/>
                    <a:gd name="T12" fmla="*/ 1629 w 2103"/>
                    <a:gd name="T13" fmla="*/ 2258 h 2513"/>
                    <a:gd name="T14" fmla="*/ 1568 w 2103"/>
                    <a:gd name="T15" fmla="*/ 2421 h 2513"/>
                    <a:gd name="T16" fmla="*/ 1491 w 2103"/>
                    <a:gd name="T17" fmla="*/ 2473 h 2513"/>
                    <a:gd name="T18" fmla="*/ 1525 w 2103"/>
                    <a:gd name="T19" fmla="*/ 1997 h 2513"/>
                    <a:gd name="T20" fmla="*/ 1390 w 2103"/>
                    <a:gd name="T21" fmla="*/ 1607 h 2513"/>
                    <a:gd name="T22" fmla="*/ 1420 w 2103"/>
                    <a:gd name="T23" fmla="*/ 1349 h 2513"/>
                    <a:gd name="T24" fmla="*/ 1276 w 2103"/>
                    <a:gd name="T25" fmla="*/ 1244 h 2513"/>
                    <a:gd name="T26" fmla="*/ 1045 w 2103"/>
                    <a:gd name="T27" fmla="*/ 1140 h 2513"/>
                    <a:gd name="T28" fmla="*/ 910 w 2103"/>
                    <a:gd name="T29" fmla="*/ 992 h 2513"/>
                    <a:gd name="T30" fmla="*/ 833 w 2103"/>
                    <a:gd name="T31" fmla="*/ 934 h 2513"/>
                    <a:gd name="T32" fmla="*/ 679 w 2103"/>
                    <a:gd name="T33" fmla="*/ 612 h 2513"/>
                    <a:gd name="T34" fmla="*/ 590 w 2103"/>
                    <a:gd name="T35" fmla="*/ 473 h 2513"/>
                    <a:gd name="T36" fmla="*/ 390 w 2103"/>
                    <a:gd name="T37" fmla="*/ 332 h 2513"/>
                    <a:gd name="T38" fmla="*/ 240 w 2103"/>
                    <a:gd name="T39" fmla="*/ 360 h 2513"/>
                    <a:gd name="T40" fmla="*/ 71 w 2103"/>
                    <a:gd name="T41" fmla="*/ 421 h 2513"/>
                    <a:gd name="T42" fmla="*/ 55 w 2103"/>
                    <a:gd name="T43" fmla="*/ 353 h 2513"/>
                    <a:gd name="T44" fmla="*/ 46 w 2103"/>
                    <a:gd name="T45" fmla="*/ 261 h 2513"/>
                    <a:gd name="T46" fmla="*/ 64 w 2103"/>
                    <a:gd name="T47" fmla="*/ 200 h 2513"/>
                    <a:gd name="T48" fmla="*/ 363 w 2103"/>
                    <a:gd name="T49" fmla="*/ 142 h 2513"/>
                    <a:gd name="T50" fmla="*/ 778 w 2103"/>
                    <a:gd name="T51" fmla="*/ 129 h 2513"/>
                    <a:gd name="T52" fmla="*/ 747 w 2103"/>
                    <a:gd name="T53" fmla="*/ 65 h 2513"/>
                    <a:gd name="T54" fmla="*/ 772 w 2103"/>
                    <a:gd name="T55" fmla="*/ 0 h 2513"/>
                    <a:gd name="T56" fmla="*/ 1002 w 2103"/>
                    <a:gd name="T57" fmla="*/ 99 h 2513"/>
                    <a:gd name="T58" fmla="*/ 1091 w 2103"/>
                    <a:gd name="T59" fmla="*/ 191 h 2513"/>
                    <a:gd name="T60" fmla="*/ 1144 w 2103"/>
                    <a:gd name="T61" fmla="*/ 197 h 2513"/>
                    <a:gd name="T62" fmla="*/ 1245 w 2103"/>
                    <a:gd name="T63" fmla="*/ 169 h 2513"/>
                    <a:gd name="T64" fmla="*/ 1221 w 2103"/>
                    <a:gd name="T65" fmla="*/ 92 h 2513"/>
                    <a:gd name="T66" fmla="*/ 1307 w 2103"/>
                    <a:gd name="T67" fmla="*/ 83 h 2513"/>
                    <a:gd name="T68" fmla="*/ 1685 w 2103"/>
                    <a:gd name="T69" fmla="*/ 206 h 2513"/>
                    <a:gd name="T70" fmla="*/ 1611 w 2103"/>
                    <a:gd name="T71" fmla="*/ 298 h 2513"/>
                    <a:gd name="T72" fmla="*/ 1479 w 2103"/>
                    <a:gd name="T73" fmla="*/ 215 h 2513"/>
                    <a:gd name="T74" fmla="*/ 1433 w 2103"/>
                    <a:gd name="T75" fmla="*/ 166 h 2513"/>
                    <a:gd name="T76" fmla="*/ 1356 w 2103"/>
                    <a:gd name="T77" fmla="*/ 215 h 2513"/>
                    <a:gd name="T78" fmla="*/ 1285 w 2103"/>
                    <a:gd name="T79" fmla="*/ 283 h 2513"/>
                    <a:gd name="T80" fmla="*/ 1270 w 2103"/>
                    <a:gd name="T81" fmla="*/ 409 h 2513"/>
                    <a:gd name="T82" fmla="*/ 1399 w 2103"/>
                    <a:gd name="T83" fmla="*/ 446 h 2513"/>
                    <a:gd name="T84" fmla="*/ 1417 w 2103"/>
                    <a:gd name="T85" fmla="*/ 329 h 2513"/>
                    <a:gd name="T86" fmla="*/ 1611 w 2103"/>
                    <a:gd name="T87" fmla="*/ 338 h 2513"/>
                    <a:gd name="T88" fmla="*/ 1795 w 2103"/>
                    <a:gd name="T89" fmla="*/ 538 h 2513"/>
                    <a:gd name="T90" fmla="*/ 1700 w 2103"/>
                    <a:gd name="T91" fmla="*/ 522 h 2513"/>
                    <a:gd name="T92" fmla="*/ 1614 w 2103"/>
                    <a:gd name="T93" fmla="*/ 538 h 2513"/>
                    <a:gd name="T94" fmla="*/ 1685 w 2103"/>
                    <a:gd name="T95" fmla="*/ 590 h 2513"/>
                    <a:gd name="T96" fmla="*/ 1537 w 2103"/>
                    <a:gd name="T97" fmla="*/ 648 h 2513"/>
                    <a:gd name="T98" fmla="*/ 1457 w 2103"/>
                    <a:gd name="T99" fmla="*/ 759 h 2513"/>
                    <a:gd name="T100" fmla="*/ 1387 w 2103"/>
                    <a:gd name="T101" fmla="*/ 952 h 2513"/>
                    <a:gd name="T102" fmla="*/ 1230 w 2103"/>
                    <a:gd name="T103" fmla="*/ 922 h 2513"/>
                    <a:gd name="T104" fmla="*/ 1168 w 2103"/>
                    <a:gd name="T105" fmla="*/ 1121 h 2513"/>
                    <a:gd name="T106" fmla="*/ 1279 w 2103"/>
                    <a:gd name="T107" fmla="*/ 1097 h 2513"/>
                    <a:gd name="T108" fmla="*/ 1334 w 2103"/>
                    <a:gd name="T109" fmla="*/ 1250 h 2513"/>
                    <a:gd name="T110" fmla="*/ 1482 w 2103"/>
                    <a:gd name="T111" fmla="*/ 1250 h 2513"/>
                    <a:gd name="T112" fmla="*/ 1586 w 2103"/>
                    <a:gd name="T113" fmla="*/ 1263 h 2513"/>
                    <a:gd name="T114" fmla="*/ 1694 w 2103"/>
                    <a:gd name="T115" fmla="*/ 1269 h 2513"/>
                    <a:gd name="T116" fmla="*/ 1863 w 2103"/>
                    <a:gd name="T117" fmla="*/ 1450 h 2513"/>
                    <a:gd name="T118" fmla="*/ 1402 w 2103"/>
                    <a:gd name="T119" fmla="*/ 642 h 2513"/>
                    <a:gd name="T120" fmla="*/ 1322 w 2103"/>
                    <a:gd name="T121" fmla="*/ 224 h 2513"/>
                    <a:gd name="T122" fmla="*/ 812 w 2103"/>
                    <a:gd name="T123" fmla="*/ 74 h 251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103"/>
                    <a:gd name="T187" fmla="*/ 0 h 2513"/>
                    <a:gd name="T188" fmla="*/ 2103 w 2103"/>
                    <a:gd name="T189" fmla="*/ 2513 h 251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103" h="2513">
                      <a:moveTo>
                        <a:pt x="1285" y="688"/>
                      </a:moveTo>
                      <a:lnTo>
                        <a:pt x="1285" y="664"/>
                      </a:lnTo>
                      <a:lnTo>
                        <a:pt x="1291" y="639"/>
                      </a:lnTo>
                      <a:lnTo>
                        <a:pt x="1300" y="618"/>
                      </a:lnTo>
                      <a:lnTo>
                        <a:pt x="1313" y="602"/>
                      </a:lnTo>
                      <a:lnTo>
                        <a:pt x="1319" y="599"/>
                      </a:lnTo>
                      <a:lnTo>
                        <a:pt x="1325" y="596"/>
                      </a:lnTo>
                      <a:lnTo>
                        <a:pt x="1331" y="596"/>
                      </a:lnTo>
                      <a:lnTo>
                        <a:pt x="1337" y="599"/>
                      </a:lnTo>
                      <a:lnTo>
                        <a:pt x="1340" y="605"/>
                      </a:lnTo>
                      <a:lnTo>
                        <a:pt x="1343" y="618"/>
                      </a:lnTo>
                      <a:lnTo>
                        <a:pt x="1347" y="630"/>
                      </a:lnTo>
                      <a:lnTo>
                        <a:pt x="1347" y="648"/>
                      </a:lnTo>
                      <a:lnTo>
                        <a:pt x="1359" y="645"/>
                      </a:lnTo>
                      <a:lnTo>
                        <a:pt x="1365" y="639"/>
                      </a:lnTo>
                      <a:lnTo>
                        <a:pt x="1368" y="630"/>
                      </a:lnTo>
                      <a:lnTo>
                        <a:pt x="1368" y="621"/>
                      </a:lnTo>
                      <a:lnTo>
                        <a:pt x="1371" y="615"/>
                      </a:lnTo>
                      <a:lnTo>
                        <a:pt x="1371" y="605"/>
                      </a:lnTo>
                      <a:lnTo>
                        <a:pt x="1377" y="602"/>
                      </a:lnTo>
                      <a:lnTo>
                        <a:pt x="1387" y="602"/>
                      </a:lnTo>
                      <a:lnTo>
                        <a:pt x="1362" y="593"/>
                      </a:lnTo>
                      <a:lnTo>
                        <a:pt x="1331" y="587"/>
                      </a:lnTo>
                      <a:lnTo>
                        <a:pt x="1316" y="584"/>
                      </a:lnTo>
                      <a:lnTo>
                        <a:pt x="1304" y="584"/>
                      </a:lnTo>
                      <a:lnTo>
                        <a:pt x="1288" y="587"/>
                      </a:lnTo>
                      <a:lnTo>
                        <a:pt x="1276" y="593"/>
                      </a:lnTo>
                      <a:lnTo>
                        <a:pt x="1276" y="618"/>
                      </a:lnTo>
                      <a:lnTo>
                        <a:pt x="1276" y="645"/>
                      </a:lnTo>
                      <a:lnTo>
                        <a:pt x="1276" y="670"/>
                      </a:lnTo>
                      <a:lnTo>
                        <a:pt x="1279" y="679"/>
                      </a:lnTo>
                      <a:lnTo>
                        <a:pt x="1285" y="688"/>
                      </a:lnTo>
                      <a:lnTo>
                        <a:pt x="1316" y="565"/>
                      </a:lnTo>
                      <a:lnTo>
                        <a:pt x="1310" y="547"/>
                      </a:lnTo>
                      <a:lnTo>
                        <a:pt x="1297" y="538"/>
                      </a:lnTo>
                      <a:lnTo>
                        <a:pt x="1285" y="532"/>
                      </a:lnTo>
                      <a:lnTo>
                        <a:pt x="1270" y="532"/>
                      </a:lnTo>
                      <a:lnTo>
                        <a:pt x="1254" y="535"/>
                      </a:lnTo>
                      <a:lnTo>
                        <a:pt x="1242" y="541"/>
                      </a:lnTo>
                      <a:lnTo>
                        <a:pt x="1230" y="553"/>
                      </a:lnTo>
                      <a:lnTo>
                        <a:pt x="1221" y="565"/>
                      </a:lnTo>
                      <a:lnTo>
                        <a:pt x="1233" y="559"/>
                      </a:lnTo>
                      <a:lnTo>
                        <a:pt x="1245" y="559"/>
                      </a:lnTo>
                      <a:lnTo>
                        <a:pt x="1267" y="559"/>
                      </a:lnTo>
                      <a:lnTo>
                        <a:pt x="1288" y="562"/>
                      </a:lnTo>
                      <a:lnTo>
                        <a:pt x="1316" y="565"/>
                      </a:lnTo>
                      <a:lnTo>
                        <a:pt x="1285" y="688"/>
                      </a:lnTo>
                      <a:lnTo>
                        <a:pt x="1875" y="1462"/>
                      </a:lnTo>
                      <a:lnTo>
                        <a:pt x="1903" y="1481"/>
                      </a:lnTo>
                      <a:lnTo>
                        <a:pt x="1934" y="1493"/>
                      </a:lnTo>
                      <a:lnTo>
                        <a:pt x="1998" y="1518"/>
                      </a:lnTo>
                      <a:lnTo>
                        <a:pt x="2029" y="1530"/>
                      </a:lnTo>
                      <a:lnTo>
                        <a:pt x="2057" y="1548"/>
                      </a:lnTo>
                      <a:lnTo>
                        <a:pt x="2084" y="1567"/>
                      </a:lnTo>
                      <a:lnTo>
                        <a:pt x="2094" y="1579"/>
                      </a:lnTo>
                      <a:lnTo>
                        <a:pt x="2103" y="1594"/>
                      </a:lnTo>
                      <a:lnTo>
                        <a:pt x="2103" y="1619"/>
                      </a:lnTo>
                      <a:lnTo>
                        <a:pt x="2097" y="1641"/>
                      </a:lnTo>
                      <a:lnTo>
                        <a:pt x="2088" y="1659"/>
                      </a:lnTo>
                      <a:lnTo>
                        <a:pt x="2078" y="1674"/>
                      </a:lnTo>
                      <a:lnTo>
                        <a:pt x="2054" y="1705"/>
                      </a:lnTo>
                      <a:lnTo>
                        <a:pt x="2044" y="1717"/>
                      </a:lnTo>
                      <a:lnTo>
                        <a:pt x="2032" y="1736"/>
                      </a:lnTo>
                      <a:lnTo>
                        <a:pt x="2035" y="1760"/>
                      </a:lnTo>
                      <a:lnTo>
                        <a:pt x="2035" y="1782"/>
                      </a:lnTo>
                      <a:lnTo>
                        <a:pt x="2032" y="1803"/>
                      </a:lnTo>
                      <a:lnTo>
                        <a:pt x="2026" y="1825"/>
                      </a:lnTo>
                      <a:lnTo>
                        <a:pt x="2014" y="1862"/>
                      </a:lnTo>
                      <a:lnTo>
                        <a:pt x="1992" y="1905"/>
                      </a:lnTo>
                      <a:lnTo>
                        <a:pt x="1974" y="1905"/>
                      </a:lnTo>
                      <a:lnTo>
                        <a:pt x="1958" y="1908"/>
                      </a:lnTo>
                      <a:lnTo>
                        <a:pt x="1943" y="1911"/>
                      </a:lnTo>
                      <a:lnTo>
                        <a:pt x="1931" y="1917"/>
                      </a:lnTo>
                      <a:lnTo>
                        <a:pt x="1906" y="1935"/>
                      </a:lnTo>
                      <a:lnTo>
                        <a:pt x="1885" y="1951"/>
                      </a:lnTo>
                      <a:lnTo>
                        <a:pt x="1882" y="1966"/>
                      </a:lnTo>
                      <a:lnTo>
                        <a:pt x="1885" y="1975"/>
                      </a:lnTo>
                      <a:lnTo>
                        <a:pt x="1891" y="1985"/>
                      </a:lnTo>
                      <a:lnTo>
                        <a:pt x="1891" y="2000"/>
                      </a:lnTo>
                      <a:lnTo>
                        <a:pt x="1882" y="2006"/>
                      </a:lnTo>
                      <a:lnTo>
                        <a:pt x="1872" y="2012"/>
                      </a:lnTo>
                      <a:lnTo>
                        <a:pt x="1857" y="2031"/>
                      </a:lnTo>
                      <a:lnTo>
                        <a:pt x="1832" y="2077"/>
                      </a:lnTo>
                      <a:lnTo>
                        <a:pt x="1820" y="2098"/>
                      </a:lnTo>
                      <a:lnTo>
                        <a:pt x="1805" y="2117"/>
                      </a:lnTo>
                      <a:lnTo>
                        <a:pt x="1795" y="2123"/>
                      </a:lnTo>
                      <a:lnTo>
                        <a:pt x="1783" y="2126"/>
                      </a:lnTo>
                      <a:lnTo>
                        <a:pt x="1771" y="2129"/>
                      </a:lnTo>
                      <a:lnTo>
                        <a:pt x="1759" y="2132"/>
                      </a:lnTo>
                      <a:lnTo>
                        <a:pt x="1755" y="2147"/>
                      </a:lnTo>
                      <a:lnTo>
                        <a:pt x="1749" y="2166"/>
                      </a:lnTo>
                      <a:lnTo>
                        <a:pt x="1734" y="2206"/>
                      </a:lnTo>
                      <a:lnTo>
                        <a:pt x="1722" y="2206"/>
                      </a:lnTo>
                      <a:lnTo>
                        <a:pt x="1706" y="2206"/>
                      </a:lnTo>
                      <a:lnTo>
                        <a:pt x="1682" y="2206"/>
                      </a:lnTo>
                      <a:lnTo>
                        <a:pt x="1669" y="2209"/>
                      </a:lnTo>
                      <a:lnTo>
                        <a:pt x="1663" y="2215"/>
                      </a:lnTo>
                      <a:lnTo>
                        <a:pt x="1660" y="2227"/>
                      </a:lnTo>
                      <a:lnTo>
                        <a:pt x="1663" y="2246"/>
                      </a:lnTo>
                      <a:lnTo>
                        <a:pt x="1651" y="2246"/>
                      </a:lnTo>
                      <a:lnTo>
                        <a:pt x="1639" y="2243"/>
                      </a:lnTo>
                      <a:lnTo>
                        <a:pt x="1629" y="2240"/>
                      </a:lnTo>
                      <a:lnTo>
                        <a:pt x="1623" y="2233"/>
                      </a:lnTo>
                      <a:lnTo>
                        <a:pt x="1623" y="2249"/>
                      </a:lnTo>
                      <a:lnTo>
                        <a:pt x="1629" y="2258"/>
                      </a:lnTo>
                      <a:lnTo>
                        <a:pt x="1636" y="2261"/>
                      </a:lnTo>
                      <a:lnTo>
                        <a:pt x="1648" y="2264"/>
                      </a:lnTo>
                      <a:lnTo>
                        <a:pt x="1633" y="2286"/>
                      </a:lnTo>
                      <a:lnTo>
                        <a:pt x="1617" y="2304"/>
                      </a:lnTo>
                      <a:lnTo>
                        <a:pt x="1602" y="2322"/>
                      </a:lnTo>
                      <a:lnTo>
                        <a:pt x="1583" y="2338"/>
                      </a:lnTo>
                      <a:lnTo>
                        <a:pt x="1589" y="2344"/>
                      </a:lnTo>
                      <a:lnTo>
                        <a:pt x="1596" y="2347"/>
                      </a:lnTo>
                      <a:lnTo>
                        <a:pt x="1614" y="2347"/>
                      </a:lnTo>
                      <a:lnTo>
                        <a:pt x="1614" y="2365"/>
                      </a:lnTo>
                      <a:lnTo>
                        <a:pt x="1611" y="2378"/>
                      </a:lnTo>
                      <a:lnTo>
                        <a:pt x="1602" y="2390"/>
                      </a:lnTo>
                      <a:lnTo>
                        <a:pt x="1593" y="2399"/>
                      </a:lnTo>
                      <a:lnTo>
                        <a:pt x="1574" y="2415"/>
                      </a:lnTo>
                      <a:lnTo>
                        <a:pt x="1568" y="2421"/>
                      </a:lnTo>
                      <a:lnTo>
                        <a:pt x="1559" y="2433"/>
                      </a:lnTo>
                      <a:lnTo>
                        <a:pt x="1568" y="2458"/>
                      </a:lnTo>
                      <a:lnTo>
                        <a:pt x="1574" y="2467"/>
                      </a:lnTo>
                      <a:lnTo>
                        <a:pt x="1583" y="2476"/>
                      </a:lnTo>
                      <a:lnTo>
                        <a:pt x="1593" y="2482"/>
                      </a:lnTo>
                      <a:lnTo>
                        <a:pt x="1602" y="2488"/>
                      </a:lnTo>
                      <a:lnTo>
                        <a:pt x="1614" y="2491"/>
                      </a:lnTo>
                      <a:lnTo>
                        <a:pt x="1629" y="2488"/>
                      </a:lnTo>
                      <a:lnTo>
                        <a:pt x="1608" y="2504"/>
                      </a:lnTo>
                      <a:lnTo>
                        <a:pt x="1583" y="2513"/>
                      </a:lnTo>
                      <a:lnTo>
                        <a:pt x="1562" y="2513"/>
                      </a:lnTo>
                      <a:lnTo>
                        <a:pt x="1540" y="2510"/>
                      </a:lnTo>
                      <a:lnTo>
                        <a:pt x="1522" y="2504"/>
                      </a:lnTo>
                      <a:lnTo>
                        <a:pt x="1506" y="2491"/>
                      </a:lnTo>
                      <a:lnTo>
                        <a:pt x="1491" y="2473"/>
                      </a:lnTo>
                      <a:lnTo>
                        <a:pt x="1476" y="2455"/>
                      </a:lnTo>
                      <a:lnTo>
                        <a:pt x="1466" y="2433"/>
                      </a:lnTo>
                      <a:lnTo>
                        <a:pt x="1460" y="2412"/>
                      </a:lnTo>
                      <a:lnTo>
                        <a:pt x="1454" y="2390"/>
                      </a:lnTo>
                      <a:lnTo>
                        <a:pt x="1454" y="2365"/>
                      </a:lnTo>
                      <a:lnTo>
                        <a:pt x="1457" y="2341"/>
                      </a:lnTo>
                      <a:lnTo>
                        <a:pt x="1463" y="2319"/>
                      </a:lnTo>
                      <a:lnTo>
                        <a:pt x="1476" y="2301"/>
                      </a:lnTo>
                      <a:lnTo>
                        <a:pt x="1488" y="2283"/>
                      </a:lnTo>
                      <a:lnTo>
                        <a:pt x="1488" y="2249"/>
                      </a:lnTo>
                      <a:lnTo>
                        <a:pt x="1485" y="2221"/>
                      </a:lnTo>
                      <a:lnTo>
                        <a:pt x="1491" y="2163"/>
                      </a:lnTo>
                      <a:lnTo>
                        <a:pt x="1500" y="2107"/>
                      </a:lnTo>
                      <a:lnTo>
                        <a:pt x="1513" y="2052"/>
                      </a:lnTo>
                      <a:lnTo>
                        <a:pt x="1525" y="1997"/>
                      </a:lnTo>
                      <a:lnTo>
                        <a:pt x="1534" y="1942"/>
                      </a:lnTo>
                      <a:lnTo>
                        <a:pt x="1540" y="1883"/>
                      </a:lnTo>
                      <a:lnTo>
                        <a:pt x="1540" y="1853"/>
                      </a:lnTo>
                      <a:lnTo>
                        <a:pt x="1537" y="1819"/>
                      </a:lnTo>
                      <a:lnTo>
                        <a:pt x="1528" y="1806"/>
                      </a:lnTo>
                      <a:lnTo>
                        <a:pt x="1519" y="1794"/>
                      </a:lnTo>
                      <a:lnTo>
                        <a:pt x="1506" y="1785"/>
                      </a:lnTo>
                      <a:lnTo>
                        <a:pt x="1491" y="1779"/>
                      </a:lnTo>
                      <a:lnTo>
                        <a:pt x="1466" y="1763"/>
                      </a:lnTo>
                      <a:lnTo>
                        <a:pt x="1454" y="1754"/>
                      </a:lnTo>
                      <a:lnTo>
                        <a:pt x="1442" y="1745"/>
                      </a:lnTo>
                      <a:lnTo>
                        <a:pt x="1427" y="1696"/>
                      </a:lnTo>
                      <a:lnTo>
                        <a:pt x="1411" y="1650"/>
                      </a:lnTo>
                      <a:lnTo>
                        <a:pt x="1402" y="1628"/>
                      </a:lnTo>
                      <a:lnTo>
                        <a:pt x="1390" y="1607"/>
                      </a:lnTo>
                      <a:lnTo>
                        <a:pt x="1377" y="1588"/>
                      </a:lnTo>
                      <a:lnTo>
                        <a:pt x="1362" y="1573"/>
                      </a:lnTo>
                      <a:lnTo>
                        <a:pt x="1365" y="1561"/>
                      </a:lnTo>
                      <a:lnTo>
                        <a:pt x="1368" y="1548"/>
                      </a:lnTo>
                      <a:lnTo>
                        <a:pt x="1374" y="1527"/>
                      </a:lnTo>
                      <a:lnTo>
                        <a:pt x="1377" y="1518"/>
                      </a:lnTo>
                      <a:lnTo>
                        <a:pt x="1377" y="1508"/>
                      </a:lnTo>
                      <a:lnTo>
                        <a:pt x="1371" y="1499"/>
                      </a:lnTo>
                      <a:lnTo>
                        <a:pt x="1362" y="1490"/>
                      </a:lnTo>
                      <a:lnTo>
                        <a:pt x="1393" y="1453"/>
                      </a:lnTo>
                      <a:lnTo>
                        <a:pt x="1405" y="1432"/>
                      </a:lnTo>
                      <a:lnTo>
                        <a:pt x="1417" y="1410"/>
                      </a:lnTo>
                      <a:lnTo>
                        <a:pt x="1423" y="1386"/>
                      </a:lnTo>
                      <a:lnTo>
                        <a:pt x="1423" y="1361"/>
                      </a:lnTo>
                      <a:lnTo>
                        <a:pt x="1420" y="1349"/>
                      </a:lnTo>
                      <a:lnTo>
                        <a:pt x="1417" y="1336"/>
                      </a:lnTo>
                      <a:lnTo>
                        <a:pt x="1411" y="1321"/>
                      </a:lnTo>
                      <a:lnTo>
                        <a:pt x="1402" y="1309"/>
                      </a:lnTo>
                      <a:lnTo>
                        <a:pt x="1393" y="1309"/>
                      </a:lnTo>
                      <a:lnTo>
                        <a:pt x="1390" y="1312"/>
                      </a:lnTo>
                      <a:lnTo>
                        <a:pt x="1383" y="1324"/>
                      </a:lnTo>
                      <a:lnTo>
                        <a:pt x="1380" y="1333"/>
                      </a:lnTo>
                      <a:lnTo>
                        <a:pt x="1377" y="1336"/>
                      </a:lnTo>
                      <a:lnTo>
                        <a:pt x="1371" y="1340"/>
                      </a:lnTo>
                      <a:lnTo>
                        <a:pt x="1362" y="1340"/>
                      </a:lnTo>
                      <a:lnTo>
                        <a:pt x="1334" y="1315"/>
                      </a:lnTo>
                      <a:lnTo>
                        <a:pt x="1307" y="1290"/>
                      </a:lnTo>
                      <a:lnTo>
                        <a:pt x="1294" y="1278"/>
                      </a:lnTo>
                      <a:lnTo>
                        <a:pt x="1285" y="1263"/>
                      </a:lnTo>
                      <a:lnTo>
                        <a:pt x="1276" y="1244"/>
                      </a:lnTo>
                      <a:lnTo>
                        <a:pt x="1270" y="1226"/>
                      </a:lnTo>
                      <a:lnTo>
                        <a:pt x="1248" y="1226"/>
                      </a:lnTo>
                      <a:lnTo>
                        <a:pt x="1230" y="1223"/>
                      </a:lnTo>
                      <a:lnTo>
                        <a:pt x="1217" y="1217"/>
                      </a:lnTo>
                      <a:lnTo>
                        <a:pt x="1202" y="1211"/>
                      </a:lnTo>
                      <a:lnTo>
                        <a:pt x="1181" y="1189"/>
                      </a:lnTo>
                      <a:lnTo>
                        <a:pt x="1159" y="1168"/>
                      </a:lnTo>
                      <a:lnTo>
                        <a:pt x="1150" y="1168"/>
                      </a:lnTo>
                      <a:lnTo>
                        <a:pt x="1144" y="1171"/>
                      </a:lnTo>
                      <a:lnTo>
                        <a:pt x="1137" y="1177"/>
                      </a:lnTo>
                      <a:lnTo>
                        <a:pt x="1131" y="1186"/>
                      </a:lnTo>
                      <a:lnTo>
                        <a:pt x="1125" y="1189"/>
                      </a:lnTo>
                      <a:lnTo>
                        <a:pt x="1119" y="1186"/>
                      </a:lnTo>
                      <a:lnTo>
                        <a:pt x="1082" y="1164"/>
                      </a:lnTo>
                      <a:lnTo>
                        <a:pt x="1045" y="1140"/>
                      </a:lnTo>
                      <a:lnTo>
                        <a:pt x="1008" y="1112"/>
                      </a:lnTo>
                      <a:lnTo>
                        <a:pt x="993" y="1100"/>
                      </a:lnTo>
                      <a:lnTo>
                        <a:pt x="978" y="1085"/>
                      </a:lnTo>
                      <a:lnTo>
                        <a:pt x="968" y="1048"/>
                      </a:lnTo>
                      <a:lnTo>
                        <a:pt x="956" y="1020"/>
                      </a:lnTo>
                      <a:lnTo>
                        <a:pt x="938" y="995"/>
                      </a:lnTo>
                      <a:lnTo>
                        <a:pt x="919" y="974"/>
                      </a:lnTo>
                      <a:lnTo>
                        <a:pt x="882" y="928"/>
                      </a:lnTo>
                      <a:lnTo>
                        <a:pt x="864" y="903"/>
                      </a:lnTo>
                      <a:lnTo>
                        <a:pt x="852" y="876"/>
                      </a:lnTo>
                      <a:lnTo>
                        <a:pt x="852" y="894"/>
                      </a:lnTo>
                      <a:lnTo>
                        <a:pt x="861" y="913"/>
                      </a:lnTo>
                      <a:lnTo>
                        <a:pt x="870" y="934"/>
                      </a:lnTo>
                      <a:lnTo>
                        <a:pt x="882" y="952"/>
                      </a:lnTo>
                      <a:lnTo>
                        <a:pt x="910" y="992"/>
                      </a:lnTo>
                      <a:lnTo>
                        <a:pt x="922" y="1014"/>
                      </a:lnTo>
                      <a:lnTo>
                        <a:pt x="928" y="1035"/>
                      </a:lnTo>
                      <a:lnTo>
                        <a:pt x="922" y="1038"/>
                      </a:lnTo>
                      <a:lnTo>
                        <a:pt x="916" y="1038"/>
                      </a:lnTo>
                      <a:lnTo>
                        <a:pt x="904" y="1032"/>
                      </a:lnTo>
                      <a:lnTo>
                        <a:pt x="892" y="1020"/>
                      </a:lnTo>
                      <a:lnTo>
                        <a:pt x="882" y="1005"/>
                      </a:lnTo>
                      <a:lnTo>
                        <a:pt x="870" y="989"/>
                      </a:lnTo>
                      <a:lnTo>
                        <a:pt x="858" y="977"/>
                      </a:lnTo>
                      <a:lnTo>
                        <a:pt x="842" y="965"/>
                      </a:lnTo>
                      <a:lnTo>
                        <a:pt x="836" y="962"/>
                      </a:lnTo>
                      <a:lnTo>
                        <a:pt x="827" y="962"/>
                      </a:lnTo>
                      <a:lnTo>
                        <a:pt x="830" y="956"/>
                      </a:lnTo>
                      <a:lnTo>
                        <a:pt x="833" y="946"/>
                      </a:lnTo>
                      <a:lnTo>
                        <a:pt x="833" y="934"/>
                      </a:lnTo>
                      <a:lnTo>
                        <a:pt x="830" y="919"/>
                      </a:lnTo>
                      <a:lnTo>
                        <a:pt x="821" y="906"/>
                      </a:lnTo>
                      <a:lnTo>
                        <a:pt x="799" y="873"/>
                      </a:lnTo>
                      <a:lnTo>
                        <a:pt x="790" y="857"/>
                      </a:lnTo>
                      <a:lnTo>
                        <a:pt x="787" y="839"/>
                      </a:lnTo>
                      <a:lnTo>
                        <a:pt x="772" y="833"/>
                      </a:lnTo>
                      <a:lnTo>
                        <a:pt x="756" y="823"/>
                      </a:lnTo>
                      <a:lnTo>
                        <a:pt x="744" y="814"/>
                      </a:lnTo>
                      <a:lnTo>
                        <a:pt x="735" y="802"/>
                      </a:lnTo>
                      <a:lnTo>
                        <a:pt x="722" y="787"/>
                      </a:lnTo>
                      <a:lnTo>
                        <a:pt x="716" y="771"/>
                      </a:lnTo>
                      <a:lnTo>
                        <a:pt x="701" y="737"/>
                      </a:lnTo>
                      <a:lnTo>
                        <a:pt x="692" y="701"/>
                      </a:lnTo>
                      <a:lnTo>
                        <a:pt x="686" y="658"/>
                      </a:lnTo>
                      <a:lnTo>
                        <a:pt x="679" y="612"/>
                      </a:lnTo>
                      <a:lnTo>
                        <a:pt x="676" y="565"/>
                      </a:lnTo>
                      <a:lnTo>
                        <a:pt x="667" y="553"/>
                      </a:lnTo>
                      <a:lnTo>
                        <a:pt x="652" y="541"/>
                      </a:lnTo>
                      <a:lnTo>
                        <a:pt x="621" y="526"/>
                      </a:lnTo>
                      <a:lnTo>
                        <a:pt x="624" y="510"/>
                      </a:lnTo>
                      <a:lnTo>
                        <a:pt x="621" y="495"/>
                      </a:lnTo>
                      <a:lnTo>
                        <a:pt x="615" y="486"/>
                      </a:lnTo>
                      <a:lnTo>
                        <a:pt x="609" y="476"/>
                      </a:lnTo>
                      <a:lnTo>
                        <a:pt x="593" y="461"/>
                      </a:lnTo>
                      <a:lnTo>
                        <a:pt x="587" y="452"/>
                      </a:lnTo>
                      <a:lnTo>
                        <a:pt x="581" y="443"/>
                      </a:lnTo>
                      <a:lnTo>
                        <a:pt x="578" y="446"/>
                      </a:lnTo>
                      <a:lnTo>
                        <a:pt x="575" y="449"/>
                      </a:lnTo>
                      <a:lnTo>
                        <a:pt x="581" y="461"/>
                      </a:lnTo>
                      <a:lnTo>
                        <a:pt x="590" y="473"/>
                      </a:lnTo>
                      <a:lnTo>
                        <a:pt x="590" y="483"/>
                      </a:lnTo>
                      <a:lnTo>
                        <a:pt x="590" y="489"/>
                      </a:lnTo>
                      <a:lnTo>
                        <a:pt x="569" y="486"/>
                      </a:lnTo>
                      <a:lnTo>
                        <a:pt x="559" y="483"/>
                      </a:lnTo>
                      <a:lnTo>
                        <a:pt x="553" y="476"/>
                      </a:lnTo>
                      <a:lnTo>
                        <a:pt x="547" y="470"/>
                      </a:lnTo>
                      <a:lnTo>
                        <a:pt x="544" y="461"/>
                      </a:lnTo>
                      <a:lnTo>
                        <a:pt x="541" y="449"/>
                      </a:lnTo>
                      <a:lnTo>
                        <a:pt x="544" y="433"/>
                      </a:lnTo>
                      <a:lnTo>
                        <a:pt x="532" y="418"/>
                      </a:lnTo>
                      <a:lnTo>
                        <a:pt x="516" y="403"/>
                      </a:lnTo>
                      <a:lnTo>
                        <a:pt x="486" y="375"/>
                      </a:lnTo>
                      <a:lnTo>
                        <a:pt x="449" y="353"/>
                      </a:lnTo>
                      <a:lnTo>
                        <a:pt x="412" y="338"/>
                      </a:lnTo>
                      <a:lnTo>
                        <a:pt x="390" y="332"/>
                      </a:lnTo>
                      <a:lnTo>
                        <a:pt x="369" y="329"/>
                      </a:lnTo>
                      <a:lnTo>
                        <a:pt x="350" y="329"/>
                      </a:lnTo>
                      <a:lnTo>
                        <a:pt x="329" y="329"/>
                      </a:lnTo>
                      <a:lnTo>
                        <a:pt x="307" y="332"/>
                      </a:lnTo>
                      <a:lnTo>
                        <a:pt x="289" y="338"/>
                      </a:lnTo>
                      <a:lnTo>
                        <a:pt x="270" y="347"/>
                      </a:lnTo>
                      <a:lnTo>
                        <a:pt x="252" y="357"/>
                      </a:lnTo>
                      <a:lnTo>
                        <a:pt x="252" y="347"/>
                      </a:lnTo>
                      <a:lnTo>
                        <a:pt x="255" y="341"/>
                      </a:lnTo>
                      <a:lnTo>
                        <a:pt x="258" y="335"/>
                      </a:lnTo>
                      <a:lnTo>
                        <a:pt x="258" y="329"/>
                      </a:lnTo>
                      <a:lnTo>
                        <a:pt x="246" y="335"/>
                      </a:lnTo>
                      <a:lnTo>
                        <a:pt x="240" y="341"/>
                      </a:lnTo>
                      <a:lnTo>
                        <a:pt x="240" y="350"/>
                      </a:lnTo>
                      <a:lnTo>
                        <a:pt x="240" y="360"/>
                      </a:lnTo>
                      <a:lnTo>
                        <a:pt x="246" y="378"/>
                      </a:lnTo>
                      <a:lnTo>
                        <a:pt x="246" y="387"/>
                      </a:lnTo>
                      <a:lnTo>
                        <a:pt x="243" y="393"/>
                      </a:lnTo>
                      <a:lnTo>
                        <a:pt x="227" y="406"/>
                      </a:lnTo>
                      <a:lnTo>
                        <a:pt x="215" y="409"/>
                      </a:lnTo>
                      <a:lnTo>
                        <a:pt x="209" y="409"/>
                      </a:lnTo>
                      <a:lnTo>
                        <a:pt x="200" y="409"/>
                      </a:lnTo>
                      <a:lnTo>
                        <a:pt x="194" y="403"/>
                      </a:lnTo>
                      <a:lnTo>
                        <a:pt x="187" y="393"/>
                      </a:lnTo>
                      <a:lnTo>
                        <a:pt x="160" y="415"/>
                      </a:lnTo>
                      <a:lnTo>
                        <a:pt x="126" y="430"/>
                      </a:lnTo>
                      <a:lnTo>
                        <a:pt x="92" y="443"/>
                      </a:lnTo>
                      <a:lnTo>
                        <a:pt x="55" y="452"/>
                      </a:lnTo>
                      <a:lnTo>
                        <a:pt x="61" y="433"/>
                      </a:lnTo>
                      <a:lnTo>
                        <a:pt x="71" y="421"/>
                      </a:lnTo>
                      <a:lnTo>
                        <a:pt x="83" y="412"/>
                      </a:lnTo>
                      <a:lnTo>
                        <a:pt x="98" y="406"/>
                      </a:lnTo>
                      <a:lnTo>
                        <a:pt x="129" y="393"/>
                      </a:lnTo>
                      <a:lnTo>
                        <a:pt x="144" y="387"/>
                      </a:lnTo>
                      <a:lnTo>
                        <a:pt x="157" y="375"/>
                      </a:lnTo>
                      <a:lnTo>
                        <a:pt x="141" y="372"/>
                      </a:lnTo>
                      <a:lnTo>
                        <a:pt x="129" y="366"/>
                      </a:lnTo>
                      <a:lnTo>
                        <a:pt x="114" y="363"/>
                      </a:lnTo>
                      <a:lnTo>
                        <a:pt x="104" y="363"/>
                      </a:lnTo>
                      <a:lnTo>
                        <a:pt x="92" y="366"/>
                      </a:lnTo>
                      <a:lnTo>
                        <a:pt x="92" y="329"/>
                      </a:lnTo>
                      <a:lnTo>
                        <a:pt x="77" y="341"/>
                      </a:lnTo>
                      <a:lnTo>
                        <a:pt x="68" y="347"/>
                      </a:lnTo>
                      <a:lnTo>
                        <a:pt x="61" y="357"/>
                      </a:lnTo>
                      <a:lnTo>
                        <a:pt x="55" y="353"/>
                      </a:lnTo>
                      <a:lnTo>
                        <a:pt x="49" y="347"/>
                      </a:lnTo>
                      <a:lnTo>
                        <a:pt x="43" y="332"/>
                      </a:lnTo>
                      <a:lnTo>
                        <a:pt x="37" y="317"/>
                      </a:lnTo>
                      <a:lnTo>
                        <a:pt x="31" y="314"/>
                      </a:lnTo>
                      <a:lnTo>
                        <a:pt x="21" y="310"/>
                      </a:lnTo>
                      <a:lnTo>
                        <a:pt x="28" y="295"/>
                      </a:lnTo>
                      <a:lnTo>
                        <a:pt x="37" y="286"/>
                      </a:lnTo>
                      <a:lnTo>
                        <a:pt x="46" y="280"/>
                      </a:lnTo>
                      <a:lnTo>
                        <a:pt x="58" y="277"/>
                      </a:lnTo>
                      <a:lnTo>
                        <a:pt x="86" y="271"/>
                      </a:lnTo>
                      <a:lnTo>
                        <a:pt x="98" y="267"/>
                      </a:lnTo>
                      <a:lnTo>
                        <a:pt x="111" y="261"/>
                      </a:lnTo>
                      <a:lnTo>
                        <a:pt x="98" y="258"/>
                      </a:lnTo>
                      <a:lnTo>
                        <a:pt x="83" y="258"/>
                      </a:lnTo>
                      <a:lnTo>
                        <a:pt x="46" y="261"/>
                      </a:lnTo>
                      <a:lnTo>
                        <a:pt x="28" y="261"/>
                      </a:lnTo>
                      <a:lnTo>
                        <a:pt x="12" y="255"/>
                      </a:lnTo>
                      <a:lnTo>
                        <a:pt x="6" y="252"/>
                      </a:lnTo>
                      <a:lnTo>
                        <a:pt x="3" y="246"/>
                      </a:lnTo>
                      <a:lnTo>
                        <a:pt x="0" y="237"/>
                      </a:lnTo>
                      <a:lnTo>
                        <a:pt x="0" y="224"/>
                      </a:lnTo>
                      <a:lnTo>
                        <a:pt x="28" y="215"/>
                      </a:lnTo>
                      <a:lnTo>
                        <a:pt x="40" y="212"/>
                      </a:lnTo>
                      <a:lnTo>
                        <a:pt x="49" y="212"/>
                      </a:lnTo>
                      <a:lnTo>
                        <a:pt x="74" y="218"/>
                      </a:lnTo>
                      <a:lnTo>
                        <a:pt x="101" y="224"/>
                      </a:lnTo>
                      <a:lnTo>
                        <a:pt x="95" y="215"/>
                      </a:lnTo>
                      <a:lnTo>
                        <a:pt x="86" y="206"/>
                      </a:lnTo>
                      <a:lnTo>
                        <a:pt x="77" y="203"/>
                      </a:lnTo>
                      <a:lnTo>
                        <a:pt x="64" y="200"/>
                      </a:lnTo>
                      <a:lnTo>
                        <a:pt x="40" y="191"/>
                      </a:lnTo>
                      <a:lnTo>
                        <a:pt x="31" y="188"/>
                      </a:lnTo>
                      <a:lnTo>
                        <a:pt x="21" y="178"/>
                      </a:lnTo>
                      <a:lnTo>
                        <a:pt x="40" y="169"/>
                      </a:lnTo>
                      <a:lnTo>
                        <a:pt x="58" y="160"/>
                      </a:lnTo>
                      <a:lnTo>
                        <a:pt x="95" y="145"/>
                      </a:lnTo>
                      <a:lnTo>
                        <a:pt x="132" y="132"/>
                      </a:lnTo>
                      <a:lnTo>
                        <a:pt x="151" y="123"/>
                      </a:lnTo>
                      <a:lnTo>
                        <a:pt x="166" y="111"/>
                      </a:lnTo>
                      <a:lnTo>
                        <a:pt x="181" y="120"/>
                      </a:lnTo>
                      <a:lnTo>
                        <a:pt x="200" y="126"/>
                      </a:lnTo>
                      <a:lnTo>
                        <a:pt x="237" y="132"/>
                      </a:lnTo>
                      <a:lnTo>
                        <a:pt x="277" y="135"/>
                      </a:lnTo>
                      <a:lnTo>
                        <a:pt x="320" y="138"/>
                      </a:lnTo>
                      <a:lnTo>
                        <a:pt x="363" y="142"/>
                      </a:lnTo>
                      <a:lnTo>
                        <a:pt x="403" y="145"/>
                      </a:lnTo>
                      <a:lnTo>
                        <a:pt x="443" y="154"/>
                      </a:lnTo>
                      <a:lnTo>
                        <a:pt x="461" y="160"/>
                      </a:lnTo>
                      <a:lnTo>
                        <a:pt x="480" y="169"/>
                      </a:lnTo>
                      <a:lnTo>
                        <a:pt x="523" y="154"/>
                      </a:lnTo>
                      <a:lnTo>
                        <a:pt x="563" y="148"/>
                      </a:lnTo>
                      <a:lnTo>
                        <a:pt x="603" y="142"/>
                      </a:lnTo>
                      <a:lnTo>
                        <a:pt x="639" y="142"/>
                      </a:lnTo>
                      <a:lnTo>
                        <a:pt x="679" y="145"/>
                      </a:lnTo>
                      <a:lnTo>
                        <a:pt x="719" y="151"/>
                      </a:lnTo>
                      <a:lnTo>
                        <a:pt x="802" y="169"/>
                      </a:lnTo>
                      <a:lnTo>
                        <a:pt x="805" y="163"/>
                      </a:lnTo>
                      <a:lnTo>
                        <a:pt x="805" y="157"/>
                      </a:lnTo>
                      <a:lnTo>
                        <a:pt x="793" y="145"/>
                      </a:lnTo>
                      <a:lnTo>
                        <a:pt x="778" y="129"/>
                      </a:lnTo>
                      <a:lnTo>
                        <a:pt x="775" y="120"/>
                      </a:lnTo>
                      <a:lnTo>
                        <a:pt x="772" y="111"/>
                      </a:lnTo>
                      <a:lnTo>
                        <a:pt x="759" y="123"/>
                      </a:lnTo>
                      <a:lnTo>
                        <a:pt x="747" y="129"/>
                      </a:lnTo>
                      <a:lnTo>
                        <a:pt x="732" y="132"/>
                      </a:lnTo>
                      <a:lnTo>
                        <a:pt x="719" y="132"/>
                      </a:lnTo>
                      <a:lnTo>
                        <a:pt x="692" y="129"/>
                      </a:lnTo>
                      <a:lnTo>
                        <a:pt x="661" y="120"/>
                      </a:lnTo>
                      <a:lnTo>
                        <a:pt x="661" y="111"/>
                      </a:lnTo>
                      <a:lnTo>
                        <a:pt x="664" y="105"/>
                      </a:lnTo>
                      <a:lnTo>
                        <a:pt x="673" y="95"/>
                      </a:lnTo>
                      <a:lnTo>
                        <a:pt x="682" y="83"/>
                      </a:lnTo>
                      <a:lnTo>
                        <a:pt x="686" y="74"/>
                      </a:lnTo>
                      <a:lnTo>
                        <a:pt x="686" y="65"/>
                      </a:lnTo>
                      <a:lnTo>
                        <a:pt x="747" y="65"/>
                      </a:lnTo>
                      <a:lnTo>
                        <a:pt x="778" y="62"/>
                      </a:lnTo>
                      <a:lnTo>
                        <a:pt x="802" y="56"/>
                      </a:lnTo>
                      <a:lnTo>
                        <a:pt x="799" y="43"/>
                      </a:lnTo>
                      <a:lnTo>
                        <a:pt x="790" y="40"/>
                      </a:lnTo>
                      <a:lnTo>
                        <a:pt x="781" y="40"/>
                      </a:lnTo>
                      <a:lnTo>
                        <a:pt x="772" y="40"/>
                      </a:lnTo>
                      <a:lnTo>
                        <a:pt x="744" y="46"/>
                      </a:lnTo>
                      <a:lnTo>
                        <a:pt x="732" y="49"/>
                      </a:lnTo>
                      <a:lnTo>
                        <a:pt x="716" y="46"/>
                      </a:lnTo>
                      <a:lnTo>
                        <a:pt x="726" y="31"/>
                      </a:lnTo>
                      <a:lnTo>
                        <a:pt x="732" y="19"/>
                      </a:lnTo>
                      <a:lnTo>
                        <a:pt x="741" y="9"/>
                      </a:lnTo>
                      <a:lnTo>
                        <a:pt x="750" y="3"/>
                      </a:lnTo>
                      <a:lnTo>
                        <a:pt x="762" y="0"/>
                      </a:lnTo>
                      <a:lnTo>
                        <a:pt x="772" y="0"/>
                      </a:lnTo>
                      <a:lnTo>
                        <a:pt x="793" y="6"/>
                      </a:lnTo>
                      <a:lnTo>
                        <a:pt x="839" y="25"/>
                      </a:lnTo>
                      <a:lnTo>
                        <a:pt x="864" y="34"/>
                      </a:lnTo>
                      <a:lnTo>
                        <a:pt x="876" y="37"/>
                      </a:lnTo>
                      <a:lnTo>
                        <a:pt x="888" y="37"/>
                      </a:lnTo>
                      <a:lnTo>
                        <a:pt x="913" y="34"/>
                      </a:lnTo>
                      <a:lnTo>
                        <a:pt x="935" y="28"/>
                      </a:lnTo>
                      <a:lnTo>
                        <a:pt x="959" y="25"/>
                      </a:lnTo>
                      <a:lnTo>
                        <a:pt x="971" y="25"/>
                      </a:lnTo>
                      <a:lnTo>
                        <a:pt x="984" y="28"/>
                      </a:lnTo>
                      <a:lnTo>
                        <a:pt x="987" y="46"/>
                      </a:lnTo>
                      <a:lnTo>
                        <a:pt x="981" y="62"/>
                      </a:lnTo>
                      <a:lnTo>
                        <a:pt x="968" y="83"/>
                      </a:lnTo>
                      <a:lnTo>
                        <a:pt x="1008" y="83"/>
                      </a:lnTo>
                      <a:lnTo>
                        <a:pt x="1002" y="99"/>
                      </a:lnTo>
                      <a:lnTo>
                        <a:pt x="999" y="108"/>
                      </a:lnTo>
                      <a:lnTo>
                        <a:pt x="1005" y="117"/>
                      </a:lnTo>
                      <a:lnTo>
                        <a:pt x="1011" y="123"/>
                      </a:lnTo>
                      <a:lnTo>
                        <a:pt x="1036" y="132"/>
                      </a:lnTo>
                      <a:lnTo>
                        <a:pt x="1054" y="138"/>
                      </a:lnTo>
                      <a:lnTo>
                        <a:pt x="1054" y="154"/>
                      </a:lnTo>
                      <a:lnTo>
                        <a:pt x="1048" y="163"/>
                      </a:lnTo>
                      <a:lnTo>
                        <a:pt x="1042" y="169"/>
                      </a:lnTo>
                      <a:lnTo>
                        <a:pt x="1033" y="175"/>
                      </a:lnTo>
                      <a:lnTo>
                        <a:pt x="1011" y="178"/>
                      </a:lnTo>
                      <a:lnTo>
                        <a:pt x="984" y="178"/>
                      </a:lnTo>
                      <a:lnTo>
                        <a:pt x="1011" y="185"/>
                      </a:lnTo>
                      <a:lnTo>
                        <a:pt x="1045" y="191"/>
                      </a:lnTo>
                      <a:lnTo>
                        <a:pt x="1076" y="191"/>
                      </a:lnTo>
                      <a:lnTo>
                        <a:pt x="1091" y="191"/>
                      </a:lnTo>
                      <a:lnTo>
                        <a:pt x="1104" y="188"/>
                      </a:lnTo>
                      <a:lnTo>
                        <a:pt x="1104" y="178"/>
                      </a:lnTo>
                      <a:lnTo>
                        <a:pt x="1104" y="172"/>
                      </a:lnTo>
                      <a:lnTo>
                        <a:pt x="1101" y="169"/>
                      </a:lnTo>
                      <a:lnTo>
                        <a:pt x="1094" y="169"/>
                      </a:lnTo>
                      <a:lnTo>
                        <a:pt x="1091" y="166"/>
                      </a:lnTo>
                      <a:lnTo>
                        <a:pt x="1085" y="163"/>
                      </a:lnTo>
                      <a:lnTo>
                        <a:pt x="1085" y="160"/>
                      </a:lnTo>
                      <a:lnTo>
                        <a:pt x="1088" y="151"/>
                      </a:lnTo>
                      <a:lnTo>
                        <a:pt x="1125" y="151"/>
                      </a:lnTo>
                      <a:lnTo>
                        <a:pt x="1128" y="163"/>
                      </a:lnTo>
                      <a:lnTo>
                        <a:pt x="1131" y="172"/>
                      </a:lnTo>
                      <a:lnTo>
                        <a:pt x="1134" y="181"/>
                      </a:lnTo>
                      <a:lnTo>
                        <a:pt x="1134" y="197"/>
                      </a:lnTo>
                      <a:lnTo>
                        <a:pt x="1144" y="197"/>
                      </a:lnTo>
                      <a:lnTo>
                        <a:pt x="1153" y="194"/>
                      </a:lnTo>
                      <a:lnTo>
                        <a:pt x="1165" y="188"/>
                      </a:lnTo>
                      <a:lnTo>
                        <a:pt x="1165" y="175"/>
                      </a:lnTo>
                      <a:lnTo>
                        <a:pt x="1165" y="166"/>
                      </a:lnTo>
                      <a:lnTo>
                        <a:pt x="1159" y="151"/>
                      </a:lnTo>
                      <a:lnTo>
                        <a:pt x="1150" y="135"/>
                      </a:lnTo>
                      <a:lnTo>
                        <a:pt x="1150" y="123"/>
                      </a:lnTo>
                      <a:lnTo>
                        <a:pt x="1150" y="111"/>
                      </a:lnTo>
                      <a:lnTo>
                        <a:pt x="1168" y="114"/>
                      </a:lnTo>
                      <a:lnTo>
                        <a:pt x="1184" y="123"/>
                      </a:lnTo>
                      <a:lnTo>
                        <a:pt x="1199" y="132"/>
                      </a:lnTo>
                      <a:lnTo>
                        <a:pt x="1208" y="145"/>
                      </a:lnTo>
                      <a:lnTo>
                        <a:pt x="1221" y="157"/>
                      </a:lnTo>
                      <a:lnTo>
                        <a:pt x="1230" y="166"/>
                      </a:lnTo>
                      <a:lnTo>
                        <a:pt x="1245" y="169"/>
                      </a:lnTo>
                      <a:lnTo>
                        <a:pt x="1260" y="169"/>
                      </a:lnTo>
                      <a:lnTo>
                        <a:pt x="1260" y="181"/>
                      </a:lnTo>
                      <a:lnTo>
                        <a:pt x="1264" y="188"/>
                      </a:lnTo>
                      <a:lnTo>
                        <a:pt x="1267" y="191"/>
                      </a:lnTo>
                      <a:lnTo>
                        <a:pt x="1273" y="191"/>
                      </a:lnTo>
                      <a:lnTo>
                        <a:pt x="1285" y="178"/>
                      </a:lnTo>
                      <a:lnTo>
                        <a:pt x="1300" y="160"/>
                      </a:lnTo>
                      <a:lnTo>
                        <a:pt x="1288" y="154"/>
                      </a:lnTo>
                      <a:lnTo>
                        <a:pt x="1273" y="151"/>
                      </a:lnTo>
                      <a:lnTo>
                        <a:pt x="1245" y="145"/>
                      </a:lnTo>
                      <a:lnTo>
                        <a:pt x="1233" y="142"/>
                      </a:lnTo>
                      <a:lnTo>
                        <a:pt x="1224" y="132"/>
                      </a:lnTo>
                      <a:lnTo>
                        <a:pt x="1221" y="123"/>
                      </a:lnTo>
                      <a:lnTo>
                        <a:pt x="1217" y="117"/>
                      </a:lnTo>
                      <a:lnTo>
                        <a:pt x="1221" y="92"/>
                      </a:lnTo>
                      <a:lnTo>
                        <a:pt x="1230" y="92"/>
                      </a:lnTo>
                      <a:lnTo>
                        <a:pt x="1236" y="89"/>
                      </a:lnTo>
                      <a:lnTo>
                        <a:pt x="1251" y="80"/>
                      </a:lnTo>
                      <a:lnTo>
                        <a:pt x="1264" y="74"/>
                      </a:lnTo>
                      <a:lnTo>
                        <a:pt x="1273" y="71"/>
                      </a:lnTo>
                      <a:lnTo>
                        <a:pt x="1285" y="74"/>
                      </a:lnTo>
                      <a:lnTo>
                        <a:pt x="1288" y="77"/>
                      </a:lnTo>
                      <a:lnTo>
                        <a:pt x="1288" y="83"/>
                      </a:lnTo>
                      <a:lnTo>
                        <a:pt x="1291" y="95"/>
                      </a:lnTo>
                      <a:lnTo>
                        <a:pt x="1291" y="105"/>
                      </a:lnTo>
                      <a:lnTo>
                        <a:pt x="1294" y="111"/>
                      </a:lnTo>
                      <a:lnTo>
                        <a:pt x="1300" y="111"/>
                      </a:lnTo>
                      <a:lnTo>
                        <a:pt x="1304" y="108"/>
                      </a:lnTo>
                      <a:lnTo>
                        <a:pt x="1307" y="102"/>
                      </a:lnTo>
                      <a:lnTo>
                        <a:pt x="1307" y="83"/>
                      </a:lnTo>
                      <a:lnTo>
                        <a:pt x="1331" y="80"/>
                      </a:lnTo>
                      <a:lnTo>
                        <a:pt x="1350" y="77"/>
                      </a:lnTo>
                      <a:lnTo>
                        <a:pt x="1387" y="77"/>
                      </a:lnTo>
                      <a:lnTo>
                        <a:pt x="1417" y="83"/>
                      </a:lnTo>
                      <a:lnTo>
                        <a:pt x="1448" y="92"/>
                      </a:lnTo>
                      <a:lnTo>
                        <a:pt x="1506" y="117"/>
                      </a:lnTo>
                      <a:lnTo>
                        <a:pt x="1537" y="126"/>
                      </a:lnTo>
                      <a:lnTo>
                        <a:pt x="1577" y="129"/>
                      </a:lnTo>
                      <a:lnTo>
                        <a:pt x="1583" y="148"/>
                      </a:lnTo>
                      <a:lnTo>
                        <a:pt x="1589" y="163"/>
                      </a:lnTo>
                      <a:lnTo>
                        <a:pt x="1602" y="175"/>
                      </a:lnTo>
                      <a:lnTo>
                        <a:pt x="1617" y="185"/>
                      </a:lnTo>
                      <a:lnTo>
                        <a:pt x="1633" y="194"/>
                      </a:lnTo>
                      <a:lnTo>
                        <a:pt x="1648" y="197"/>
                      </a:lnTo>
                      <a:lnTo>
                        <a:pt x="1685" y="206"/>
                      </a:lnTo>
                      <a:lnTo>
                        <a:pt x="1682" y="228"/>
                      </a:lnTo>
                      <a:lnTo>
                        <a:pt x="1672" y="240"/>
                      </a:lnTo>
                      <a:lnTo>
                        <a:pt x="1660" y="246"/>
                      </a:lnTo>
                      <a:lnTo>
                        <a:pt x="1648" y="249"/>
                      </a:lnTo>
                      <a:lnTo>
                        <a:pt x="1633" y="246"/>
                      </a:lnTo>
                      <a:lnTo>
                        <a:pt x="1620" y="240"/>
                      </a:lnTo>
                      <a:lnTo>
                        <a:pt x="1593" y="224"/>
                      </a:lnTo>
                      <a:lnTo>
                        <a:pt x="1596" y="237"/>
                      </a:lnTo>
                      <a:lnTo>
                        <a:pt x="1602" y="243"/>
                      </a:lnTo>
                      <a:lnTo>
                        <a:pt x="1617" y="255"/>
                      </a:lnTo>
                      <a:lnTo>
                        <a:pt x="1629" y="271"/>
                      </a:lnTo>
                      <a:lnTo>
                        <a:pt x="1636" y="280"/>
                      </a:lnTo>
                      <a:lnTo>
                        <a:pt x="1639" y="292"/>
                      </a:lnTo>
                      <a:lnTo>
                        <a:pt x="1626" y="295"/>
                      </a:lnTo>
                      <a:lnTo>
                        <a:pt x="1611" y="298"/>
                      </a:lnTo>
                      <a:lnTo>
                        <a:pt x="1586" y="298"/>
                      </a:lnTo>
                      <a:lnTo>
                        <a:pt x="1559" y="292"/>
                      </a:lnTo>
                      <a:lnTo>
                        <a:pt x="1531" y="283"/>
                      </a:lnTo>
                      <a:lnTo>
                        <a:pt x="1500" y="274"/>
                      </a:lnTo>
                      <a:lnTo>
                        <a:pt x="1473" y="264"/>
                      </a:lnTo>
                      <a:lnTo>
                        <a:pt x="1442" y="261"/>
                      </a:lnTo>
                      <a:lnTo>
                        <a:pt x="1411" y="261"/>
                      </a:lnTo>
                      <a:lnTo>
                        <a:pt x="1411" y="252"/>
                      </a:lnTo>
                      <a:lnTo>
                        <a:pt x="1414" y="243"/>
                      </a:lnTo>
                      <a:lnTo>
                        <a:pt x="1420" y="237"/>
                      </a:lnTo>
                      <a:lnTo>
                        <a:pt x="1423" y="231"/>
                      </a:lnTo>
                      <a:lnTo>
                        <a:pt x="1436" y="224"/>
                      </a:lnTo>
                      <a:lnTo>
                        <a:pt x="1451" y="221"/>
                      </a:lnTo>
                      <a:lnTo>
                        <a:pt x="1463" y="221"/>
                      </a:lnTo>
                      <a:lnTo>
                        <a:pt x="1479" y="215"/>
                      </a:lnTo>
                      <a:lnTo>
                        <a:pt x="1488" y="206"/>
                      </a:lnTo>
                      <a:lnTo>
                        <a:pt x="1494" y="197"/>
                      </a:lnTo>
                      <a:lnTo>
                        <a:pt x="1497" y="188"/>
                      </a:lnTo>
                      <a:lnTo>
                        <a:pt x="1485" y="188"/>
                      </a:lnTo>
                      <a:lnTo>
                        <a:pt x="1479" y="191"/>
                      </a:lnTo>
                      <a:lnTo>
                        <a:pt x="1463" y="200"/>
                      </a:lnTo>
                      <a:lnTo>
                        <a:pt x="1457" y="203"/>
                      </a:lnTo>
                      <a:lnTo>
                        <a:pt x="1448" y="209"/>
                      </a:lnTo>
                      <a:lnTo>
                        <a:pt x="1439" y="209"/>
                      </a:lnTo>
                      <a:lnTo>
                        <a:pt x="1427" y="206"/>
                      </a:lnTo>
                      <a:lnTo>
                        <a:pt x="1439" y="191"/>
                      </a:lnTo>
                      <a:lnTo>
                        <a:pt x="1439" y="181"/>
                      </a:lnTo>
                      <a:lnTo>
                        <a:pt x="1439" y="175"/>
                      </a:lnTo>
                      <a:lnTo>
                        <a:pt x="1439" y="172"/>
                      </a:lnTo>
                      <a:lnTo>
                        <a:pt x="1433" y="166"/>
                      </a:lnTo>
                      <a:lnTo>
                        <a:pt x="1423" y="160"/>
                      </a:lnTo>
                      <a:lnTo>
                        <a:pt x="1408" y="157"/>
                      </a:lnTo>
                      <a:lnTo>
                        <a:pt x="1390" y="160"/>
                      </a:lnTo>
                      <a:lnTo>
                        <a:pt x="1371" y="163"/>
                      </a:lnTo>
                      <a:lnTo>
                        <a:pt x="1356" y="169"/>
                      </a:lnTo>
                      <a:lnTo>
                        <a:pt x="1356" y="175"/>
                      </a:lnTo>
                      <a:lnTo>
                        <a:pt x="1362" y="178"/>
                      </a:lnTo>
                      <a:lnTo>
                        <a:pt x="1371" y="181"/>
                      </a:lnTo>
                      <a:lnTo>
                        <a:pt x="1374" y="185"/>
                      </a:lnTo>
                      <a:lnTo>
                        <a:pt x="1377" y="191"/>
                      </a:lnTo>
                      <a:lnTo>
                        <a:pt x="1380" y="197"/>
                      </a:lnTo>
                      <a:lnTo>
                        <a:pt x="1377" y="206"/>
                      </a:lnTo>
                      <a:lnTo>
                        <a:pt x="1371" y="206"/>
                      </a:lnTo>
                      <a:lnTo>
                        <a:pt x="1365" y="209"/>
                      </a:lnTo>
                      <a:lnTo>
                        <a:pt x="1356" y="215"/>
                      </a:lnTo>
                      <a:lnTo>
                        <a:pt x="1347" y="221"/>
                      </a:lnTo>
                      <a:lnTo>
                        <a:pt x="1340" y="224"/>
                      </a:lnTo>
                      <a:lnTo>
                        <a:pt x="1331" y="224"/>
                      </a:lnTo>
                      <a:lnTo>
                        <a:pt x="1334" y="237"/>
                      </a:lnTo>
                      <a:lnTo>
                        <a:pt x="1343" y="243"/>
                      </a:lnTo>
                      <a:lnTo>
                        <a:pt x="1353" y="246"/>
                      </a:lnTo>
                      <a:lnTo>
                        <a:pt x="1362" y="249"/>
                      </a:lnTo>
                      <a:lnTo>
                        <a:pt x="1371" y="252"/>
                      </a:lnTo>
                      <a:lnTo>
                        <a:pt x="1380" y="258"/>
                      </a:lnTo>
                      <a:lnTo>
                        <a:pt x="1387" y="267"/>
                      </a:lnTo>
                      <a:lnTo>
                        <a:pt x="1387" y="283"/>
                      </a:lnTo>
                      <a:lnTo>
                        <a:pt x="1359" y="274"/>
                      </a:lnTo>
                      <a:lnTo>
                        <a:pt x="1334" y="271"/>
                      </a:lnTo>
                      <a:lnTo>
                        <a:pt x="1313" y="274"/>
                      </a:lnTo>
                      <a:lnTo>
                        <a:pt x="1285" y="283"/>
                      </a:lnTo>
                      <a:lnTo>
                        <a:pt x="1285" y="267"/>
                      </a:lnTo>
                      <a:lnTo>
                        <a:pt x="1288" y="261"/>
                      </a:lnTo>
                      <a:lnTo>
                        <a:pt x="1288" y="255"/>
                      </a:lnTo>
                      <a:lnTo>
                        <a:pt x="1285" y="243"/>
                      </a:lnTo>
                      <a:lnTo>
                        <a:pt x="1251" y="264"/>
                      </a:lnTo>
                      <a:lnTo>
                        <a:pt x="1214" y="283"/>
                      </a:lnTo>
                      <a:lnTo>
                        <a:pt x="1199" y="295"/>
                      </a:lnTo>
                      <a:lnTo>
                        <a:pt x="1184" y="307"/>
                      </a:lnTo>
                      <a:lnTo>
                        <a:pt x="1168" y="320"/>
                      </a:lnTo>
                      <a:lnTo>
                        <a:pt x="1159" y="338"/>
                      </a:lnTo>
                      <a:lnTo>
                        <a:pt x="1171" y="360"/>
                      </a:lnTo>
                      <a:lnTo>
                        <a:pt x="1193" y="375"/>
                      </a:lnTo>
                      <a:lnTo>
                        <a:pt x="1214" y="390"/>
                      </a:lnTo>
                      <a:lnTo>
                        <a:pt x="1242" y="400"/>
                      </a:lnTo>
                      <a:lnTo>
                        <a:pt x="1270" y="409"/>
                      </a:lnTo>
                      <a:lnTo>
                        <a:pt x="1297" y="412"/>
                      </a:lnTo>
                      <a:lnTo>
                        <a:pt x="1322" y="415"/>
                      </a:lnTo>
                      <a:lnTo>
                        <a:pt x="1347" y="415"/>
                      </a:lnTo>
                      <a:lnTo>
                        <a:pt x="1350" y="424"/>
                      </a:lnTo>
                      <a:lnTo>
                        <a:pt x="1356" y="436"/>
                      </a:lnTo>
                      <a:lnTo>
                        <a:pt x="1365" y="452"/>
                      </a:lnTo>
                      <a:lnTo>
                        <a:pt x="1377" y="467"/>
                      </a:lnTo>
                      <a:lnTo>
                        <a:pt x="1383" y="476"/>
                      </a:lnTo>
                      <a:lnTo>
                        <a:pt x="1387" y="489"/>
                      </a:lnTo>
                      <a:lnTo>
                        <a:pt x="1393" y="489"/>
                      </a:lnTo>
                      <a:lnTo>
                        <a:pt x="1399" y="486"/>
                      </a:lnTo>
                      <a:lnTo>
                        <a:pt x="1405" y="483"/>
                      </a:lnTo>
                      <a:lnTo>
                        <a:pt x="1411" y="479"/>
                      </a:lnTo>
                      <a:lnTo>
                        <a:pt x="1405" y="461"/>
                      </a:lnTo>
                      <a:lnTo>
                        <a:pt x="1399" y="446"/>
                      </a:lnTo>
                      <a:lnTo>
                        <a:pt x="1393" y="430"/>
                      </a:lnTo>
                      <a:lnTo>
                        <a:pt x="1387" y="415"/>
                      </a:lnTo>
                      <a:lnTo>
                        <a:pt x="1402" y="415"/>
                      </a:lnTo>
                      <a:lnTo>
                        <a:pt x="1411" y="418"/>
                      </a:lnTo>
                      <a:lnTo>
                        <a:pt x="1420" y="418"/>
                      </a:lnTo>
                      <a:lnTo>
                        <a:pt x="1433" y="415"/>
                      </a:lnTo>
                      <a:lnTo>
                        <a:pt x="1433" y="403"/>
                      </a:lnTo>
                      <a:lnTo>
                        <a:pt x="1433" y="390"/>
                      </a:lnTo>
                      <a:lnTo>
                        <a:pt x="1430" y="384"/>
                      </a:lnTo>
                      <a:lnTo>
                        <a:pt x="1423" y="378"/>
                      </a:lnTo>
                      <a:lnTo>
                        <a:pt x="1414" y="366"/>
                      </a:lnTo>
                      <a:lnTo>
                        <a:pt x="1402" y="357"/>
                      </a:lnTo>
                      <a:lnTo>
                        <a:pt x="1408" y="353"/>
                      </a:lnTo>
                      <a:lnTo>
                        <a:pt x="1414" y="347"/>
                      </a:lnTo>
                      <a:lnTo>
                        <a:pt x="1417" y="329"/>
                      </a:lnTo>
                      <a:lnTo>
                        <a:pt x="1420" y="307"/>
                      </a:lnTo>
                      <a:lnTo>
                        <a:pt x="1423" y="298"/>
                      </a:lnTo>
                      <a:lnTo>
                        <a:pt x="1427" y="292"/>
                      </a:lnTo>
                      <a:lnTo>
                        <a:pt x="1454" y="289"/>
                      </a:lnTo>
                      <a:lnTo>
                        <a:pt x="1479" y="292"/>
                      </a:lnTo>
                      <a:lnTo>
                        <a:pt x="1500" y="298"/>
                      </a:lnTo>
                      <a:lnTo>
                        <a:pt x="1522" y="304"/>
                      </a:lnTo>
                      <a:lnTo>
                        <a:pt x="1540" y="314"/>
                      </a:lnTo>
                      <a:lnTo>
                        <a:pt x="1556" y="329"/>
                      </a:lnTo>
                      <a:lnTo>
                        <a:pt x="1568" y="344"/>
                      </a:lnTo>
                      <a:lnTo>
                        <a:pt x="1577" y="366"/>
                      </a:lnTo>
                      <a:lnTo>
                        <a:pt x="1586" y="366"/>
                      </a:lnTo>
                      <a:lnTo>
                        <a:pt x="1593" y="363"/>
                      </a:lnTo>
                      <a:lnTo>
                        <a:pt x="1602" y="350"/>
                      </a:lnTo>
                      <a:lnTo>
                        <a:pt x="1611" y="338"/>
                      </a:lnTo>
                      <a:lnTo>
                        <a:pt x="1617" y="332"/>
                      </a:lnTo>
                      <a:lnTo>
                        <a:pt x="1623" y="329"/>
                      </a:lnTo>
                      <a:lnTo>
                        <a:pt x="1694" y="400"/>
                      </a:lnTo>
                      <a:lnTo>
                        <a:pt x="1731" y="433"/>
                      </a:lnTo>
                      <a:lnTo>
                        <a:pt x="1749" y="449"/>
                      </a:lnTo>
                      <a:lnTo>
                        <a:pt x="1774" y="461"/>
                      </a:lnTo>
                      <a:lnTo>
                        <a:pt x="1774" y="473"/>
                      </a:lnTo>
                      <a:lnTo>
                        <a:pt x="1774" y="479"/>
                      </a:lnTo>
                      <a:lnTo>
                        <a:pt x="1771" y="486"/>
                      </a:lnTo>
                      <a:lnTo>
                        <a:pt x="1768" y="492"/>
                      </a:lnTo>
                      <a:lnTo>
                        <a:pt x="1759" y="501"/>
                      </a:lnTo>
                      <a:lnTo>
                        <a:pt x="1759" y="507"/>
                      </a:lnTo>
                      <a:lnTo>
                        <a:pt x="1759" y="516"/>
                      </a:lnTo>
                      <a:lnTo>
                        <a:pt x="1777" y="526"/>
                      </a:lnTo>
                      <a:lnTo>
                        <a:pt x="1795" y="538"/>
                      </a:lnTo>
                      <a:lnTo>
                        <a:pt x="1805" y="544"/>
                      </a:lnTo>
                      <a:lnTo>
                        <a:pt x="1808" y="553"/>
                      </a:lnTo>
                      <a:lnTo>
                        <a:pt x="1811" y="565"/>
                      </a:lnTo>
                      <a:lnTo>
                        <a:pt x="1811" y="584"/>
                      </a:lnTo>
                      <a:lnTo>
                        <a:pt x="1789" y="578"/>
                      </a:lnTo>
                      <a:lnTo>
                        <a:pt x="1768" y="578"/>
                      </a:lnTo>
                      <a:lnTo>
                        <a:pt x="1743" y="575"/>
                      </a:lnTo>
                      <a:lnTo>
                        <a:pt x="1709" y="575"/>
                      </a:lnTo>
                      <a:lnTo>
                        <a:pt x="1716" y="553"/>
                      </a:lnTo>
                      <a:lnTo>
                        <a:pt x="1725" y="538"/>
                      </a:lnTo>
                      <a:lnTo>
                        <a:pt x="1734" y="526"/>
                      </a:lnTo>
                      <a:lnTo>
                        <a:pt x="1740" y="507"/>
                      </a:lnTo>
                      <a:lnTo>
                        <a:pt x="1734" y="507"/>
                      </a:lnTo>
                      <a:lnTo>
                        <a:pt x="1725" y="510"/>
                      </a:lnTo>
                      <a:lnTo>
                        <a:pt x="1700" y="522"/>
                      </a:lnTo>
                      <a:lnTo>
                        <a:pt x="1676" y="538"/>
                      </a:lnTo>
                      <a:lnTo>
                        <a:pt x="1654" y="556"/>
                      </a:lnTo>
                      <a:lnTo>
                        <a:pt x="1645" y="547"/>
                      </a:lnTo>
                      <a:lnTo>
                        <a:pt x="1639" y="538"/>
                      </a:lnTo>
                      <a:lnTo>
                        <a:pt x="1633" y="526"/>
                      </a:lnTo>
                      <a:lnTo>
                        <a:pt x="1623" y="516"/>
                      </a:lnTo>
                      <a:lnTo>
                        <a:pt x="1608" y="522"/>
                      </a:lnTo>
                      <a:lnTo>
                        <a:pt x="1593" y="529"/>
                      </a:lnTo>
                      <a:lnTo>
                        <a:pt x="1583" y="541"/>
                      </a:lnTo>
                      <a:lnTo>
                        <a:pt x="1577" y="556"/>
                      </a:lnTo>
                      <a:lnTo>
                        <a:pt x="1583" y="556"/>
                      </a:lnTo>
                      <a:lnTo>
                        <a:pt x="1589" y="553"/>
                      </a:lnTo>
                      <a:lnTo>
                        <a:pt x="1599" y="547"/>
                      </a:lnTo>
                      <a:lnTo>
                        <a:pt x="1608" y="538"/>
                      </a:lnTo>
                      <a:lnTo>
                        <a:pt x="1614" y="538"/>
                      </a:lnTo>
                      <a:lnTo>
                        <a:pt x="1623" y="535"/>
                      </a:lnTo>
                      <a:lnTo>
                        <a:pt x="1636" y="559"/>
                      </a:lnTo>
                      <a:lnTo>
                        <a:pt x="1639" y="565"/>
                      </a:lnTo>
                      <a:lnTo>
                        <a:pt x="1639" y="572"/>
                      </a:lnTo>
                      <a:lnTo>
                        <a:pt x="1636" y="578"/>
                      </a:lnTo>
                      <a:lnTo>
                        <a:pt x="1629" y="584"/>
                      </a:lnTo>
                      <a:lnTo>
                        <a:pt x="1639" y="584"/>
                      </a:lnTo>
                      <a:lnTo>
                        <a:pt x="1648" y="581"/>
                      </a:lnTo>
                      <a:lnTo>
                        <a:pt x="1657" y="578"/>
                      </a:lnTo>
                      <a:lnTo>
                        <a:pt x="1660" y="578"/>
                      </a:lnTo>
                      <a:lnTo>
                        <a:pt x="1663" y="581"/>
                      </a:lnTo>
                      <a:lnTo>
                        <a:pt x="1663" y="602"/>
                      </a:lnTo>
                      <a:lnTo>
                        <a:pt x="1669" y="602"/>
                      </a:lnTo>
                      <a:lnTo>
                        <a:pt x="1676" y="599"/>
                      </a:lnTo>
                      <a:lnTo>
                        <a:pt x="1685" y="590"/>
                      </a:lnTo>
                      <a:lnTo>
                        <a:pt x="1688" y="587"/>
                      </a:lnTo>
                      <a:lnTo>
                        <a:pt x="1691" y="584"/>
                      </a:lnTo>
                      <a:lnTo>
                        <a:pt x="1697" y="587"/>
                      </a:lnTo>
                      <a:lnTo>
                        <a:pt x="1703" y="593"/>
                      </a:lnTo>
                      <a:lnTo>
                        <a:pt x="1703" y="605"/>
                      </a:lnTo>
                      <a:lnTo>
                        <a:pt x="1706" y="608"/>
                      </a:lnTo>
                      <a:lnTo>
                        <a:pt x="1709" y="612"/>
                      </a:lnTo>
                      <a:lnTo>
                        <a:pt x="1700" y="621"/>
                      </a:lnTo>
                      <a:lnTo>
                        <a:pt x="1688" y="630"/>
                      </a:lnTo>
                      <a:lnTo>
                        <a:pt x="1657" y="639"/>
                      </a:lnTo>
                      <a:lnTo>
                        <a:pt x="1629" y="648"/>
                      </a:lnTo>
                      <a:lnTo>
                        <a:pt x="1599" y="658"/>
                      </a:lnTo>
                      <a:lnTo>
                        <a:pt x="1599" y="630"/>
                      </a:lnTo>
                      <a:lnTo>
                        <a:pt x="1568" y="639"/>
                      </a:lnTo>
                      <a:lnTo>
                        <a:pt x="1537" y="648"/>
                      </a:lnTo>
                      <a:lnTo>
                        <a:pt x="1534" y="664"/>
                      </a:lnTo>
                      <a:lnTo>
                        <a:pt x="1540" y="676"/>
                      </a:lnTo>
                      <a:lnTo>
                        <a:pt x="1543" y="682"/>
                      </a:lnTo>
                      <a:lnTo>
                        <a:pt x="1543" y="698"/>
                      </a:lnTo>
                      <a:lnTo>
                        <a:pt x="1531" y="691"/>
                      </a:lnTo>
                      <a:lnTo>
                        <a:pt x="1522" y="691"/>
                      </a:lnTo>
                      <a:lnTo>
                        <a:pt x="1513" y="691"/>
                      </a:lnTo>
                      <a:lnTo>
                        <a:pt x="1503" y="694"/>
                      </a:lnTo>
                      <a:lnTo>
                        <a:pt x="1497" y="701"/>
                      </a:lnTo>
                      <a:lnTo>
                        <a:pt x="1491" y="707"/>
                      </a:lnTo>
                      <a:lnTo>
                        <a:pt x="1482" y="725"/>
                      </a:lnTo>
                      <a:lnTo>
                        <a:pt x="1476" y="741"/>
                      </a:lnTo>
                      <a:lnTo>
                        <a:pt x="1466" y="753"/>
                      </a:lnTo>
                      <a:lnTo>
                        <a:pt x="1463" y="756"/>
                      </a:lnTo>
                      <a:lnTo>
                        <a:pt x="1457" y="759"/>
                      </a:lnTo>
                      <a:lnTo>
                        <a:pt x="1451" y="756"/>
                      </a:lnTo>
                      <a:lnTo>
                        <a:pt x="1442" y="753"/>
                      </a:lnTo>
                      <a:lnTo>
                        <a:pt x="1445" y="765"/>
                      </a:lnTo>
                      <a:lnTo>
                        <a:pt x="1451" y="774"/>
                      </a:lnTo>
                      <a:lnTo>
                        <a:pt x="1457" y="787"/>
                      </a:lnTo>
                      <a:lnTo>
                        <a:pt x="1457" y="802"/>
                      </a:lnTo>
                      <a:lnTo>
                        <a:pt x="1445" y="808"/>
                      </a:lnTo>
                      <a:lnTo>
                        <a:pt x="1433" y="817"/>
                      </a:lnTo>
                      <a:lnTo>
                        <a:pt x="1411" y="839"/>
                      </a:lnTo>
                      <a:lnTo>
                        <a:pt x="1387" y="860"/>
                      </a:lnTo>
                      <a:lnTo>
                        <a:pt x="1377" y="870"/>
                      </a:lnTo>
                      <a:lnTo>
                        <a:pt x="1362" y="876"/>
                      </a:lnTo>
                      <a:lnTo>
                        <a:pt x="1371" y="906"/>
                      </a:lnTo>
                      <a:lnTo>
                        <a:pt x="1380" y="937"/>
                      </a:lnTo>
                      <a:lnTo>
                        <a:pt x="1387" y="952"/>
                      </a:lnTo>
                      <a:lnTo>
                        <a:pt x="1387" y="968"/>
                      </a:lnTo>
                      <a:lnTo>
                        <a:pt x="1383" y="983"/>
                      </a:lnTo>
                      <a:lnTo>
                        <a:pt x="1377" y="999"/>
                      </a:lnTo>
                      <a:lnTo>
                        <a:pt x="1362" y="986"/>
                      </a:lnTo>
                      <a:lnTo>
                        <a:pt x="1347" y="968"/>
                      </a:lnTo>
                      <a:lnTo>
                        <a:pt x="1337" y="949"/>
                      </a:lnTo>
                      <a:lnTo>
                        <a:pt x="1331" y="922"/>
                      </a:lnTo>
                      <a:lnTo>
                        <a:pt x="1322" y="913"/>
                      </a:lnTo>
                      <a:lnTo>
                        <a:pt x="1310" y="906"/>
                      </a:lnTo>
                      <a:lnTo>
                        <a:pt x="1297" y="900"/>
                      </a:lnTo>
                      <a:lnTo>
                        <a:pt x="1282" y="900"/>
                      </a:lnTo>
                      <a:lnTo>
                        <a:pt x="1267" y="900"/>
                      </a:lnTo>
                      <a:lnTo>
                        <a:pt x="1254" y="906"/>
                      </a:lnTo>
                      <a:lnTo>
                        <a:pt x="1239" y="913"/>
                      </a:lnTo>
                      <a:lnTo>
                        <a:pt x="1230" y="922"/>
                      </a:lnTo>
                      <a:lnTo>
                        <a:pt x="1211" y="916"/>
                      </a:lnTo>
                      <a:lnTo>
                        <a:pt x="1193" y="913"/>
                      </a:lnTo>
                      <a:lnTo>
                        <a:pt x="1177" y="916"/>
                      </a:lnTo>
                      <a:lnTo>
                        <a:pt x="1165" y="922"/>
                      </a:lnTo>
                      <a:lnTo>
                        <a:pt x="1137" y="937"/>
                      </a:lnTo>
                      <a:lnTo>
                        <a:pt x="1110" y="952"/>
                      </a:lnTo>
                      <a:lnTo>
                        <a:pt x="1113" y="1002"/>
                      </a:lnTo>
                      <a:lnTo>
                        <a:pt x="1116" y="1051"/>
                      </a:lnTo>
                      <a:lnTo>
                        <a:pt x="1119" y="1075"/>
                      </a:lnTo>
                      <a:lnTo>
                        <a:pt x="1128" y="1094"/>
                      </a:lnTo>
                      <a:lnTo>
                        <a:pt x="1141" y="1109"/>
                      </a:lnTo>
                      <a:lnTo>
                        <a:pt x="1150" y="1115"/>
                      </a:lnTo>
                      <a:lnTo>
                        <a:pt x="1159" y="1121"/>
                      </a:lnTo>
                      <a:lnTo>
                        <a:pt x="1165" y="1121"/>
                      </a:lnTo>
                      <a:lnTo>
                        <a:pt x="1168" y="1121"/>
                      </a:lnTo>
                      <a:lnTo>
                        <a:pt x="1177" y="1115"/>
                      </a:lnTo>
                      <a:lnTo>
                        <a:pt x="1184" y="1109"/>
                      </a:lnTo>
                      <a:lnTo>
                        <a:pt x="1190" y="1109"/>
                      </a:lnTo>
                      <a:lnTo>
                        <a:pt x="1196" y="1112"/>
                      </a:lnTo>
                      <a:lnTo>
                        <a:pt x="1202" y="1109"/>
                      </a:lnTo>
                      <a:lnTo>
                        <a:pt x="1208" y="1106"/>
                      </a:lnTo>
                      <a:lnTo>
                        <a:pt x="1211" y="1097"/>
                      </a:lnTo>
                      <a:lnTo>
                        <a:pt x="1214" y="1081"/>
                      </a:lnTo>
                      <a:lnTo>
                        <a:pt x="1214" y="1066"/>
                      </a:lnTo>
                      <a:lnTo>
                        <a:pt x="1254" y="1063"/>
                      </a:lnTo>
                      <a:lnTo>
                        <a:pt x="1270" y="1066"/>
                      </a:lnTo>
                      <a:lnTo>
                        <a:pt x="1279" y="1069"/>
                      </a:lnTo>
                      <a:lnTo>
                        <a:pt x="1285" y="1075"/>
                      </a:lnTo>
                      <a:lnTo>
                        <a:pt x="1282" y="1085"/>
                      </a:lnTo>
                      <a:lnTo>
                        <a:pt x="1279" y="1097"/>
                      </a:lnTo>
                      <a:lnTo>
                        <a:pt x="1270" y="1112"/>
                      </a:lnTo>
                      <a:lnTo>
                        <a:pt x="1264" y="1121"/>
                      </a:lnTo>
                      <a:lnTo>
                        <a:pt x="1260" y="1131"/>
                      </a:lnTo>
                      <a:lnTo>
                        <a:pt x="1260" y="1143"/>
                      </a:lnTo>
                      <a:lnTo>
                        <a:pt x="1260" y="1158"/>
                      </a:lnTo>
                      <a:lnTo>
                        <a:pt x="1270" y="1168"/>
                      </a:lnTo>
                      <a:lnTo>
                        <a:pt x="1279" y="1171"/>
                      </a:lnTo>
                      <a:lnTo>
                        <a:pt x="1288" y="1171"/>
                      </a:lnTo>
                      <a:lnTo>
                        <a:pt x="1300" y="1168"/>
                      </a:lnTo>
                      <a:lnTo>
                        <a:pt x="1313" y="1164"/>
                      </a:lnTo>
                      <a:lnTo>
                        <a:pt x="1322" y="1164"/>
                      </a:lnTo>
                      <a:lnTo>
                        <a:pt x="1331" y="1171"/>
                      </a:lnTo>
                      <a:lnTo>
                        <a:pt x="1340" y="1186"/>
                      </a:lnTo>
                      <a:lnTo>
                        <a:pt x="1334" y="1220"/>
                      </a:lnTo>
                      <a:lnTo>
                        <a:pt x="1334" y="1250"/>
                      </a:lnTo>
                      <a:lnTo>
                        <a:pt x="1334" y="1263"/>
                      </a:lnTo>
                      <a:lnTo>
                        <a:pt x="1334" y="1278"/>
                      </a:lnTo>
                      <a:lnTo>
                        <a:pt x="1340" y="1290"/>
                      </a:lnTo>
                      <a:lnTo>
                        <a:pt x="1347" y="1300"/>
                      </a:lnTo>
                      <a:lnTo>
                        <a:pt x="1359" y="1300"/>
                      </a:lnTo>
                      <a:lnTo>
                        <a:pt x="1371" y="1293"/>
                      </a:lnTo>
                      <a:lnTo>
                        <a:pt x="1390" y="1287"/>
                      </a:lnTo>
                      <a:lnTo>
                        <a:pt x="1399" y="1284"/>
                      </a:lnTo>
                      <a:lnTo>
                        <a:pt x="1408" y="1284"/>
                      </a:lnTo>
                      <a:lnTo>
                        <a:pt x="1417" y="1290"/>
                      </a:lnTo>
                      <a:lnTo>
                        <a:pt x="1427" y="1300"/>
                      </a:lnTo>
                      <a:lnTo>
                        <a:pt x="1439" y="1293"/>
                      </a:lnTo>
                      <a:lnTo>
                        <a:pt x="1451" y="1284"/>
                      </a:lnTo>
                      <a:lnTo>
                        <a:pt x="1473" y="1263"/>
                      </a:lnTo>
                      <a:lnTo>
                        <a:pt x="1482" y="1250"/>
                      </a:lnTo>
                      <a:lnTo>
                        <a:pt x="1494" y="1241"/>
                      </a:lnTo>
                      <a:lnTo>
                        <a:pt x="1510" y="1235"/>
                      </a:lnTo>
                      <a:lnTo>
                        <a:pt x="1528" y="1235"/>
                      </a:lnTo>
                      <a:lnTo>
                        <a:pt x="1522" y="1254"/>
                      </a:lnTo>
                      <a:lnTo>
                        <a:pt x="1513" y="1272"/>
                      </a:lnTo>
                      <a:lnTo>
                        <a:pt x="1519" y="1278"/>
                      </a:lnTo>
                      <a:lnTo>
                        <a:pt x="1522" y="1278"/>
                      </a:lnTo>
                      <a:lnTo>
                        <a:pt x="1531" y="1263"/>
                      </a:lnTo>
                      <a:lnTo>
                        <a:pt x="1543" y="1247"/>
                      </a:lnTo>
                      <a:lnTo>
                        <a:pt x="1549" y="1244"/>
                      </a:lnTo>
                      <a:lnTo>
                        <a:pt x="1559" y="1244"/>
                      </a:lnTo>
                      <a:lnTo>
                        <a:pt x="1562" y="1254"/>
                      </a:lnTo>
                      <a:lnTo>
                        <a:pt x="1568" y="1260"/>
                      </a:lnTo>
                      <a:lnTo>
                        <a:pt x="1577" y="1263"/>
                      </a:lnTo>
                      <a:lnTo>
                        <a:pt x="1586" y="1263"/>
                      </a:lnTo>
                      <a:lnTo>
                        <a:pt x="1599" y="1263"/>
                      </a:lnTo>
                      <a:lnTo>
                        <a:pt x="1608" y="1266"/>
                      </a:lnTo>
                      <a:lnTo>
                        <a:pt x="1614" y="1272"/>
                      </a:lnTo>
                      <a:lnTo>
                        <a:pt x="1614" y="1281"/>
                      </a:lnTo>
                      <a:lnTo>
                        <a:pt x="1620" y="1269"/>
                      </a:lnTo>
                      <a:lnTo>
                        <a:pt x="1629" y="1263"/>
                      </a:lnTo>
                      <a:lnTo>
                        <a:pt x="1642" y="1263"/>
                      </a:lnTo>
                      <a:lnTo>
                        <a:pt x="1654" y="1266"/>
                      </a:lnTo>
                      <a:lnTo>
                        <a:pt x="1663" y="1269"/>
                      </a:lnTo>
                      <a:lnTo>
                        <a:pt x="1676" y="1269"/>
                      </a:lnTo>
                      <a:lnTo>
                        <a:pt x="1682" y="1266"/>
                      </a:lnTo>
                      <a:lnTo>
                        <a:pt x="1685" y="1254"/>
                      </a:lnTo>
                      <a:lnTo>
                        <a:pt x="1694" y="1257"/>
                      </a:lnTo>
                      <a:lnTo>
                        <a:pt x="1694" y="1263"/>
                      </a:lnTo>
                      <a:lnTo>
                        <a:pt x="1694" y="1269"/>
                      </a:lnTo>
                      <a:lnTo>
                        <a:pt x="1694" y="1275"/>
                      </a:lnTo>
                      <a:lnTo>
                        <a:pt x="1688" y="1287"/>
                      </a:lnTo>
                      <a:lnTo>
                        <a:pt x="1685" y="1293"/>
                      </a:lnTo>
                      <a:lnTo>
                        <a:pt x="1685" y="1300"/>
                      </a:lnTo>
                      <a:lnTo>
                        <a:pt x="1706" y="1312"/>
                      </a:lnTo>
                      <a:lnTo>
                        <a:pt x="1725" y="1324"/>
                      </a:lnTo>
                      <a:lnTo>
                        <a:pt x="1759" y="1358"/>
                      </a:lnTo>
                      <a:lnTo>
                        <a:pt x="1780" y="1355"/>
                      </a:lnTo>
                      <a:lnTo>
                        <a:pt x="1799" y="1358"/>
                      </a:lnTo>
                      <a:lnTo>
                        <a:pt x="1814" y="1367"/>
                      </a:lnTo>
                      <a:lnTo>
                        <a:pt x="1826" y="1379"/>
                      </a:lnTo>
                      <a:lnTo>
                        <a:pt x="1845" y="1410"/>
                      </a:lnTo>
                      <a:lnTo>
                        <a:pt x="1854" y="1422"/>
                      </a:lnTo>
                      <a:lnTo>
                        <a:pt x="1866" y="1432"/>
                      </a:lnTo>
                      <a:lnTo>
                        <a:pt x="1863" y="1450"/>
                      </a:lnTo>
                      <a:lnTo>
                        <a:pt x="1857" y="1462"/>
                      </a:lnTo>
                      <a:lnTo>
                        <a:pt x="1845" y="1469"/>
                      </a:lnTo>
                      <a:lnTo>
                        <a:pt x="1829" y="1472"/>
                      </a:lnTo>
                      <a:lnTo>
                        <a:pt x="1832" y="1478"/>
                      </a:lnTo>
                      <a:lnTo>
                        <a:pt x="1838" y="1481"/>
                      </a:lnTo>
                      <a:lnTo>
                        <a:pt x="1845" y="1481"/>
                      </a:lnTo>
                      <a:lnTo>
                        <a:pt x="1851" y="1475"/>
                      </a:lnTo>
                      <a:lnTo>
                        <a:pt x="1863" y="1465"/>
                      </a:lnTo>
                      <a:lnTo>
                        <a:pt x="1869" y="1459"/>
                      </a:lnTo>
                      <a:lnTo>
                        <a:pt x="1875" y="1462"/>
                      </a:lnTo>
                      <a:lnTo>
                        <a:pt x="1285" y="688"/>
                      </a:lnTo>
                      <a:lnTo>
                        <a:pt x="1442" y="630"/>
                      </a:lnTo>
                      <a:lnTo>
                        <a:pt x="1427" y="633"/>
                      </a:lnTo>
                      <a:lnTo>
                        <a:pt x="1411" y="636"/>
                      </a:lnTo>
                      <a:lnTo>
                        <a:pt x="1402" y="642"/>
                      </a:lnTo>
                      <a:lnTo>
                        <a:pt x="1390" y="648"/>
                      </a:lnTo>
                      <a:lnTo>
                        <a:pt x="1374" y="670"/>
                      </a:lnTo>
                      <a:lnTo>
                        <a:pt x="1356" y="688"/>
                      </a:lnTo>
                      <a:lnTo>
                        <a:pt x="1402" y="661"/>
                      </a:lnTo>
                      <a:lnTo>
                        <a:pt x="1420" y="645"/>
                      </a:lnTo>
                      <a:lnTo>
                        <a:pt x="1442" y="630"/>
                      </a:lnTo>
                      <a:lnTo>
                        <a:pt x="1285" y="688"/>
                      </a:lnTo>
                      <a:lnTo>
                        <a:pt x="1291" y="224"/>
                      </a:lnTo>
                      <a:lnTo>
                        <a:pt x="1297" y="224"/>
                      </a:lnTo>
                      <a:lnTo>
                        <a:pt x="1304" y="224"/>
                      </a:lnTo>
                      <a:lnTo>
                        <a:pt x="1313" y="231"/>
                      </a:lnTo>
                      <a:lnTo>
                        <a:pt x="1316" y="234"/>
                      </a:lnTo>
                      <a:lnTo>
                        <a:pt x="1319" y="237"/>
                      </a:lnTo>
                      <a:lnTo>
                        <a:pt x="1322" y="234"/>
                      </a:lnTo>
                      <a:lnTo>
                        <a:pt x="1322" y="224"/>
                      </a:lnTo>
                      <a:lnTo>
                        <a:pt x="1316" y="221"/>
                      </a:lnTo>
                      <a:lnTo>
                        <a:pt x="1307" y="215"/>
                      </a:lnTo>
                      <a:lnTo>
                        <a:pt x="1300" y="215"/>
                      </a:lnTo>
                      <a:lnTo>
                        <a:pt x="1297" y="215"/>
                      </a:lnTo>
                      <a:lnTo>
                        <a:pt x="1294" y="218"/>
                      </a:lnTo>
                      <a:lnTo>
                        <a:pt x="1291" y="224"/>
                      </a:lnTo>
                      <a:lnTo>
                        <a:pt x="1285" y="688"/>
                      </a:lnTo>
                      <a:lnTo>
                        <a:pt x="944" y="83"/>
                      </a:lnTo>
                      <a:lnTo>
                        <a:pt x="925" y="83"/>
                      </a:lnTo>
                      <a:lnTo>
                        <a:pt x="907" y="80"/>
                      </a:lnTo>
                      <a:lnTo>
                        <a:pt x="870" y="71"/>
                      </a:lnTo>
                      <a:lnTo>
                        <a:pt x="855" y="68"/>
                      </a:lnTo>
                      <a:lnTo>
                        <a:pt x="839" y="65"/>
                      </a:lnTo>
                      <a:lnTo>
                        <a:pt x="824" y="68"/>
                      </a:lnTo>
                      <a:lnTo>
                        <a:pt x="812" y="74"/>
                      </a:lnTo>
                      <a:lnTo>
                        <a:pt x="842" y="83"/>
                      </a:lnTo>
                      <a:lnTo>
                        <a:pt x="885" y="92"/>
                      </a:lnTo>
                      <a:lnTo>
                        <a:pt x="904" y="95"/>
                      </a:lnTo>
                      <a:lnTo>
                        <a:pt x="922" y="95"/>
                      </a:lnTo>
                      <a:lnTo>
                        <a:pt x="938" y="92"/>
                      </a:lnTo>
                      <a:lnTo>
                        <a:pt x="941" y="89"/>
                      </a:lnTo>
                      <a:lnTo>
                        <a:pt x="944" y="83"/>
                      </a:lnTo>
                      <a:lnTo>
                        <a:pt x="1285" y="6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85" name="Freeform 330">
                  <a:extLst>
                    <a:ext uri="{FF2B5EF4-FFF2-40B4-BE49-F238E27FC236}">
                      <a16:creationId xmlns:a16="http://schemas.microsoft.com/office/drawing/2014/main" id="{93BC1991-ABE0-4E40-9A0B-E5985E3F69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" y="1129"/>
                  <a:ext cx="22" cy="28"/>
                </a:xfrm>
                <a:custGeom>
                  <a:avLst/>
                  <a:gdLst>
                    <a:gd name="T0" fmla="*/ 22 w 22"/>
                    <a:gd name="T1" fmla="*/ 9 h 28"/>
                    <a:gd name="T2" fmla="*/ 22 w 22"/>
                    <a:gd name="T3" fmla="*/ 28 h 28"/>
                    <a:gd name="T4" fmla="*/ 9 w 22"/>
                    <a:gd name="T5" fmla="*/ 28 h 28"/>
                    <a:gd name="T6" fmla="*/ 3 w 22"/>
                    <a:gd name="T7" fmla="*/ 24 h 28"/>
                    <a:gd name="T8" fmla="*/ 0 w 22"/>
                    <a:gd name="T9" fmla="*/ 18 h 28"/>
                    <a:gd name="T10" fmla="*/ 0 w 22"/>
                    <a:gd name="T11" fmla="*/ 9 h 28"/>
                    <a:gd name="T12" fmla="*/ 6 w 22"/>
                    <a:gd name="T13" fmla="*/ 3 h 28"/>
                    <a:gd name="T14" fmla="*/ 9 w 22"/>
                    <a:gd name="T15" fmla="*/ 0 h 28"/>
                    <a:gd name="T16" fmla="*/ 16 w 22"/>
                    <a:gd name="T17" fmla="*/ 0 h 28"/>
                    <a:gd name="T18" fmla="*/ 22 w 22"/>
                    <a:gd name="T19" fmla="*/ 9 h 2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"/>
                    <a:gd name="T31" fmla="*/ 0 h 28"/>
                    <a:gd name="T32" fmla="*/ 22 w 22"/>
                    <a:gd name="T33" fmla="*/ 28 h 2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" h="28">
                      <a:moveTo>
                        <a:pt x="22" y="9"/>
                      </a:moveTo>
                      <a:lnTo>
                        <a:pt x="22" y="28"/>
                      </a:lnTo>
                      <a:lnTo>
                        <a:pt x="9" y="28"/>
                      </a:lnTo>
                      <a:lnTo>
                        <a:pt x="3" y="24"/>
                      </a:lnTo>
                      <a:lnTo>
                        <a:pt x="0" y="18"/>
                      </a:lnTo>
                      <a:lnTo>
                        <a:pt x="0" y="9"/>
                      </a:lnTo>
                      <a:lnTo>
                        <a:pt x="6" y="3"/>
                      </a:lnTo>
                      <a:lnTo>
                        <a:pt x="9" y="0"/>
                      </a:lnTo>
                      <a:lnTo>
                        <a:pt x="16" y="0"/>
                      </a:lnTo>
                      <a:lnTo>
                        <a:pt x="22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86" name="Freeform 331">
                  <a:extLst>
                    <a:ext uri="{FF2B5EF4-FFF2-40B4-BE49-F238E27FC236}">
                      <a16:creationId xmlns:a16="http://schemas.microsoft.com/office/drawing/2014/main" id="{9A7D84FC-9849-4763-8E8A-77F89F1334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" y="1243"/>
                  <a:ext cx="46" cy="46"/>
                </a:xfrm>
                <a:custGeom>
                  <a:avLst/>
                  <a:gdLst>
                    <a:gd name="T0" fmla="*/ 0 w 46"/>
                    <a:gd name="T1" fmla="*/ 46 h 46"/>
                    <a:gd name="T2" fmla="*/ 6 w 46"/>
                    <a:gd name="T3" fmla="*/ 30 h 46"/>
                    <a:gd name="T4" fmla="*/ 15 w 46"/>
                    <a:gd name="T5" fmla="*/ 15 h 46"/>
                    <a:gd name="T6" fmla="*/ 30 w 46"/>
                    <a:gd name="T7" fmla="*/ 6 h 46"/>
                    <a:gd name="T8" fmla="*/ 46 w 46"/>
                    <a:gd name="T9" fmla="*/ 0 h 46"/>
                    <a:gd name="T10" fmla="*/ 43 w 46"/>
                    <a:gd name="T11" fmla="*/ 21 h 46"/>
                    <a:gd name="T12" fmla="*/ 36 w 46"/>
                    <a:gd name="T13" fmla="*/ 27 h 46"/>
                    <a:gd name="T14" fmla="*/ 33 w 46"/>
                    <a:gd name="T15" fmla="*/ 36 h 46"/>
                    <a:gd name="T16" fmla="*/ 27 w 46"/>
                    <a:gd name="T17" fmla="*/ 40 h 46"/>
                    <a:gd name="T18" fmla="*/ 18 w 46"/>
                    <a:gd name="T19" fmla="*/ 43 h 46"/>
                    <a:gd name="T20" fmla="*/ 9 w 46"/>
                    <a:gd name="T21" fmla="*/ 46 h 46"/>
                    <a:gd name="T22" fmla="*/ 0 w 46"/>
                    <a:gd name="T23" fmla="*/ 46 h 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6"/>
                    <a:gd name="T37" fmla="*/ 0 h 46"/>
                    <a:gd name="T38" fmla="*/ 46 w 46"/>
                    <a:gd name="T39" fmla="*/ 46 h 4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6" h="46">
                      <a:moveTo>
                        <a:pt x="0" y="46"/>
                      </a:moveTo>
                      <a:lnTo>
                        <a:pt x="6" y="30"/>
                      </a:lnTo>
                      <a:lnTo>
                        <a:pt x="15" y="15"/>
                      </a:lnTo>
                      <a:lnTo>
                        <a:pt x="30" y="6"/>
                      </a:lnTo>
                      <a:lnTo>
                        <a:pt x="46" y="0"/>
                      </a:lnTo>
                      <a:lnTo>
                        <a:pt x="43" y="21"/>
                      </a:lnTo>
                      <a:lnTo>
                        <a:pt x="36" y="27"/>
                      </a:lnTo>
                      <a:lnTo>
                        <a:pt x="33" y="36"/>
                      </a:lnTo>
                      <a:lnTo>
                        <a:pt x="27" y="40"/>
                      </a:lnTo>
                      <a:lnTo>
                        <a:pt x="18" y="43"/>
                      </a:lnTo>
                      <a:lnTo>
                        <a:pt x="9" y="46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  <p:sp>
              <p:nvSpPr>
                <p:cNvPr id="87" name="Freeform 332">
                  <a:extLst>
                    <a:ext uri="{FF2B5EF4-FFF2-40B4-BE49-F238E27FC236}">
                      <a16:creationId xmlns:a16="http://schemas.microsoft.com/office/drawing/2014/main" id="{4AEEF5DD-E278-484D-BB03-D4208CD6B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" y="1276"/>
                  <a:ext cx="55" cy="22"/>
                </a:xfrm>
                <a:custGeom>
                  <a:avLst/>
                  <a:gdLst>
                    <a:gd name="T0" fmla="*/ 0 w 55"/>
                    <a:gd name="T1" fmla="*/ 13 h 22"/>
                    <a:gd name="T2" fmla="*/ 3 w 55"/>
                    <a:gd name="T3" fmla="*/ 10 h 22"/>
                    <a:gd name="T4" fmla="*/ 12 w 55"/>
                    <a:gd name="T5" fmla="*/ 3 h 22"/>
                    <a:gd name="T6" fmla="*/ 22 w 55"/>
                    <a:gd name="T7" fmla="*/ 0 h 22"/>
                    <a:gd name="T8" fmla="*/ 34 w 55"/>
                    <a:gd name="T9" fmla="*/ 0 h 22"/>
                    <a:gd name="T10" fmla="*/ 43 w 55"/>
                    <a:gd name="T11" fmla="*/ 3 h 22"/>
                    <a:gd name="T12" fmla="*/ 52 w 55"/>
                    <a:gd name="T13" fmla="*/ 7 h 22"/>
                    <a:gd name="T14" fmla="*/ 55 w 55"/>
                    <a:gd name="T15" fmla="*/ 13 h 22"/>
                    <a:gd name="T16" fmla="*/ 55 w 55"/>
                    <a:gd name="T17" fmla="*/ 22 h 22"/>
                    <a:gd name="T18" fmla="*/ 25 w 55"/>
                    <a:gd name="T19" fmla="*/ 22 h 22"/>
                    <a:gd name="T20" fmla="*/ 9 w 55"/>
                    <a:gd name="T21" fmla="*/ 19 h 22"/>
                    <a:gd name="T22" fmla="*/ 0 w 55"/>
                    <a:gd name="T23" fmla="*/ 13 h 2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5"/>
                    <a:gd name="T37" fmla="*/ 0 h 22"/>
                    <a:gd name="T38" fmla="*/ 55 w 55"/>
                    <a:gd name="T39" fmla="*/ 22 h 2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5" h="22">
                      <a:moveTo>
                        <a:pt x="0" y="13"/>
                      </a:moveTo>
                      <a:lnTo>
                        <a:pt x="3" y="10"/>
                      </a:lnTo>
                      <a:lnTo>
                        <a:pt x="12" y="3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3" y="3"/>
                      </a:lnTo>
                      <a:lnTo>
                        <a:pt x="52" y="7"/>
                      </a:lnTo>
                      <a:lnTo>
                        <a:pt x="55" y="13"/>
                      </a:lnTo>
                      <a:lnTo>
                        <a:pt x="55" y="22"/>
                      </a:lnTo>
                      <a:lnTo>
                        <a:pt x="25" y="22"/>
                      </a:lnTo>
                      <a:lnTo>
                        <a:pt x="9" y="1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sp3d extrusionH="266700">
                  <a:extrusionClr>
                    <a:sysClr val="windowText" lastClr="000000"/>
                  </a:extrusionClr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8" name="Freeform 113">
                <a:extLst>
                  <a:ext uri="{FF2B5EF4-FFF2-40B4-BE49-F238E27FC236}">
                    <a16:creationId xmlns:a16="http://schemas.microsoft.com/office/drawing/2014/main" id="{51947FBA-C1DA-4C12-9033-A332C833F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0546" y="2479312"/>
                <a:ext cx="229599" cy="350706"/>
              </a:xfrm>
              <a:custGeom>
                <a:avLst/>
                <a:gdLst>
                  <a:gd name="T0" fmla="*/ 0 w 182"/>
                  <a:gd name="T1" fmla="*/ 2147483647 h 278"/>
                  <a:gd name="T2" fmla="*/ 2147483647 w 182"/>
                  <a:gd name="T3" fmla="*/ 2147483647 h 278"/>
                  <a:gd name="T4" fmla="*/ 2147483647 w 182"/>
                  <a:gd name="T5" fmla="*/ 0 h 278"/>
                  <a:gd name="T6" fmla="*/ 2147483647 w 182"/>
                  <a:gd name="T7" fmla="*/ 2147483647 h 278"/>
                  <a:gd name="T8" fmla="*/ 0 w 182"/>
                  <a:gd name="T9" fmla="*/ 2147483647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278"/>
                  <a:gd name="T17" fmla="*/ 182 w 182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278">
                    <a:moveTo>
                      <a:pt x="0" y="39"/>
                    </a:moveTo>
                    <a:lnTo>
                      <a:pt x="92" y="278"/>
                    </a:lnTo>
                    <a:lnTo>
                      <a:pt x="182" y="0"/>
                    </a:lnTo>
                    <a:lnTo>
                      <a:pt x="93" y="9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endParaRPr>
              </a:p>
            </p:txBody>
          </p:sp>
          <p:sp>
            <p:nvSpPr>
              <p:cNvPr id="39" name="Freeform 114">
                <a:extLst>
                  <a:ext uri="{FF2B5EF4-FFF2-40B4-BE49-F238E27FC236}">
                    <a16:creationId xmlns:a16="http://schemas.microsoft.com/office/drawing/2014/main" id="{5E21ED31-0171-41FE-89F1-EF56DDA1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098" y="4396437"/>
                <a:ext cx="229599" cy="350706"/>
              </a:xfrm>
              <a:custGeom>
                <a:avLst/>
                <a:gdLst>
                  <a:gd name="T0" fmla="*/ 0 w 182"/>
                  <a:gd name="T1" fmla="*/ 2147483647 h 278"/>
                  <a:gd name="T2" fmla="*/ 2147483647 w 182"/>
                  <a:gd name="T3" fmla="*/ 2147483647 h 278"/>
                  <a:gd name="T4" fmla="*/ 2147483647 w 182"/>
                  <a:gd name="T5" fmla="*/ 0 h 278"/>
                  <a:gd name="T6" fmla="*/ 2147483647 w 182"/>
                  <a:gd name="T7" fmla="*/ 2147483647 h 278"/>
                  <a:gd name="T8" fmla="*/ 0 w 182"/>
                  <a:gd name="T9" fmla="*/ 2147483647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278"/>
                  <a:gd name="T17" fmla="*/ 182 w 182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278">
                    <a:moveTo>
                      <a:pt x="0" y="39"/>
                    </a:moveTo>
                    <a:lnTo>
                      <a:pt x="92" y="278"/>
                    </a:lnTo>
                    <a:lnTo>
                      <a:pt x="182" y="0"/>
                    </a:lnTo>
                    <a:lnTo>
                      <a:pt x="93" y="9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4AFAE6D-EE07-469A-A191-156F54DD9780}"/>
                </a:ext>
              </a:extLst>
            </p:cNvPr>
            <p:cNvGrpSpPr/>
            <p:nvPr/>
          </p:nvGrpSpPr>
          <p:grpSpPr>
            <a:xfrm>
              <a:off x="5692823" y="2517802"/>
              <a:ext cx="541162" cy="308504"/>
              <a:chOff x="-743000" y="2686200"/>
              <a:chExt cx="460837" cy="303101"/>
            </a:xfrm>
            <a:effectLst/>
          </p:grpSpPr>
          <p:pic>
            <p:nvPicPr>
              <p:cNvPr id="35" name="Picture 3">
                <a:extLst>
                  <a:ext uri="{FF2B5EF4-FFF2-40B4-BE49-F238E27FC236}">
                    <a16:creationId xmlns:a16="http://schemas.microsoft.com/office/drawing/2014/main" id="{E08CF522-49EB-47E8-A10A-9CFF06DA8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3000" y="2686200"/>
                <a:ext cx="460837" cy="3031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36B6BC64-ABAD-4FC3-B031-CEF6B7F59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03982" y="2844156"/>
                <a:ext cx="171910" cy="142756"/>
              </a:xfrm>
              <a:prstGeom prst="rect">
                <a:avLst/>
              </a:prstGeom>
              <a:ln>
                <a:noFill/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</p:pic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DECF0236-BDD5-4044-B2DC-8AD22BAA63F0}"/>
                </a:ext>
              </a:extLst>
            </p:cNvPr>
            <p:cNvGrpSpPr/>
            <p:nvPr/>
          </p:nvGrpSpPr>
          <p:grpSpPr>
            <a:xfrm>
              <a:off x="6399449" y="2675636"/>
              <a:ext cx="271477" cy="196619"/>
              <a:chOff x="-1357760" y="3104648"/>
              <a:chExt cx="460837" cy="303734"/>
            </a:xfrm>
            <a:effectLst/>
          </p:grpSpPr>
          <p:pic>
            <p:nvPicPr>
              <p:cNvPr id="33" name="Picture 4">
                <a:extLst>
                  <a:ext uri="{FF2B5EF4-FFF2-40B4-BE49-F238E27FC236}">
                    <a16:creationId xmlns:a16="http://schemas.microsoft.com/office/drawing/2014/main" id="{C7B01F09-8E59-43D1-B7D6-9589CA0D9D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57760" y="3104648"/>
                <a:ext cx="460837" cy="303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9414D174-B065-469E-8DE7-EADEC2B56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86283" y="3249723"/>
                <a:ext cx="171910" cy="142756"/>
              </a:xfrm>
              <a:prstGeom prst="rect">
                <a:avLst/>
              </a:prstGeom>
              <a:ln>
                <a:noFill/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AE4E079-C10D-435D-A09A-77C28850BD9F}"/>
                </a:ext>
              </a:extLst>
            </p:cNvPr>
            <p:cNvGrpSpPr/>
            <p:nvPr/>
          </p:nvGrpSpPr>
          <p:grpSpPr>
            <a:xfrm>
              <a:off x="5835952" y="2895492"/>
              <a:ext cx="310187" cy="195636"/>
              <a:chOff x="-786260" y="3100248"/>
              <a:chExt cx="448150" cy="308133"/>
            </a:xfrm>
            <a:effectLst/>
          </p:grpSpPr>
          <p:pic>
            <p:nvPicPr>
              <p:cNvPr id="31" name="Picture 5">
                <a:extLst>
                  <a:ext uri="{FF2B5EF4-FFF2-40B4-BE49-F238E27FC236}">
                    <a16:creationId xmlns:a16="http://schemas.microsoft.com/office/drawing/2014/main" id="{EB604EFF-2A4D-40B4-9D73-74508E9B56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86260" y="3100248"/>
                <a:ext cx="445666" cy="308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B117D086-07AA-4EE4-8A66-2D33359C7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10020" y="3262423"/>
                <a:ext cx="171910" cy="142756"/>
              </a:xfrm>
              <a:prstGeom prst="rect">
                <a:avLst/>
              </a:prstGeom>
              <a:ln>
                <a:noFill/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</p:pic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EFD675D-69F3-44D6-9201-2586F6CB09DE}"/>
                </a:ext>
              </a:extLst>
            </p:cNvPr>
            <p:cNvGrpSpPr/>
            <p:nvPr/>
          </p:nvGrpSpPr>
          <p:grpSpPr>
            <a:xfrm>
              <a:off x="4451613" y="2573814"/>
              <a:ext cx="253177" cy="218264"/>
              <a:chOff x="-1367501" y="3463915"/>
              <a:chExt cx="470578" cy="309444"/>
            </a:xfrm>
            <a:effectLst/>
          </p:grpSpPr>
          <p:pic>
            <p:nvPicPr>
              <p:cNvPr id="27" name="Picture 6">
                <a:extLst>
                  <a:ext uri="{FF2B5EF4-FFF2-40B4-BE49-F238E27FC236}">
                    <a16:creationId xmlns:a16="http://schemas.microsoft.com/office/drawing/2014/main" id="{467B2AE0-1E80-4474-A50D-D914F5C7E1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67501" y="3463915"/>
                <a:ext cx="470578" cy="305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5C1E9C82-1B71-450F-BD54-BBE97D521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78548" y="3630603"/>
                <a:ext cx="171910" cy="142756"/>
              </a:xfrm>
              <a:prstGeom prst="rect">
                <a:avLst/>
              </a:prstGeom>
              <a:ln>
                <a:noFill/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</p:pic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BA465CDF-BE6C-46F2-86D6-59A3D6F6A81F}"/>
                </a:ext>
              </a:extLst>
            </p:cNvPr>
            <p:cNvGrpSpPr/>
            <p:nvPr/>
          </p:nvGrpSpPr>
          <p:grpSpPr>
            <a:xfrm>
              <a:off x="5918925" y="3177387"/>
              <a:ext cx="289267" cy="222355"/>
              <a:chOff x="-837471" y="3426060"/>
              <a:chExt cx="451617" cy="303892"/>
            </a:xfrm>
            <a:effectLst/>
          </p:grpSpPr>
          <p:pic>
            <p:nvPicPr>
              <p:cNvPr id="25" name="Picture 7">
                <a:extLst>
                  <a:ext uri="{FF2B5EF4-FFF2-40B4-BE49-F238E27FC236}">
                    <a16:creationId xmlns:a16="http://schemas.microsoft.com/office/drawing/2014/main" id="{A5243942-5640-4A0E-A22B-1BCAD60CB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7471" y="3426060"/>
                <a:ext cx="451617" cy="30389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573FD268-E37E-43B1-B005-7204986EC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4815" y="3578876"/>
                <a:ext cx="171910" cy="142756"/>
              </a:xfrm>
              <a:prstGeom prst="rect">
                <a:avLst/>
              </a:prstGeom>
              <a:ln>
                <a:noFill/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</p:pic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268DA20-6ACF-49A1-82A0-17D438039A46}"/>
                </a:ext>
              </a:extLst>
            </p:cNvPr>
            <p:cNvGrpSpPr/>
            <p:nvPr/>
          </p:nvGrpSpPr>
          <p:grpSpPr>
            <a:xfrm>
              <a:off x="4732049" y="3172774"/>
              <a:ext cx="258249" cy="163529"/>
              <a:chOff x="-2202857" y="5779379"/>
              <a:chExt cx="488041" cy="306285"/>
            </a:xfrm>
            <a:effectLst/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9AAEBE8D-2CFF-490A-BCBE-9E0B7FBD15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02857" y="5779379"/>
                <a:ext cx="485056" cy="305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70488D69-4E13-4085-935B-A0B5A6367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86726" y="5942908"/>
                <a:ext cx="171910" cy="142756"/>
              </a:xfrm>
              <a:prstGeom prst="rect">
                <a:avLst/>
              </a:prstGeom>
              <a:ln>
                <a:noFill/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</p:pic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6A83E72-9480-43EE-A5E3-46720C5116EC}"/>
                </a:ext>
              </a:extLst>
            </p:cNvPr>
            <p:cNvGrpSpPr/>
            <p:nvPr/>
          </p:nvGrpSpPr>
          <p:grpSpPr>
            <a:xfrm>
              <a:off x="4763391" y="2904840"/>
              <a:ext cx="253843" cy="199013"/>
              <a:chOff x="-3257526" y="6413519"/>
              <a:chExt cx="515002" cy="306285"/>
            </a:xfrm>
            <a:effectLst/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ED9C5AE0-5727-4DF5-BCE0-884DEB8C00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257526" y="6413519"/>
                <a:ext cx="515002" cy="306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7930B233-9A23-45F8-83FD-4203F791E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29269" y="6566661"/>
                <a:ext cx="171910" cy="142756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DF4AB97-4526-42EC-87E5-4340C3D0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425" y="3182214"/>
              <a:ext cx="363689" cy="241357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9208E16D-2037-4BDD-AE67-AC364D01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714" y="3344379"/>
              <a:ext cx="165090" cy="127146"/>
            </a:xfrm>
            <a:prstGeom prst="rect">
              <a:avLst/>
            </a:prstGeom>
            <a:ln>
              <a:noFill/>
            </a:ln>
            <a:effectLst>
              <a:glow rad="101600">
                <a:srgbClr val="FFC000">
                  <a:alpha val="40000"/>
                </a:srgbClr>
              </a:glow>
            </a:effectLst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F21C976E-86D6-4BD1-AB8A-0F6B2833D9AE}"/>
              </a:ext>
            </a:extLst>
          </p:cNvPr>
          <p:cNvSpPr/>
          <p:nvPr/>
        </p:nvSpPr>
        <p:spPr>
          <a:xfrm>
            <a:off x="384458" y="3997339"/>
            <a:ext cx="2732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latin typeface="微软雅黑" pitchFamily="34" charset="-122"/>
                <a:ea typeface="思源黑体 CN Regular"/>
              </a:rPr>
              <a:t>泰国、印尼、埃塞俄比亚、尼日利亚、津巴布韦、秘鲁、韩国 、</a:t>
            </a:r>
            <a:r>
              <a:rPr lang="en-US" altLang="zh-CN" sz="2000" dirty="0">
                <a:solidFill>
                  <a:srgbClr val="002060"/>
                </a:solidFill>
                <a:latin typeface="微软雅黑" pitchFamily="34" charset="-122"/>
                <a:ea typeface="思源黑体 CN Regular"/>
              </a:rPr>
              <a:t>……</a:t>
            </a:r>
            <a:endParaRPr lang="zh-CN" altLang="en-US" sz="2000" dirty="0"/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BCD4506E-A42D-4F75-BB3D-A1750874EEED}"/>
              </a:ext>
            </a:extLst>
          </p:cNvPr>
          <p:cNvSpPr/>
          <p:nvPr/>
        </p:nvSpPr>
        <p:spPr>
          <a:xfrm>
            <a:off x="8408659" y="2949608"/>
            <a:ext cx="3575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latin typeface="微软雅黑" pitchFamily="34" charset="-122"/>
                <a:ea typeface="思源黑体 CN Regular"/>
              </a:rPr>
              <a:t>国网、南网、中航信、中铁建、中烟、金融保险证券、 社保、工商、税务、审计、市场监管、政法委、纪委监察、公安、检察、法院、司法（戒毒、监狱）、组织部、</a:t>
            </a:r>
            <a:r>
              <a:rPr lang="en-US" altLang="zh-CN" sz="2000" dirty="0">
                <a:solidFill>
                  <a:srgbClr val="002060"/>
                </a:solidFill>
                <a:latin typeface="微软雅黑" pitchFamily="34" charset="-122"/>
                <a:ea typeface="思源黑体 CN Regular"/>
              </a:rPr>
              <a:t>……</a:t>
            </a:r>
            <a:endParaRPr lang="zh-CN" altLang="en-US" sz="2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1BD63E7-76C3-49F7-96AE-429B1166B06B}"/>
              </a:ext>
            </a:extLst>
          </p:cNvPr>
          <p:cNvSpPr/>
          <p:nvPr/>
        </p:nvSpPr>
        <p:spPr>
          <a:xfrm>
            <a:off x="8383274" y="1778017"/>
            <a:ext cx="3626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行业领域全覆盖、进入核心生产系统；许多关键业务稳定运行3年以上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2C43232F-44FD-46FB-B583-09022B351324}"/>
              </a:ext>
            </a:extLst>
          </p:cNvPr>
          <p:cNvSpPr/>
          <p:nvPr/>
        </p:nvSpPr>
        <p:spPr>
          <a:xfrm>
            <a:off x="2290610" y="1001798"/>
            <a:ext cx="68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连续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10</a:t>
            </a:r>
            <a:r>
              <a:rPr lang="zh-CN" altLang="en-US" sz="32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年国产数据库市场占有率领先</a:t>
            </a:r>
            <a:endParaRPr lang="en-US" altLang="zh-CN" sz="32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Khmer UI" panose="020B0502040204020203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87931BB0-CE38-434A-A13E-CF6C3BADF5E8}"/>
              </a:ext>
            </a:extLst>
          </p:cNvPr>
          <p:cNvSpPr/>
          <p:nvPr/>
        </p:nvSpPr>
        <p:spPr>
          <a:xfrm>
            <a:off x="412222" y="2801744"/>
            <a:ext cx="2615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hmer UI" panose="020B0502040204020203" pitchFamily="34" charset="0"/>
              </a:rPr>
              <a:t>率先打入国际市场的国产数据库品牌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Khmer UI" panose="020B0502040204020203" pitchFamily="34" charset="0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18DCA43D-3DA5-4098-B503-D20A260063CD}"/>
              </a:ext>
            </a:extLst>
          </p:cNvPr>
          <p:cNvGrpSpPr/>
          <p:nvPr/>
        </p:nvGrpSpPr>
        <p:grpSpPr>
          <a:xfrm>
            <a:off x="1985257" y="5228772"/>
            <a:ext cx="7712963" cy="1488490"/>
            <a:chOff x="668411" y="4874403"/>
            <a:chExt cx="7712963" cy="1488490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37E70FD3-C6F5-453E-B548-BCB26AB10CBB}"/>
                </a:ext>
              </a:extLst>
            </p:cNvPr>
            <p:cNvGrpSpPr/>
            <p:nvPr/>
          </p:nvGrpSpPr>
          <p:grpSpPr>
            <a:xfrm>
              <a:off x="668411" y="4874403"/>
              <a:ext cx="7712963" cy="1488490"/>
              <a:chOff x="638011" y="4114075"/>
              <a:chExt cx="7712963" cy="1488490"/>
            </a:xfrm>
          </p:grpSpPr>
          <p:pic>
            <p:nvPicPr>
              <p:cNvPr id="99" name="Picture 2">
                <a:extLst>
                  <a:ext uri="{FF2B5EF4-FFF2-40B4-BE49-F238E27FC236}">
                    <a16:creationId xmlns:a16="http://schemas.microsoft.com/office/drawing/2014/main" id="{13756538-BD17-4E6A-811E-55F12767CC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9464" y="4158863"/>
                <a:ext cx="490927" cy="485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3">
                <a:extLst>
                  <a:ext uri="{FF2B5EF4-FFF2-40B4-BE49-F238E27FC236}">
                    <a16:creationId xmlns:a16="http://schemas.microsoft.com/office/drawing/2014/main" id="{6BFC441F-C6DE-477D-B628-5C2F4FAB1E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272" y="4114075"/>
                <a:ext cx="617680" cy="570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5">
                <a:extLst>
                  <a:ext uri="{FF2B5EF4-FFF2-40B4-BE49-F238E27FC236}">
                    <a16:creationId xmlns:a16="http://schemas.microsoft.com/office/drawing/2014/main" id="{96E90522-6705-43CE-B8C8-E891527507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1241" y="4141759"/>
                <a:ext cx="484120" cy="487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6">
                <a:extLst>
                  <a:ext uri="{FF2B5EF4-FFF2-40B4-BE49-F238E27FC236}">
                    <a16:creationId xmlns:a16="http://schemas.microsoft.com/office/drawing/2014/main" id="{295997AC-29BF-4A33-A33E-AD714330FD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9215" y="4141760"/>
                <a:ext cx="489763" cy="487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7">
                <a:extLst>
                  <a:ext uri="{FF2B5EF4-FFF2-40B4-BE49-F238E27FC236}">
                    <a16:creationId xmlns:a16="http://schemas.microsoft.com/office/drawing/2014/main" id="{FC2622D6-B620-4225-B100-44457A9CB7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6084" y="4604178"/>
                <a:ext cx="784890" cy="570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8">
                <a:extLst>
                  <a:ext uri="{FF2B5EF4-FFF2-40B4-BE49-F238E27FC236}">
                    <a16:creationId xmlns:a16="http://schemas.microsoft.com/office/drawing/2014/main" id="{8D12ADFE-3954-4F71-A1A8-E12591B165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1190" y="5100433"/>
                <a:ext cx="613544" cy="458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9">
                <a:extLst>
                  <a:ext uri="{FF2B5EF4-FFF2-40B4-BE49-F238E27FC236}">
                    <a16:creationId xmlns:a16="http://schemas.microsoft.com/office/drawing/2014/main" id="{DB995428-47E9-453D-8612-0152805B3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7684" y="5246721"/>
                <a:ext cx="827335" cy="305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10">
                <a:extLst>
                  <a:ext uri="{FF2B5EF4-FFF2-40B4-BE49-F238E27FC236}">
                    <a16:creationId xmlns:a16="http://schemas.microsoft.com/office/drawing/2014/main" id="{45C96D43-4784-493D-8555-4A73F511EE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2057" y="5201418"/>
                <a:ext cx="941535" cy="304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11">
                <a:extLst>
                  <a:ext uri="{FF2B5EF4-FFF2-40B4-BE49-F238E27FC236}">
                    <a16:creationId xmlns:a16="http://schemas.microsoft.com/office/drawing/2014/main" id="{EC834EB7-50CD-4D12-8538-45545FBA10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7661" y="4711950"/>
                <a:ext cx="1310232" cy="328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2">
                <a:extLst>
                  <a:ext uri="{FF2B5EF4-FFF2-40B4-BE49-F238E27FC236}">
                    <a16:creationId xmlns:a16="http://schemas.microsoft.com/office/drawing/2014/main" id="{A54A3787-323B-4E34-B377-1105712F6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8897" y="4751188"/>
                <a:ext cx="1373991" cy="303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3">
                <a:extLst>
                  <a:ext uri="{FF2B5EF4-FFF2-40B4-BE49-F238E27FC236}">
                    <a16:creationId xmlns:a16="http://schemas.microsoft.com/office/drawing/2014/main" id="{99F6EBAA-F561-42CE-AD05-9873D247D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9702" y="4746451"/>
                <a:ext cx="1117105" cy="295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4">
                <a:extLst>
                  <a:ext uri="{FF2B5EF4-FFF2-40B4-BE49-F238E27FC236}">
                    <a16:creationId xmlns:a16="http://schemas.microsoft.com/office/drawing/2014/main" id="{C0D3BE40-8B18-4B8D-A51F-002BB4DE48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0130" y="5126712"/>
                <a:ext cx="406655" cy="381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5">
                <a:extLst>
                  <a:ext uri="{FF2B5EF4-FFF2-40B4-BE49-F238E27FC236}">
                    <a16:creationId xmlns:a16="http://schemas.microsoft.com/office/drawing/2014/main" id="{D6DABBBE-4021-4240-BD41-8E8F13E47E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2996" y="4711950"/>
                <a:ext cx="629494" cy="38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6">
                <a:extLst>
                  <a:ext uri="{FF2B5EF4-FFF2-40B4-BE49-F238E27FC236}">
                    <a16:creationId xmlns:a16="http://schemas.microsoft.com/office/drawing/2014/main" id="{7ECFB90C-EE75-458F-86C0-748C146E2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7862" y="4148166"/>
                <a:ext cx="390111" cy="453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7">
                <a:extLst>
                  <a:ext uri="{FF2B5EF4-FFF2-40B4-BE49-F238E27FC236}">
                    <a16:creationId xmlns:a16="http://schemas.microsoft.com/office/drawing/2014/main" id="{2A4B6ED0-C925-47F4-B317-6E15B3205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3680" y="4164059"/>
                <a:ext cx="462393" cy="462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8">
                <a:extLst>
                  <a:ext uri="{FF2B5EF4-FFF2-40B4-BE49-F238E27FC236}">
                    <a16:creationId xmlns:a16="http://schemas.microsoft.com/office/drawing/2014/main" id="{F1C75E81-D0F2-42A4-9D55-D79B45F19A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1496" y="4141760"/>
                <a:ext cx="483436" cy="487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5" name="Picture 9">
                <a:extLst>
                  <a:ext uri="{FF2B5EF4-FFF2-40B4-BE49-F238E27FC236}">
                    <a16:creationId xmlns:a16="http://schemas.microsoft.com/office/drawing/2014/main" id="{D7504982-AD9C-4799-AFAB-E1028184D1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3667" y="4116358"/>
                <a:ext cx="539075" cy="542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6" name="Picture 10">
                <a:extLst>
                  <a:ext uri="{FF2B5EF4-FFF2-40B4-BE49-F238E27FC236}">
                    <a16:creationId xmlns:a16="http://schemas.microsoft.com/office/drawing/2014/main" id="{1F849722-3040-4912-9851-4D2D4B14D2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272" y="4762714"/>
                <a:ext cx="902977" cy="297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7" name="Picture 11">
                <a:extLst>
                  <a:ext uri="{FF2B5EF4-FFF2-40B4-BE49-F238E27FC236}">
                    <a16:creationId xmlns:a16="http://schemas.microsoft.com/office/drawing/2014/main" id="{FDA00FC6-0281-4B28-BC4C-850D30E03D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0759" y="4184043"/>
                <a:ext cx="487973" cy="422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13">
                <a:extLst>
                  <a:ext uri="{FF2B5EF4-FFF2-40B4-BE49-F238E27FC236}">
                    <a16:creationId xmlns:a16="http://schemas.microsoft.com/office/drawing/2014/main" id="{F1AD8F9B-C3F6-4D77-AE96-A43C559355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919" y="5298238"/>
                <a:ext cx="767520" cy="232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" name="Picture 3">
                <a:extLst>
                  <a:ext uri="{FF2B5EF4-FFF2-40B4-BE49-F238E27FC236}">
                    <a16:creationId xmlns:a16="http://schemas.microsoft.com/office/drawing/2014/main" id="{0572AE37-77B9-4EE3-A5E6-082BA8BFB2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8439" y="4160866"/>
                <a:ext cx="624884" cy="485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0" name="Picture 15">
                <a:extLst>
                  <a:ext uri="{FF2B5EF4-FFF2-40B4-BE49-F238E27FC236}">
                    <a16:creationId xmlns:a16="http://schemas.microsoft.com/office/drawing/2014/main" id="{6A0724A3-C866-4D69-8B5E-E97535FEE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4086" y="5138694"/>
                <a:ext cx="676275" cy="31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" name="Picture 16">
                <a:extLst>
                  <a:ext uri="{FF2B5EF4-FFF2-40B4-BE49-F238E27FC236}">
                    <a16:creationId xmlns:a16="http://schemas.microsoft.com/office/drawing/2014/main" id="{C376DD34-0CF7-4A76-8E71-791049E2BD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9286" y="4184043"/>
                <a:ext cx="534859" cy="434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Picture 17">
                <a:extLst>
                  <a:ext uri="{FF2B5EF4-FFF2-40B4-BE49-F238E27FC236}">
                    <a16:creationId xmlns:a16="http://schemas.microsoft.com/office/drawing/2014/main" id="{4EB11E48-4F87-4355-8CF8-C96D53923B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011" y="5201418"/>
                <a:ext cx="947539" cy="3699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" name="Picture 4">
                <a:extLst>
                  <a:ext uri="{FF2B5EF4-FFF2-40B4-BE49-F238E27FC236}">
                    <a16:creationId xmlns:a16="http://schemas.microsoft.com/office/drawing/2014/main" id="{FF4560BF-9F7A-4063-B118-9D480417B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7434" y="5201418"/>
                <a:ext cx="718457" cy="343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4" name="Picture 5">
                <a:extLst>
                  <a:ext uri="{FF2B5EF4-FFF2-40B4-BE49-F238E27FC236}">
                    <a16:creationId xmlns:a16="http://schemas.microsoft.com/office/drawing/2014/main" id="{7DA4D645-D362-4F6D-AC43-2F8757F2C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1728" y="4713599"/>
                <a:ext cx="562009" cy="322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5" name="Picture 6">
                <a:extLst>
                  <a:ext uri="{FF2B5EF4-FFF2-40B4-BE49-F238E27FC236}">
                    <a16:creationId xmlns:a16="http://schemas.microsoft.com/office/drawing/2014/main" id="{1AF8981A-7517-4BBE-8358-8073049BC9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3793" y="5137151"/>
                <a:ext cx="588612" cy="4654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6" name="Picture 7">
                <a:extLst>
                  <a:ext uri="{FF2B5EF4-FFF2-40B4-BE49-F238E27FC236}">
                    <a16:creationId xmlns:a16="http://schemas.microsoft.com/office/drawing/2014/main" id="{612D1E9B-206B-4299-B99C-7868BAB241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3470" y="5119043"/>
                <a:ext cx="665019" cy="4395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7" name="Picture 8">
                <a:extLst>
                  <a:ext uri="{FF2B5EF4-FFF2-40B4-BE49-F238E27FC236}">
                    <a16:creationId xmlns:a16="http://schemas.microsoft.com/office/drawing/2014/main" id="{1F62BDD7-C14C-4EE8-BACB-37A68F4019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7555" y="4760701"/>
                <a:ext cx="672812" cy="264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A71A7133-CC79-463B-AF9E-DCE08F2296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781" y="4973308"/>
              <a:ext cx="519112" cy="385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2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3310</Words>
  <Application>Microsoft Office PowerPoint</Application>
  <PresentationFormat>宽屏</PresentationFormat>
  <Paragraphs>619</Paragraphs>
  <Slides>47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9" baseType="lpstr">
      <vt:lpstr>Heiti SC Light</vt:lpstr>
      <vt:lpstr>Khmer UI</vt:lpstr>
      <vt:lpstr>MS PGothic</vt:lpstr>
      <vt:lpstr>方正黑体简体</vt:lpstr>
      <vt:lpstr>黑体</vt:lpstr>
      <vt:lpstr>华文隶书</vt:lpstr>
      <vt:lpstr>思源黑体 CN Bold</vt:lpstr>
      <vt:lpstr>思源黑体 CN Heavy</vt:lpstr>
      <vt:lpstr>思源黑体 CN Normal</vt:lpstr>
      <vt:lpstr>思源黑体 CN Regular</vt:lpstr>
      <vt:lpstr>宋体</vt:lpstr>
      <vt:lpstr>微软雅黑</vt:lpstr>
      <vt:lpstr>Arial</vt:lpstr>
      <vt:lpstr>Calibri</vt:lpstr>
      <vt:lpstr>Calibri Light</vt:lpstr>
      <vt:lpstr>Century Gothic</vt:lpstr>
      <vt:lpstr>Franklin Gothic Book</vt:lpstr>
      <vt:lpstr>Tahoma</vt:lpstr>
      <vt:lpstr>Times New Roman</vt:lpstr>
      <vt:lpstr>Verdana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2019-05-13T01:52:26Z</dcterms:created>
  <dcterms:modified xsi:type="dcterms:W3CDTF">2020-05-08T02:30:49Z</dcterms:modified>
</cp:coreProperties>
</file>