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09" r:id="rId2"/>
    <p:sldId id="421" r:id="rId3"/>
    <p:sldId id="422" r:id="rId4"/>
    <p:sldId id="425" r:id="rId5"/>
    <p:sldId id="426" r:id="rId6"/>
    <p:sldId id="2483" r:id="rId7"/>
    <p:sldId id="2484" r:id="rId8"/>
    <p:sldId id="2485" r:id="rId9"/>
    <p:sldId id="258"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694CE"/>
    <a:srgbClr val="64A3B0"/>
    <a:srgbClr val="3D6D77"/>
    <a:srgbClr val="337881"/>
    <a:srgbClr val="404040"/>
    <a:srgbClr val="9CD471"/>
    <a:srgbClr val="F7F7F9"/>
    <a:srgbClr val="F2F2F2"/>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3" autoAdjust="0"/>
    <p:restoredTop sz="90776" autoAdjust="0"/>
  </p:normalViewPr>
  <p:slideViewPr>
    <p:cSldViewPr snapToGrid="0">
      <p:cViewPr varScale="1">
        <p:scale>
          <a:sx n="104" d="100"/>
          <a:sy n="104" d="100"/>
        </p:scale>
        <p:origin x="27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AB5BD-94D8-47EE-90A3-78EE23D34AEA}"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zh-CN" altLang="en-US"/>
        </a:p>
      </dgm:t>
    </dgm:pt>
    <dgm:pt modelId="{029E77F2-5033-4DD7-A600-A226FBA10D1B}">
      <dgm:prSet phldrT="[文本]" custT="1"/>
      <dgm:spPr>
        <a:solidFill>
          <a:srgbClr val="1F497D">
            <a:lumMod val="60000"/>
            <a:lumOff val="40000"/>
          </a:srgbClr>
        </a:solid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芯片</a:t>
          </a:r>
        </a:p>
      </dgm:t>
    </dgm:pt>
    <dgm:pt modelId="{ECD20932-78FB-4372-9E31-0F38452F1D60}" type="parTrans" cxnId="{386649C9-C995-4D0B-866C-A259BC0E3EA4}">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49051EB6-AB85-479D-A9A6-6129DE2C8877}" type="sibTrans" cxnId="{386649C9-C995-4D0B-866C-A259BC0E3EA4}">
      <dgm:prSet/>
      <dgm:spPr>
        <a:solidFill>
          <a:srgbClr val="CFE2F3"/>
        </a:solidFill>
        <a:ln>
          <a:noFill/>
        </a:ln>
        <a:effectLst/>
      </dgm:spPr>
      <dgm:t>
        <a:bodyPr/>
        <a:lstStyle/>
        <a:p>
          <a:endParaRPr lang="zh-CN" altLang="en-US" sz="1200" b="1">
            <a:latin typeface="微软雅黑" panose="020B0503020204020204" pitchFamily="34" charset="-122"/>
            <a:ea typeface="微软雅黑" panose="020B0503020204020204" pitchFamily="34" charset="-122"/>
          </a:endParaRPr>
        </a:p>
      </dgm:t>
    </dgm:pt>
    <dgm:pt modelId="{124240D6-6F15-4BBE-84FE-D633CE32EBA8}">
      <dgm:prSet phldrT="[文本]" custT="1"/>
      <dgm:spPr>
        <a:solidFill>
          <a:srgbClr val="1F497D">
            <a:lumMod val="60000"/>
            <a:lumOff val="40000"/>
          </a:srgbClr>
        </a:solid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altLang="zh-CN" sz="1800" b="1" kern="1200" dirty="0">
              <a:solidFill>
                <a:prstClr val="white"/>
              </a:solidFill>
              <a:latin typeface="黑体" panose="02010609060101010101" pitchFamily="49" charset="-122"/>
              <a:ea typeface="黑体" panose="02010609060101010101" pitchFamily="49" charset="-122"/>
              <a:cs typeface="+mn-cs"/>
            </a:rPr>
            <a:t>JDK</a:t>
          </a:r>
          <a:endParaRPr lang="zh-CN" altLang="en-US" sz="1800" b="1" kern="1200" dirty="0">
            <a:solidFill>
              <a:prstClr val="white"/>
            </a:solidFill>
            <a:latin typeface="黑体" panose="02010609060101010101" pitchFamily="49" charset="-122"/>
            <a:ea typeface="黑体" panose="02010609060101010101" pitchFamily="49" charset="-122"/>
            <a:cs typeface="+mn-cs"/>
          </a:endParaRPr>
        </a:p>
      </dgm:t>
    </dgm:pt>
    <dgm:pt modelId="{260D30B4-2CB5-4322-9A02-66D0914797AD}" type="parTrans" cxnId="{808175B3-A2B6-46CC-8A4C-86F37DFC8E9F}">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E49DE96F-1607-4B93-B5CC-94F3029D7594}" type="sibTrans" cxnId="{808175B3-A2B6-46CC-8A4C-86F37DFC8E9F}">
      <dgm:prSet/>
      <dgm:spPr>
        <a:solidFill>
          <a:srgbClr val="CFE2F3"/>
        </a:solidFill>
        <a:ln>
          <a:noFill/>
        </a:ln>
        <a:effectLst/>
      </dgm:spPr>
      <dgm:t>
        <a:bodyPr/>
        <a:lstStyle/>
        <a:p>
          <a:endParaRPr lang="zh-CN" altLang="en-US" sz="1200" b="1">
            <a:latin typeface="微软雅黑" panose="020B0503020204020204" pitchFamily="34" charset="-122"/>
            <a:ea typeface="微软雅黑" panose="020B0503020204020204" pitchFamily="34" charset="-122"/>
          </a:endParaRPr>
        </a:p>
      </dgm:t>
    </dgm:pt>
    <dgm:pt modelId="{0677726F-CC77-45E9-B9DA-176F22952E48}">
      <dgm:prSet phldrT="[文本]" custT="1"/>
      <dgm:spPr>
        <a:solidFill>
          <a:srgbClr val="1F497D">
            <a:lumMod val="60000"/>
            <a:lumOff val="40000"/>
          </a:srgbClr>
        </a:solid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数据库</a:t>
          </a:r>
        </a:p>
      </dgm:t>
    </dgm:pt>
    <dgm:pt modelId="{CC0B8D27-533A-4F10-8AC1-B987038414E9}" type="parTrans" cxnId="{D5D174F3-3BD0-4C15-8174-8D929BD1B7A1}">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10EDA464-FF7E-4ABC-A09F-AA13142365B0}" type="sibTrans" cxnId="{D5D174F3-3BD0-4C15-8174-8D929BD1B7A1}">
      <dgm:prSet/>
      <dgm:spPr>
        <a:solidFill>
          <a:srgbClr val="CFE2F3"/>
        </a:solidFill>
      </dgm:spPr>
      <dgm:t>
        <a:bodyPr/>
        <a:lstStyle/>
        <a:p>
          <a:endParaRPr lang="zh-CN" altLang="en-US" sz="1200" b="1">
            <a:latin typeface="微软雅黑" panose="020B0503020204020204" pitchFamily="34" charset="-122"/>
            <a:ea typeface="微软雅黑" panose="020B0503020204020204" pitchFamily="34" charset="-122"/>
          </a:endParaRPr>
        </a:p>
      </dgm:t>
    </dgm:pt>
    <dgm:pt modelId="{D9276EBC-51D3-40D3-9AB6-A0D6125CE3BE}">
      <dgm:prSet phldrT="[文本]" custT="1"/>
      <dgm:spPr>
        <a:solidFill>
          <a:schemeClr val="tx2">
            <a:lumMod val="60000"/>
            <a:lumOff val="40000"/>
          </a:schemeClr>
        </a:solid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服务器</a:t>
          </a:r>
        </a:p>
      </dgm:t>
    </dgm:pt>
    <dgm:pt modelId="{1B562F99-5F00-4203-B762-7B51B0B46F38}" type="parTrans" cxnId="{7E6C64E3-F788-43FF-8ACD-BAAFDD5CE19C}">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3D51F812-C52D-4725-B452-552E1E3A963A}" type="sibTrans" cxnId="{7E6C64E3-F788-43FF-8ACD-BAAFDD5CE19C}">
      <dgm:prSet/>
      <dgm:spPr>
        <a:solidFill>
          <a:srgbClr val="CFE2F3"/>
        </a:solidFill>
        <a:ln>
          <a:noFill/>
        </a:ln>
        <a:effectLst/>
      </dgm:spPr>
      <dgm:t>
        <a:bodyPr/>
        <a:lstStyle/>
        <a:p>
          <a:endParaRPr lang="zh-CN" altLang="en-US" sz="1200" b="1">
            <a:latin typeface="微软雅黑" panose="020B0503020204020204" pitchFamily="34" charset="-122"/>
            <a:ea typeface="微软雅黑" panose="020B0503020204020204" pitchFamily="34" charset="-122"/>
          </a:endParaRPr>
        </a:p>
      </dgm:t>
    </dgm:pt>
    <dgm:pt modelId="{66595904-B0BA-447E-8643-73846CCFCF37}">
      <dgm:prSet phldrT="[文本]" custT="1"/>
      <dgm:spPr>
        <a:solidFill>
          <a:srgbClr val="1F497D">
            <a:lumMod val="60000"/>
            <a:lumOff val="40000"/>
          </a:srgbClr>
        </a:solidFill>
        <a:ln>
          <a:noFill/>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操作 系统</a:t>
          </a:r>
        </a:p>
      </dgm:t>
    </dgm:pt>
    <dgm:pt modelId="{F569941E-380F-4681-A08A-D43109FE1378}" type="sibTrans" cxnId="{DEC89D0B-58E6-45B0-881B-62544A1D4AA5}">
      <dgm:prSet/>
      <dgm:spPr>
        <a:solidFill>
          <a:srgbClr val="CFE2F3"/>
        </a:solidFill>
        <a:ln>
          <a:noFill/>
        </a:ln>
        <a:effectLst/>
      </dgm:spPr>
      <dgm:t>
        <a:bodyPr/>
        <a:lstStyle/>
        <a:p>
          <a:endParaRPr lang="zh-CN" altLang="en-US" sz="1200" b="1">
            <a:latin typeface="微软雅黑" panose="020B0503020204020204" pitchFamily="34" charset="-122"/>
            <a:ea typeface="微软雅黑" panose="020B0503020204020204" pitchFamily="34" charset="-122"/>
          </a:endParaRPr>
        </a:p>
      </dgm:t>
    </dgm:pt>
    <dgm:pt modelId="{9DB35855-6BFC-47C1-8D62-144FB9EDFDD3}" type="parTrans" cxnId="{DEC89D0B-58E6-45B0-881B-62544A1D4AA5}">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3C30C628-D302-4B15-A1D4-B7D292D281FF}">
      <dgm:prSet phldrT="[文本]" custT="1"/>
      <dgm:spPr>
        <a:solidFill>
          <a:schemeClr val="accent1">
            <a:lumMod val="75000"/>
          </a:schemeClr>
        </a:solidFill>
      </dgm:spPr>
      <dgm:t>
        <a:bodyPr/>
        <a:lstStyle/>
        <a:p>
          <a:r>
            <a:rPr lang="en-US" altLang="zh-CN" sz="2000" b="1" dirty="0" err="1">
              <a:solidFill>
                <a:srgbClr val="F2F2F2"/>
              </a:solidFill>
              <a:latin typeface="+mn-ea"/>
              <a:ea typeface="+mn-ea"/>
            </a:rPr>
            <a:t>TongWeb</a:t>
          </a:r>
          <a:endParaRPr lang="zh-CN" altLang="en-US" sz="2000" b="1" dirty="0">
            <a:solidFill>
              <a:srgbClr val="F2F2F2"/>
            </a:solidFill>
            <a:latin typeface="+mn-ea"/>
            <a:ea typeface="+mn-ea"/>
          </a:endParaRPr>
        </a:p>
      </dgm:t>
    </dgm:pt>
    <dgm:pt modelId="{1D94BECD-A7AA-4837-A802-E083A26995E3}" type="sibTrans" cxnId="{1A099CC2-44BF-4C76-9DAB-EC2A01C2045D}">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8EEDD3D9-D72E-440B-B522-CFCF05700503}" type="parTrans" cxnId="{1A099CC2-44BF-4C76-9DAB-EC2A01C2045D}">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DA5C6CD6-B6FC-494C-A2DD-E3DF58DF537D}" type="pres">
      <dgm:prSet presAssocID="{912AB5BD-94D8-47EE-90A3-78EE23D34AEA}" presName="Name0" presStyleCnt="0">
        <dgm:presLayoutVars>
          <dgm:chMax val="1"/>
          <dgm:dir/>
          <dgm:animLvl val="ctr"/>
          <dgm:resizeHandles val="exact"/>
        </dgm:presLayoutVars>
      </dgm:prSet>
      <dgm:spPr/>
      <dgm:t>
        <a:bodyPr/>
        <a:lstStyle/>
        <a:p>
          <a:endParaRPr lang="zh-CN" altLang="en-US"/>
        </a:p>
      </dgm:t>
    </dgm:pt>
    <dgm:pt modelId="{DDF716CF-0415-46AE-B4E8-6B23CC3C485D}" type="pres">
      <dgm:prSet presAssocID="{3C30C628-D302-4B15-A1D4-B7D292D281FF}" presName="centerShape" presStyleLbl="node0" presStyleIdx="0" presStyleCnt="1" custScaleX="96394" custScaleY="99996"/>
      <dgm:spPr/>
      <dgm:t>
        <a:bodyPr/>
        <a:lstStyle/>
        <a:p>
          <a:endParaRPr lang="zh-CN" altLang="en-US"/>
        </a:p>
      </dgm:t>
    </dgm:pt>
    <dgm:pt modelId="{878B69B2-BDA7-4C6B-9B5A-3382096D48F2}" type="pres">
      <dgm:prSet presAssocID="{029E77F2-5033-4DD7-A600-A226FBA10D1B}" presName="node" presStyleLbl="node1" presStyleIdx="0" presStyleCnt="5">
        <dgm:presLayoutVars>
          <dgm:bulletEnabled val="1"/>
        </dgm:presLayoutVars>
      </dgm:prSet>
      <dgm:spPr>
        <a:xfrm>
          <a:off x="2480578" y="2191"/>
          <a:ext cx="1044901" cy="1044901"/>
        </a:xfrm>
        <a:prstGeom prst="ellipse">
          <a:avLst/>
        </a:prstGeom>
      </dgm:spPr>
      <dgm:t>
        <a:bodyPr/>
        <a:lstStyle/>
        <a:p>
          <a:endParaRPr lang="zh-CN" altLang="en-US"/>
        </a:p>
      </dgm:t>
    </dgm:pt>
    <dgm:pt modelId="{693EB3FA-564E-4017-836D-3B2413CA7F0A}" type="pres">
      <dgm:prSet presAssocID="{029E77F2-5033-4DD7-A600-A226FBA10D1B}" presName="dummy" presStyleCnt="0"/>
      <dgm:spPr/>
    </dgm:pt>
    <dgm:pt modelId="{64BDD1C1-3FBA-437B-9A49-01D134716CB0}" type="pres">
      <dgm:prSet presAssocID="{49051EB6-AB85-479D-A9A6-6129DE2C8877}" presName="sibTrans" presStyleLbl="sibTrans2D1" presStyleIdx="0" presStyleCnt="5"/>
      <dgm:spPr>
        <a:xfrm>
          <a:off x="1380514" y="487025"/>
          <a:ext cx="3245029" cy="3245029"/>
        </a:xfrm>
        <a:prstGeom prst="blockArc">
          <a:avLst>
            <a:gd name="adj1" fmla="val 16200000"/>
            <a:gd name="adj2" fmla="val 20520000"/>
            <a:gd name="adj3" fmla="val 4637"/>
          </a:avLst>
        </a:prstGeom>
      </dgm:spPr>
      <dgm:t>
        <a:bodyPr/>
        <a:lstStyle/>
        <a:p>
          <a:endParaRPr lang="zh-CN" altLang="en-US"/>
        </a:p>
      </dgm:t>
    </dgm:pt>
    <dgm:pt modelId="{5185CF12-96B3-44B2-A0DE-9A463346F489}" type="pres">
      <dgm:prSet presAssocID="{66595904-B0BA-447E-8643-73846CCFCF37}" presName="node" presStyleLbl="node1" presStyleIdx="1" presStyleCnt="5">
        <dgm:presLayoutVars>
          <dgm:bulletEnabled val="1"/>
        </dgm:presLayoutVars>
      </dgm:prSet>
      <dgm:spPr>
        <a:xfrm>
          <a:off x="3987905" y="1097328"/>
          <a:ext cx="1044901" cy="1044901"/>
        </a:xfrm>
        <a:prstGeom prst="ellipse">
          <a:avLst/>
        </a:prstGeom>
      </dgm:spPr>
      <dgm:t>
        <a:bodyPr/>
        <a:lstStyle/>
        <a:p>
          <a:endParaRPr lang="zh-CN" altLang="en-US"/>
        </a:p>
      </dgm:t>
    </dgm:pt>
    <dgm:pt modelId="{7943347B-040A-485D-92CA-972E4411923D}" type="pres">
      <dgm:prSet presAssocID="{66595904-B0BA-447E-8643-73846CCFCF37}" presName="dummy" presStyleCnt="0"/>
      <dgm:spPr/>
    </dgm:pt>
    <dgm:pt modelId="{7CE3D8B8-2272-4F4D-8A4A-4866C8576632}" type="pres">
      <dgm:prSet presAssocID="{F569941E-380F-4681-A08A-D43109FE1378}" presName="sibTrans" presStyleLbl="sibTrans2D1" presStyleIdx="1" presStyleCnt="5"/>
      <dgm:spPr>
        <a:xfrm>
          <a:off x="1380514" y="487025"/>
          <a:ext cx="3245029" cy="3245029"/>
        </a:xfrm>
        <a:prstGeom prst="blockArc">
          <a:avLst>
            <a:gd name="adj1" fmla="val 20520000"/>
            <a:gd name="adj2" fmla="val 3240000"/>
            <a:gd name="adj3" fmla="val 4637"/>
          </a:avLst>
        </a:prstGeom>
      </dgm:spPr>
      <dgm:t>
        <a:bodyPr/>
        <a:lstStyle/>
        <a:p>
          <a:endParaRPr lang="zh-CN" altLang="en-US"/>
        </a:p>
      </dgm:t>
    </dgm:pt>
    <dgm:pt modelId="{A3BAE0BA-40F4-4DAD-96F4-BC87D6A8DCD9}" type="pres">
      <dgm:prSet presAssocID="{124240D6-6F15-4BBE-84FE-D633CE32EBA8}" presName="node" presStyleLbl="node1" presStyleIdx="2" presStyleCnt="5">
        <dgm:presLayoutVars>
          <dgm:bulletEnabled val="1"/>
        </dgm:presLayoutVars>
      </dgm:prSet>
      <dgm:spPr>
        <a:xfrm>
          <a:off x="3412157" y="2869298"/>
          <a:ext cx="1044901" cy="1044901"/>
        </a:xfrm>
        <a:prstGeom prst="ellipse">
          <a:avLst/>
        </a:prstGeom>
      </dgm:spPr>
      <dgm:t>
        <a:bodyPr/>
        <a:lstStyle/>
        <a:p>
          <a:endParaRPr lang="zh-CN" altLang="en-US"/>
        </a:p>
      </dgm:t>
    </dgm:pt>
    <dgm:pt modelId="{ED7B8466-427F-40EA-8AE2-56D5237E7CAB}" type="pres">
      <dgm:prSet presAssocID="{124240D6-6F15-4BBE-84FE-D633CE32EBA8}" presName="dummy" presStyleCnt="0"/>
      <dgm:spPr/>
    </dgm:pt>
    <dgm:pt modelId="{70D3850F-018E-4924-A19D-3D83148B7F86}" type="pres">
      <dgm:prSet presAssocID="{E49DE96F-1607-4B93-B5CC-94F3029D7594}" presName="sibTrans" presStyleLbl="sibTrans2D1" presStyleIdx="2" presStyleCnt="5"/>
      <dgm:spPr>
        <a:xfrm>
          <a:off x="1380514" y="487025"/>
          <a:ext cx="3245029" cy="3245029"/>
        </a:xfrm>
        <a:prstGeom prst="blockArc">
          <a:avLst>
            <a:gd name="adj1" fmla="val 3240000"/>
            <a:gd name="adj2" fmla="val 7560000"/>
            <a:gd name="adj3" fmla="val 4637"/>
          </a:avLst>
        </a:prstGeom>
      </dgm:spPr>
      <dgm:t>
        <a:bodyPr/>
        <a:lstStyle/>
        <a:p>
          <a:endParaRPr lang="zh-CN" altLang="en-US"/>
        </a:p>
      </dgm:t>
    </dgm:pt>
    <dgm:pt modelId="{43496ACF-1FB8-477C-BF57-2279E7699ACF}" type="pres">
      <dgm:prSet presAssocID="{0677726F-CC77-45E9-B9DA-176F22952E48}" presName="node" presStyleLbl="node1" presStyleIdx="3" presStyleCnt="5">
        <dgm:presLayoutVars>
          <dgm:bulletEnabled val="1"/>
        </dgm:presLayoutVars>
      </dgm:prSet>
      <dgm:spPr>
        <a:xfrm>
          <a:off x="1548998" y="2869298"/>
          <a:ext cx="1044901" cy="1044901"/>
        </a:xfrm>
        <a:prstGeom prst="ellipse">
          <a:avLst/>
        </a:prstGeom>
      </dgm:spPr>
      <dgm:t>
        <a:bodyPr/>
        <a:lstStyle/>
        <a:p>
          <a:endParaRPr lang="zh-CN" altLang="en-US"/>
        </a:p>
      </dgm:t>
    </dgm:pt>
    <dgm:pt modelId="{4D51402B-9BA6-4870-B462-4C3FAA583522}" type="pres">
      <dgm:prSet presAssocID="{0677726F-CC77-45E9-B9DA-176F22952E48}" presName="dummy" presStyleCnt="0"/>
      <dgm:spPr/>
    </dgm:pt>
    <dgm:pt modelId="{78CBF0C1-F895-44AC-AD26-9AE0CB157680}" type="pres">
      <dgm:prSet presAssocID="{10EDA464-FF7E-4ABC-A09F-AA13142365B0}" presName="sibTrans" presStyleLbl="sibTrans2D1" presStyleIdx="3" presStyleCnt="5"/>
      <dgm:spPr/>
      <dgm:t>
        <a:bodyPr/>
        <a:lstStyle/>
        <a:p>
          <a:endParaRPr lang="zh-CN" altLang="en-US"/>
        </a:p>
      </dgm:t>
    </dgm:pt>
    <dgm:pt modelId="{37DBACD9-6D2E-4F7F-B235-5CB6803D12AA}" type="pres">
      <dgm:prSet presAssocID="{D9276EBC-51D3-40D3-9AB6-A0D6125CE3BE}" presName="node" presStyleLbl="node1" presStyleIdx="4" presStyleCnt="5">
        <dgm:presLayoutVars>
          <dgm:bulletEnabled val="1"/>
        </dgm:presLayoutVars>
      </dgm:prSet>
      <dgm:spPr>
        <a:xfrm>
          <a:off x="973250" y="1097328"/>
          <a:ext cx="1044901" cy="1044901"/>
        </a:xfrm>
        <a:prstGeom prst="ellipse">
          <a:avLst/>
        </a:prstGeom>
      </dgm:spPr>
      <dgm:t>
        <a:bodyPr/>
        <a:lstStyle/>
        <a:p>
          <a:endParaRPr lang="zh-CN" altLang="en-US"/>
        </a:p>
      </dgm:t>
    </dgm:pt>
    <dgm:pt modelId="{64209C05-F85E-443D-A55E-6AB32945F7F7}" type="pres">
      <dgm:prSet presAssocID="{D9276EBC-51D3-40D3-9AB6-A0D6125CE3BE}" presName="dummy" presStyleCnt="0"/>
      <dgm:spPr/>
    </dgm:pt>
    <dgm:pt modelId="{46B3938F-B0F0-4C3B-8F00-E96634B829C3}" type="pres">
      <dgm:prSet presAssocID="{3D51F812-C52D-4725-B452-552E1E3A963A}" presName="sibTrans" presStyleLbl="sibTrans2D1" presStyleIdx="4" presStyleCnt="5"/>
      <dgm:spPr>
        <a:xfrm>
          <a:off x="1380514" y="487025"/>
          <a:ext cx="3245029" cy="3245029"/>
        </a:xfrm>
        <a:prstGeom prst="blockArc">
          <a:avLst>
            <a:gd name="adj1" fmla="val 11880000"/>
            <a:gd name="adj2" fmla="val 16200000"/>
            <a:gd name="adj3" fmla="val 4637"/>
          </a:avLst>
        </a:prstGeom>
      </dgm:spPr>
      <dgm:t>
        <a:bodyPr/>
        <a:lstStyle/>
        <a:p>
          <a:endParaRPr lang="zh-CN" altLang="en-US"/>
        </a:p>
      </dgm:t>
    </dgm:pt>
  </dgm:ptLst>
  <dgm:cxnLst>
    <dgm:cxn modelId="{D5D174F3-3BD0-4C15-8174-8D929BD1B7A1}" srcId="{3C30C628-D302-4B15-A1D4-B7D292D281FF}" destId="{0677726F-CC77-45E9-B9DA-176F22952E48}" srcOrd="3" destOrd="0" parTransId="{CC0B8D27-533A-4F10-8AC1-B987038414E9}" sibTransId="{10EDA464-FF7E-4ABC-A09F-AA13142365B0}"/>
    <dgm:cxn modelId="{A49FCEC0-1F8D-49F0-8359-C29D89EC296B}" type="presOf" srcId="{E49DE96F-1607-4B93-B5CC-94F3029D7594}" destId="{70D3850F-018E-4924-A19D-3D83148B7F86}" srcOrd="0" destOrd="0" presId="urn:microsoft.com/office/officeart/2005/8/layout/radial6"/>
    <dgm:cxn modelId="{7E6C64E3-F788-43FF-8ACD-BAAFDD5CE19C}" srcId="{3C30C628-D302-4B15-A1D4-B7D292D281FF}" destId="{D9276EBC-51D3-40D3-9AB6-A0D6125CE3BE}" srcOrd="4" destOrd="0" parTransId="{1B562F99-5F00-4203-B762-7B51B0B46F38}" sibTransId="{3D51F812-C52D-4725-B452-552E1E3A963A}"/>
    <dgm:cxn modelId="{1A099CC2-44BF-4C76-9DAB-EC2A01C2045D}" srcId="{912AB5BD-94D8-47EE-90A3-78EE23D34AEA}" destId="{3C30C628-D302-4B15-A1D4-B7D292D281FF}" srcOrd="0" destOrd="0" parTransId="{8EEDD3D9-D72E-440B-B522-CFCF05700503}" sibTransId="{1D94BECD-A7AA-4837-A802-E083A26995E3}"/>
    <dgm:cxn modelId="{DEC89D0B-58E6-45B0-881B-62544A1D4AA5}" srcId="{3C30C628-D302-4B15-A1D4-B7D292D281FF}" destId="{66595904-B0BA-447E-8643-73846CCFCF37}" srcOrd="1" destOrd="0" parTransId="{9DB35855-6BFC-47C1-8D62-144FB9EDFDD3}" sibTransId="{F569941E-380F-4681-A08A-D43109FE1378}"/>
    <dgm:cxn modelId="{0779D869-DC73-4C0F-8D32-8EC0513708A5}" type="presOf" srcId="{0677726F-CC77-45E9-B9DA-176F22952E48}" destId="{43496ACF-1FB8-477C-BF57-2279E7699ACF}" srcOrd="0" destOrd="0" presId="urn:microsoft.com/office/officeart/2005/8/layout/radial6"/>
    <dgm:cxn modelId="{386649C9-C995-4D0B-866C-A259BC0E3EA4}" srcId="{3C30C628-D302-4B15-A1D4-B7D292D281FF}" destId="{029E77F2-5033-4DD7-A600-A226FBA10D1B}" srcOrd="0" destOrd="0" parTransId="{ECD20932-78FB-4372-9E31-0F38452F1D60}" sibTransId="{49051EB6-AB85-479D-A9A6-6129DE2C8877}"/>
    <dgm:cxn modelId="{0A27B3B0-5053-4D6D-8549-FFF4CFC14050}" type="presOf" srcId="{49051EB6-AB85-479D-A9A6-6129DE2C8877}" destId="{64BDD1C1-3FBA-437B-9A49-01D134716CB0}" srcOrd="0" destOrd="0" presId="urn:microsoft.com/office/officeart/2005/8/layout/radial6"/>
    <dgm:cxn modelId="{1617F95A-4CB5-4BCF-BE0C-DB22ED35C44B}" type="presOf" srcId="{3D51F812-C52D-4725-B452-552E1E3A963A}" destId="{46B3938F-B0F0-4C3B-8F00-E96634B829C3}" srcOrd="0" destOrd="0" presId="urn:microsoft.com/office/officeart/2005/8/layout/radial6"/>
    <dgm:cxn modelId="{FE8E54EE-30AF-45F1-90E1-13BF110FDA1F}" type="presOf" srcId="{029E77F2-5033-4DD7-A600-A226FBA10D1B}" destId="{878B69B2-BDA7-4C6B-9B5A-3382096D48F2}" srcOrd="0" destOrd="0" presId="urn:microsoft.com/office/officeart/2005/8/layout/radial6"/>
    <dgm:cxn modelId="{92FDEA86-72EC-4C2F-A390-C5B147C9287C}" type="presOf" srcId="{D9276EBC-51D3-40D3-9AB6-A0D6125CE3BE}" destId="{37DBACD9-6D2E-4F7F-B235-5CB6803D12AA}" srcOrd="0" destOrd="0" presId="urn:microsoft.com/office/officeart/2005/8/layout/radial6"/>
    <dgm:cxn modelId="{3A76A1D4-77A4-4EAB-B093-C9FA6298C6B3}" type="presOf" srcId="{10EDA464-FF7E-4ABC-A09F-AA13142365B0}" destId="{78CBF0C1-F895-44AC-AD26-9AE0CB157680}" srcOrd="0" destOrd="0" presId="urn:microsoft.com/office/officeart/2005/8/layout/radial6"/>
    <dgm:cxn modelId="{E371E6B7-1EF3-4AD5-92D8-E30CC518E6CB}" type="presOf" srcId="{912AB5BD-94D8-47EE-90A3-78EE23D34AEA}" destId="{DA5C6CD6-B6FC-494C-A2DD-E3DF58DF537D}" srcOrd="0" destOrd="0" presId="urn:microsoft.com/office/officeart/2005/8/layout/radial6"/>
    <dgm:cxn modelId="{808175B3-A2B6-46CC-8A4C-86F37DFC8E9F}" srcId="{3C30C628-D302-4B15-A1D4-B7D292D281FF}" destId="{124240D6-6F15-4BBE-84FE-D633CE32EBA8}" srcOrd="2" destOrd="0" parTransId="{260D30B4-2CB5-4322-9A02-66D0914797AD}" sibTransId="{E49DE96F-1607-4B93-B5CC-94F3029D7594}"/>
    <dgm:cxn modelId="{336CF97E-1A66-4F84-B77F-53AE0ECA92BC}" type="presOf" srcId="{124240D6-6F15-4BBE-84FE-D633CE32EBA8}" destId="{A3BAE0BA-40F4-4DAD-96F4-BC87D6A8DCD9}" srcOrd="0" destOrd="0" presId="urn:microsoft.com/office/officeart/2005/8/layout/radial6"/>
    <dgm:cxn modelId="{1A2825F7-2DBF-4AA3-9ED0-B81272B8CAD3}" type="presOf" srcId="{66595904-B0BA-447E-8643-73846CCFCF37}" destId="{5185CF12-96B3-44B2-A0DE-9A463346F489}" srcOrd="0" destOrd="0" presId="urn:microsoft.com/office/officeart/2005/8/layout/radial6"/>
    <dgm:cxn modelId="{430334C2-60B2-4C5B-B1F5-C6142F5D0E6E}" type="presOf" srcId="{F569941E-380F-4681-A08A-D43109FE1378}" destId="{7CE3D8B8-2272-4F4D-8A4A-4866C8576632}" srcOrd="0" destOrd="0" presId="urn:microsoft.com/office/officeart/2005/8/layout/radial6"/>
    <dgm:cxn modelId="{54269122-A295-400A-AE0E-4DF35755A642}" type="presOf" srcId="{3C30C628-D302-4B15-A1D4-B7D292D281FF}" destId="{DDF716CF-0415-46AE-B4E8-6B23CC3C485D}" srcOrd="0" destOrd="0" presId="urn:microsoft.com/office/officeart/2005/8/layout/radial6"/>
    <dgm:cxn modelId="{D79201A8-A63C-47FF-88F3-26406FC06C15}" type="presParOf" srcId="{DA5C6CD6-B6FC-494C-A2DD-E3DF58DF537D}" destId="{DDF716CF-0415-46AE-B4E8-6B23CC3C485D}" srcOrd="0" destOrd="0" presId="urn:microsoft.com/office/officeart/2005/8/layout/radial6"/>
    <dgm:cxn modelId="{7CDC5D1A-13A1-4690-A65B-A86B8A395A54}" type="presParOf" srcId="{DA5C6CD6-B6FC-494C-A2DD-E3DF58DF537D}" destId="{878B69B2-BDA7-4C6B-9B5A-3382096D48F2}" srcOrd="1" destOrd="0" presId="urn:microsoft.com/office/officeart/2005/8/layout/radial6"/>
    <dgm:cxn modelId="{4F6F8EB0-3B0F-4491-9C4E-39DBD6679A7D}" type="presParOf" srcId="{DA5C6CD6-B6FC-494C-A2DD-E3DF58DF537D}" destId="{693EB3FA-564E-4017-836D-3B2413CA7F0A}" srcOrd="2" destOrd="0" presId="urn:microsoft.com/office/officeart/2005/8/layout/radial6"/>
    <dgm:cxn modelId="{555FC5B6-0BB9-4975-9025-A5777DE6ECF9}" type="presParOf" srcId="{DA5C6CD6-B6FC-494C-A2DD-E3DF58DF537D}" destId="{64BDD1C1-3FBA-437B-9A49-01D134716CB0}" srcOrd="3" destOrd="0" presId="urn:microsoft.com/office/officeart/2005/8/layout/radial6"/>
    <dgm:cxn modelId="{22DA821B-0FEA-4109-9371-CA368F33F91F}" type="presParOf" srcId="{DA5C6CD6-B6FC-494C-A2DD-E3DF58DF537D}" destId="{5185CF12-96B3-44B2-A0DE-9A463346F489}" srcOrd="4" destOrd="0" presId="urn:microsoft.com/office/officeart/2005/8/layout/radial6"/>
    <dgm:cxn modelId="{45D6E368-A674-49DE-A200-EB150BED4A0C}" type="presParOf" srcId="{DA5C6CD6-B6FC-494C-A2DD-E3DF58DF537D}" destId="{7943347B-040A-485D-92CA-972E4411923D}" srcOrd="5" destOrd="0" presId="urn:microsoft.com/office/officeart/2005/8/layout/radial6"/>
    <dgm:cxn modelId="{3C7C902F-55E2-4289-AE93-44ADB60226C1}" type="presParOf" srcId="{DA5C6CD6-B6FC-494C-A2DD-E3DF58DF537D}" destId="{7CE3D8B8-2272-4F4D-8A4A-4866C8576632}" srcOrd="6" destOrd="0" presId="urn:microsoft.com/office/officeart/2005/8/layout/radial6"/>
    <dgm:cxn modelId="{EC67CB46-86E5-406D-BE4E-75EF9D3E0F5C}" type="presParOf" srcId="{DA5C6CD6-B6FC-494C-A2DD-E3DF58DF537D}" destId="{A3BAE0BA-40F4-4DAD-96F4-BC87D6A8DCD9}" srcOrd="7" destOrd="0" presId="urn:microsoft.com/office/officeart/2005/8/layout/radial6"/>
    <dgm:cxn modelId="{AD3E1EC0-749D-486F-953A-5A43560C9340}" type="presParOf" srcId="{DA5C6CD6-B6FC-494C-A2DD-E3DF58DF537D}" destId="{ED7B8466-427F-40EA-8AE2-56D5237E7CAB}" srcOrd="8" destOrd="0" presId="urn:microsoft.com/office/officeart/2005/8/layout/radial6"/>
    <dgm:cxn modelId="{EB541C5B-52AD-4F12-B639-21ABE69F778E}" type="presParOf" srcId="{DA5C6CD6-B6FC-494C-A2DD-E3DF58DF537D}" destId="{70D3850F-018E-4924-A19D-3D83148B7F86}" srcOrd="9" destOrd="0" presId="urn:microsoft.com/office/officeart/2005/8/layout/radial6"/>
    <dgm:cxn modelId="{68C6383D-6257-46B7-BE48-A8D2E1B0C16E}" type="presParOf" srcId="{DA5C6CD6-B6FC-494C-A2DD-E3DF58DF537D}" destId="{43496ACF-1FB8-477C-BF57-2279E7699ACF}" srcOrd="10" destOrd="0" presId="urn:microsoft.com/office/officeart/2005/8/layout/radial6"/>
    <dgm:cxn modelId="{E35D9875-EAD1-42E6-A9CD-04785C94D63E}" type="presParOf" srcId="{DA5C6CD6-B6FC-494C-A2DD-E3DF58DF537D}" destId="{4D51402B-9BA6-4870-B462-4C3FAA583522}" srcOrd="11" destOrd="0" presId="urn:microsoft.com/office/officeart/2005/8/layout/radial6"/>
    <dgm:cxn modelId="{4FD7209A-9585-4931-8263-0643AF501E0E}" type="presParOf" srcId="{DA5C6CD6-B6FC-494C-A2DD-E3DF58DF537D}" destId="{78CBF0C1-F895-44AC-AD26-9AE0CB157680}" srcOrd="12" destOrd="0" presId="urn:microsoft.com/office/officeart/2005/8/layout/radial6"/>
    <dgm:cxn modelId="{B28709F8-551D-40DF-A5C1-2A64DA17F172}" type="presParOf" srcId="{DA5C6CD6-B6FC-494C-A2DD-E3DF58DF537D}" destId="{37DBACD9-6D2E-4F7F-B235-5CB6803D12AA}" srcOrd="13" destOrd="0" presId="urn:microsoft.com/office/officeart/2005/8/layout/radial6"/>
    <dgm:cxn modelId="{DB18DD64-1977-4672-98CA-3158B8D79A38}" type="presParOf" srcId="{DA5C6CD6-B6FC-494C-A2DD-E3DF58DF537D}" destId="{64209C05-F85E-443D-A55E-6AB32945F7F7}" srcOrd="14" destOrd="0" presId="urn:microsoft.com/office/officeart/2005/8/layout/radial6"/>
    <dgm:cxn modelId="{E41647F7-7B58-4B7F-9114-9E4BF5D0DBBF}" type="presParOf" srcId="{DA5C6CD6-B6FC-494C-A2DD-E3DF58DF537D}" destId="{46B3938F-B0F0-4C3B-8F00-E96634B829C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3938F-B0F0-4C3B-8F00-E96634B829C3}">
      <dsp:nvSpPr>
        <dsp:cNvPr id="0" name=""/>
        <dsp:cNvSpPr/>
      </dsp:nvSpPr>
      <dsp:spPr>
        <a:xfrm>
          <a:off x="1380514" y="487025"/>
          <a:ext cx="3245029" cy="3245029"/>
        </a:xfrm>
        <a:prstGeom prst="blockArc">
          <a:avLst>
            <a:gd name="adj1" fmla="val 11880000"/>
            <a:gd name="adj2" fmla="val 16200000"/>
            <a:gd name="adj3" fmla="val 4637"/>
          </a:avLst>
        </a:prstGeom>
        <a:solidFill>
          <a:srgbClr val="CFE2F3"/>
        </a:solidFill>
        <a:ln>
          <a:noFill/>
        </a:ln>
        <a:effectLst/>
      </dsp:spPr>
      <dsp:style>
        <a:lnRef idx="0">
          <a:scrgbClr r="0" g="0" b="0"/>
        </a:lnRef>
        <a:fillRef idx="3">
          <a:scrgbClr r="0" g="0" b="0"/>
        </a:fillRef>
        <a:effectRef idx="2">
          <a:scrgbClr r="0" g="0" b="0"/>
        </a:effectRef>
        <a:fontRef idx="minor">
          <a:schemeClr val="lt1"/>
        </a:fontRef>
      </dsp:style>
    </dsp:sp>
    <dsp:sp modelId="{78CBF0C1-F895-44AC-AD26-9AE0CB157680}">
      <dsp:nvSpPr>
        <dsp:cNvPr id="0" name=""/>
        <dsp:cNvSpPr/>
      </dsp:nvSpPr>
      <dsp:spPr>
        <a:xfrm>
          <a:off x="1380514" y="487025"/>
          <a:ext cx="3245029" cy="3245029"/>
        </a:xfrm>
        <a:prstGeom prst="blockArc">
          <a:avLst>
            <a:gd name="adj1" fmla="val 7560000"/>
            <a:gd name="adj2" fmla="val 11880000"/>
            <a:gd name="adj3" fmla="val 4637"/>
          </a:avLst>
        </a:prstGeom>
        <a:solidFill>
          <a:srgbClr val="CFE2F3"/>
        </a:solidFill>
        <a:ln>
          <a:noFill/>
        </a:ln>
        <a:effectLst/>
      </dsp:spPr>
      <dsp:style>
        <a:lnRef idx="0">
          <a:scrgbClr r="0" g="0" b="0"/>
        </a:lnRef>
        <a:fillRef idx="3">
          <a:scrgbClr r="0" g="0" b="0"/>
        </a:fillRef>
        <a:effectRef idx="2">
          <a:scrgbClr r="0" g="0" b="0"/>
        </a:effectRef>
        <a:fontRef idx="minor">
          <a:schemeClr val="lt1"/>
        </a:fontRef>
      </dsp:style>
    </dsp:sp>
    <dsp:sp modelId="{70D3850F-018E-4924-A19D-3D83148B7F86}">
      <dsp:nvSpPr>
        <dsp:cNvPr id="0" name=""/>
        <dsp:cNvSpPr/>
      </dsp:nvSpPr>
      <dsp:spPr>
        <a:xfrm>
          <a:off x="1380514" y="487025"/>
          <a:ext cx="3245029" cy="3245029"/>
        </a:xfrm>
        <a:prstGeom prst="blockArc">
          <a:avLst>
            <a:gd name="adj1" fmla="val 3240000"/>
            <a:gd name="adj2" fmla="val 7560000"/>
            <a:gd name="adj3" fmla="val 4637"/>
          </a:avLst>
        </a:prstGeom>
        <a:solidFill>
          <a:srgbClr val="CFE2F3"/>
        </a:solidFill>
        <a:ln>
          <a:noFill/>
        </a:ln>
        <a:effectLst/>
      </dsp:spPr>
      <dsp:style>
        <a:lnRef idx="0">
          <a:scrgbClr r="0" g="0" b="0"/>
        </a:lnRef>
        <a:fillRef idx="3">
          <a:scrgbClr r="0" g="0" b="0"/>
        </a:fillRef>
        <a:effectRef idx="2">
          <a:scrgbClr r="0" g="0" b="0"/>
        </a:effectRef>
        <a:fontRef idx="minor">
          <a:schemeClr val="lt1"/>
        </a:fontRef>
      </dsp:style>
    </dsp:sp>
    <dsp:sp modelId="{7CE3D8B8-2272-4F4D-8A4A-4866C8576632}">
      <dsp:nvSpPr>
        <dsp:cNvPr id="0" name=""/>
        <dsp:cNvSpPr/>
      </dsp:nvSpPr>
      <dsp:spPr>
        <a:xfrm>
          <a:off x="1380514" y="487025"/>
          <a:ext cx="3245029" cy="3245029"/>
        </a:xfrm>
        <a:prstGeom prst="blockArc">
          <a:avLst>
            <a:gd name="adj1" fmla="val 20520000"/>
            <a:gd name="adj2" fmla="val 3240000"/>
            <a:gd name="adj3" fmla="val 4637"/>
          </a:avLst>
        </a:prstGeom>
        <a:solidFill>
          <a:srgbClr val="CFE2F3"/>
        </a:solidFill>
        <a:ln>
          <a:noFill/>
        </a:ln>
        <a:effectLst/>
      </dsp:spPr>
      <dsp:style>
        <a:lnRef idx="0">
          <a:scrgbClr r="0" g="0" b="0"/>
        </a:lnRef>
        <a:fillRef idx="3">
          <a:scrgbClr r="0" g="0" b="0"/>
        </a:fillRef>
        <a:effectRef idx="2">
          <a:scrgbClr r="0" g="0" b="0"/>
        </a:effectRef>
        <a:fontRef idx="minor">
          <a:schemeClr val="lt1"/>
        </a:fontRef>
      </dsp:style>
    </dsp:sp>
    <dsp:sp modelId="{64BDD1C1-3FBA-437B-9A49-01D134716CB0}">
      <dsp:nvSpPr>
        <dsp:cNvPr id="0" name=""/>
        <dsp:cNvSpPr/>
      </dsp:nvSpPr>
      <dsp:spPr>
        <a:xfrm>
          <a:off x="1380514" y="487025"/>
          <a:ext cx="3245029" cy="3245029"/>
        </a:xfrm>
        <a:prstGeom prst="blockArc">
          <a:avLst>
            <a:gd name="adj1" fmla="val 16200000"/>
            <a:gd name="adj2" fmla="val 20520000"/>
            <a:gd name="adj3" fmla="val 4637"/>
          </a:avLst>
        </a:prstGeom>
        <a:solidFill>
          <a:srgbClr val="CFE2F3"/>
        </a:solidFill>
        <a:ln>
          <a:noFill/>
        </a:ln>
        <a:effectLst/>
      </dsp:spPr>
      <dsp:style>
        <a:lnRef idx="0">
          <a:scrgbClr r="0" g="0" b="0"/>
        </a:lnRef>
        <a:fillRef idx="3">
          <a:scrgbClr r="0" g="0" b="0"/>
        </a:fillRef>
        <a:effectRef idx="2">
          <a:scrgbClr r="0" g="0" b="0"/>
        </a:effectRef>
        <a:fontRef idx="minor">
          <a:schemeClr val="lt1"/>
        </a:fontRef>
      </dsp:style>
    </dsp:sp>
    <dsp:sp modelId="{DDF716CF-0415-46AE-B4E8-6B23CC3C485D}">
      <dsp:nvSpPr>
        <dsp:cNvPr id="0" name=""/>
        <dsp:cNvSpPr/>
      </dsp:nvSpPr>
      <dsp:spPr>
        <a:xfrm>
          <a:off x="2283584" y="1363211"/>
          <a:ext cx="1438889" cy="1492656"/>
        </a:xfrm>
        <a:prstGeom prst="ellipse">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b="1" kern="1200" dirty="0" err="1">
              <a:solidFill>
                <a:srgbClr val="F2F2F2"/>
              </a:solidFill>
              <a:latin typeface="+mn-ea"/>
              <a:ea typeface="+mn-ea"/>
            </a:rPr>
            <a:t>TongWeb</a:t>
          </a:r>
          <a:endParaRPr lang="zh-CN" altLang="en-US" sz="2000" b="1" kern="1200" dirty="0">
            <a:solidFill>
              <a:srgbClr val="F2F2F2"/>
            </a:solidFill>
            <a:latin typeface="+mn-ea"/>
            <a:ea typeface="+mn-ea"/>
          </a:endParaRPr>
        </a:p>
      </dsp:txBody>
      <dsp:txXfrm>
        <a:off x="2494304" y="1581805"/>
        <a:ext cx="1017449" cy="1055468"/>
      </dsp:txXfrm>
    </dsp:sp>
    <dsp:sp modelId="{878B69B2-BDA7-4C6B-9B5A-3382096D48F2}">
      <dsp:nvSpPr>
        <dsp:cNvPr id="0" name=""/>
        <dsp:cNvSpPr/>
      </dsp:nvSpPr>
      <dsp:spPr>
        <a:xfrm>
          <a:off x="2480578" y="2191"/>
          <a:ext cx="1044901" cy="1044901"/>
        </a:xfrm>
        <a:prstGeom prst="ellipse">
          <a:avLst/>
        </a:prstGeom>
        <a:solidFill>
          <a:srgbClr val="1F497D">
            <a:lumMod val="60000"/>
            <a:lumOff val="4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芯片</a:t>
          </a:r>
        </a:p>
      </dsp:txBody>
      <dsp:txXfrm>
        <a:off x="2633600" y="155213"/>
        <a:ext cx="738857" cy="738857"/>
      </dsp:txXfrm>
    </dsp:sp>
    <dsp:sp modelId="{5185CF12-96B3-44B2-A0DE-9A463346F489}">
      <dsp:nvSpPr>
        <dsp:cNvPr id="0" name=""/>
        <dsp:cNvSpPr/>
      </dsp:nvSpPr>
      <dsp:spPr>
        <a:xfrm>
          <a:off x="3987905" y="1097328"/>
          <a:ext cx="1044901" cy="1044901"/>
        </a:xfrm>
        <a:prstGeom prst="ellipse">
          <a:avLst/>
        </a:prstGeom>
        <a:solidFill>
          <a:srgbClr val="1F497D">
            <a:lumMod val="60000"/>
            <a:lumOff val="4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操作 系统</a:t>
          </a:r>
        </a:p>
      </dsp:txBody>
      <dsp:txXfrm>
        <a:off x="4140927" y="1250350"/>
        <a:ext cx="738857" cy="738857"/>
      </dsp:txXfrm>
    </dsp:sp>
    <dsp:sp modelId="{A3BAE0BA-40F4-4DAD-96F4-BC87D6A8DCD9}">
      <dsp:nvSpPr>
        <dsp:cNvPr id="0" name=""/>
        <dsp:cNvSpPr/>
      </dsp:nvSpPr>
      <dsp:spPr>
        <a:xfrm>
          <a:off x="3412157" y="2869298"/>
          <a:ext cx="1044901" cy="1044901"/>
        </a:xfrm>
        <a:prstGeom prst="ellipse">
          <a:avLst/>
        </a:prstGeom>
        <a:solidFill>
          <a:srgbClr val="1F497D">
            <a:lumMod val="60000"/>
            <a:lumOff val="4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prstClr val="white"/>
              </a:solidFill>
              <a:latin typeface="黑体" panose="02010609060101010101" pitchFamily="49" charset="-122"/>
              <a:ea typeface="黑体" panose="02010609060101010101" pitchFamily="49" charset="-122"/>
              <a:cs typeface="+mn-cs"/>
            </a:rPr>
            <a:t>JDK</a:t>
          </a:r>
          <a:endParaRPr lang="zh-CN" altLang="en-US" sz="1800" b="1" kern="1200" dirty="0">
            <a:solidFill>
              <a:prstClr val="white"/>
            </a:solidFill>
            <a:latin typeface="黑体" panose="02010609060101010101" pitchFamily="49" charset="-122"/>
            <a:ea typeface="黑体" panose="02010609060101010101" pitchFamily="49" charset="-122"/>
            <a:cs typeface="+mn-cs"/>
          </a:endParaRPr>
        </a:p>
      </dsp:txBody>
      <dsp:txXfrm>
        <a:off x="3565179" y="3022320"/>
        <a:ext cx="738857" cy="738857"/>
      </dsp:txXfrm>
    </dsp:sp>
    <dsp:sp modelId="{43496ACF-1FB8-477C-BF57-2279E7699ACF}">
      <dsp:nvSpPr>
        <dsp:cNvPr id="0" name=""/>
        <dsp:cNvSpPr/>
      </dsp:nvSpPr>
      <dsp:spPr>
        <a:xfrm>
          <a:off x="1548998" y="2869298"/>
          <a:ext cx="1044901" cy="1044901"/>
        </a:xfrm>
        <a:prstGeom prst="ellipse">
          <a:avLst/>
        </a:prstGeom>
        <a:solidFill>
          <a:srgbClr val="1F497D">
            <a:lumMod val="60000"/>
            <a:lumOff val="4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数据库</a:t>
          </a:r>
        </a:p>
      </dsp:txBody>
      <dsp:txXfrm>
        <a:off x="1702020" y="3022320"/>
        <a:ext cx="738857" cy="738857"/>
      </dsp:txXfrm>
    </dsp:sp>
    <dsp:sp modelId="{37DBACD9-6D2E-4F7F-B235-5CB6803D12AA}">
      <dsp:nvSpPr>
        <dsp:cNvPr id="0" name=""/>
        <dsp:cNvSpPr/>
      </dsp:nvSpPr>
      <dsp:spPr>
        <a:xfrm>
          <a:off x="973250" y="1097328"/>
          <a:ext cx="1044901" cy="1044901"/>
        </a:xfrm>
        <a:prstGeom prst="ellipse">
          <a:avLst/>
        </a:prstGeom>
        <a:solidFill>
          <a:schemeClr val="tx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prstClr val="white"/>
              </a:solidFill>
              <a:latin typeface="黑体" panose="02010609060101010101" pitchFamily="49" charset="-122"/>
              <a:ea typeface="黑体" panose="02010609060101010101" pitchFamily="49" charset="-122"/>
              <a:cs typeface="+mn-cs"/>
            </a:rPr>
            <a:t>服务器</a:t>
          </a:r>
        </a:p>
      </dsp:txBody>
      <dsp:txXfrm>
        <a:off x="1126272" y="1250350"/>
        <a:ext cx="738857" cy="7388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2D6BE-4C5F-4A2B-9BFA-BDAB7A7B32FF}" type="datetimeFigureOut">
              <a:rPr lang="zh-CN" altLang="en-US" smtClean="0"/>
              <a:t>2020/5/19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40A1F-8D08-4C6A-B6B5-9236E5897968}" type="slidenum">
              <a:rPr lang="zh-CN" altLang="en-US" smtClean="0"/>
              <a:t>‹#›</a:t>
            </a:fld>
            <a:endParaRPr lang="zh-CN" altLang="en-US"/>
          </a:p>
        </p:txBody>
      </p:sp>
    </p:spTree>
    <p:extLst>
      <p:ext uri="{BB962C8B-B14F-4D97-AF65-F5344CB8AC3E}">
        <p14:creationId xmlns:p14="http://schemas.microsoft.com/office/powerpoint/2010/main" val="21772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740A1F-8D08-4C6A-B6B5-9236E58979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5800" y="0"/>
            <a:ext cx="6426200" cy="6858000"/>
          </a:xfrm>
          <a:prstGeom prst="rect">
            <a:avLst/>
          </a:prstGeom>
        </p:spPr>
      </p:pic>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8" y="3951987"/>
            <a:ext cx="1384995" cy="369332"/>
          </a:xfrm>
          <a:prstGeom prst="rect">
            <a:avLst/>
          </a:prstGeom>
          <a:noFill/>
        </p:spPr>
        <p:txBody>
          <a:bodyPr wrap="none" lIns="0" tIns="0" rIns="0" bIns="0" rtlCol="0">
            <a:spAutoFit/>
          </a:bodyPr>
          <a:lstStyle/>
          <a:p>
            <a:r>
              <a:rPr lang="en-US" altLang="zh-CN" sz="2400" dirty="0">
                <a:solidFill>
                  <a:schemeClr val="bg1">
                    <a:lumMod val="75000"/>
                  </a:schemeClr>
                </a:solidFill>
                <a:latin typeface="黑体" panose="02010609060101010101" pitchFamily="49" charset="-122"/>
                <a:ea typeface="黑体" panose="02010609060101010101" pitchFamily="49" charset="-122"/>
              </a:rPr>
              <a:t>SZ.300379</a:t>
            </a:r>
            <a:endParaRPr lang="zh-CN" altLang="en-US" sz="2400" dirty="0">
              <a:solidFill>
                <a:schemeClr val="bg1">
                  <a:lumMod val="75000"/>
                </a:schemeClr>
              </a:solidFill>
              <a:latin typeface="黑体" panose="02010609060101010101" pitchFamily="49" charset="-122"/>
              <a:ea typeface="黑体" panose="02010609060101010101" pitchFamily="49" charset="-122"/>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049" y="1070230"/>
            <a:ext cx="3778659" cy="405911"/>
          </a:xfrm>
          <a:prstGeom prst="rect">
            <a:avLst/>
          </a:prstGeom>
        </p:spPr>
      </p:pic>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sp>
        <p:nvSpPr>
          <p:cNvPr id="2" name="矩形 1"/>
          <p:cNvSpPr/>
          <p:nvPr userDrawn="1"/>
        </p:nvSpPr>
        <p:spPr>
          <a:xfrm>
            <a:off x="6434781" y="5803561"/>
            <a:ext cx="5416868" cy="830997"/>
          </a:xfrm>
          <a:prstGeom prst="rect">
            <a:avLst/>
          </a:prstGeom>
          <a:noFill/>
        </p:spPr>
        <p:txBody>
          <a:bodyPr wrap="none" lIns="91440" tIns="45720" rIns="91440" bIns="45720">
            <a:spAutoFit/>
          </a:bodyPr>
          <a:lstStyle/>
          <a:p>
            <a:r>
              <a:rPr lang="zh-CN"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rPr>
              <a:t>安全创新 砥砺前行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4">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5800" y="-3534"/>
            <a:ext cx="6426200" cy="6858000"/>
          </a:xfrm>
          <a:prstGeom prst="rect">
            <a:avLst/>
          </a:prstGeom>
        </p:spPr>
      </p:pic>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8" y="3951987"/>
            <a:ext cx="1384995" cy="369332"/>
          </a:xfrm>
          <a:prstGeom prst="rect">
            <a:avLst/>
          </a:prstGeom>
          <a:noFill/>
        </p:spPr>
        <p:txBody>
          <a:bodyPr wrap="none" lIns="0" tIns="0" rIns="0" bIns="0" rtlCol="0">
            <a:spAutoFit/>
          </a:bodyPr>
          <a:lstStyle/>
          <a:p>
            <a:r>
              <a:rPr lang="en-US" altLang="zh-CN" sz="2400" dirty="0">
                <a:solidFill>
                  <a:schemeClr val="bg1">
                    <a:lumMod val="75000"/>
                  </a:schemeClr>
                </a:solidFill>
                <a:latin typeface="黑体" panose="02010609060101010101" pitchFamily="49" charset="-122"/>
                <a:ea typeface="黑体" panose="02010609060101010101" pitchFamily="49" charset="-122"/>
              </a:rPr>
              <a:t>SZ.300379</a:t>
            </a:r>
            <a:endParaRPr lang="zh-CN" altLang="en-US" sz="2400" dirty="0">
              <a:solidFill>
                <a:schemeClr val="bg1">
                  <a:lumMod val="75000"/>
                </a:schemeClr>
              </a:solidFill>
              <a:latin typeface="黑体" panose="02010609060101010101" pitchFamily="49" charset="-122"/>
              <a:ea typeface="黑体" panose="02010609060101010101" pitchFamily="49" charset="-122"/>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049" y="1070230"/>
            <a:ext cx="3778659" cy="405911"/>
          </a:xfrm>
          <a:prstGeom prst="rect">
            <a:avLst/>
          </a:prstGeom>
        </p:spPr>
      </p:pic>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sp>
        <p:nvSpPr>
          <p:cNvPr id="13" name="矩形 12"/>
          <p:cNvSpPr/>
          <p:nvPr userDrawn="1"/>
        </p:nvSpPr>
        <p:spPr>
          <a:xfrm>
            <a:off x="6271004" y="5448715"/>
            <a:ext cx="6070893" cy="923330"/>
          </a:xfrm>
          <a:prstGeom prst="rect">
            <a:avLst/>
          </a:prstGeom>
          <a:noFill/>
        </p:spPr>
        <p:txBody>
          <a:bodyPr wrap="none" lIns="91440" tIns="45720" rIns="91440" bIns="45720">
            <a:spAutoFit/>
          </a:bodyPr>
          <a:lstStyle/>
          <a:p>
            <a:r>
              <a:rPr lang="zh-CN" alt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rPr>
              <a:t>安全创新 砥砺前行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2">
    <p:spTree>
      <p:nvGrpSpPr>
        <p:cNvPr id="1" name=""/>
        <p:cNvGrpSpPr/>
        <p:nvPr/>
      </p:nvGrpSpPr>
      <p:grpSpPr>
        <a:xfrm>
          <a:off x="0" y="0"/>
          <a:ext cx="0" cy="0"/>
          <a:chOff x="0" y="0"/>
          <a:chExt cx="0" cy="0"/>
        </a:xfrm>
      </p:grpSpPr>
      <p:sp>
        <p:nvSpPr>
          <p:cNvPr id="7" name="任意多边形 6"/>
          <p:cNvSpPr/>
          <p:nvPr userDrawn="1"/>
        </p:nvSpPr>
        <p:spPr>
          <a:xfrm>
            <a:off x="5776546" y="-8792"/>
            <a:ext cx="6435969" cy="6866792"/>
          </a:xfrm>
          <a:custGeom>
            <a:avLst/>
            <a:gdLst>
              <a:gd name="connsiteX0" fmla="*/ 3947746 w 6435969"/>
              <a:gd name="connsiteY0" fmla="*/ 0 h 6866792"/>
              <a:gd name="connsiteX1" fmla="*/ 6435969 w 6435969"/>
              <a:gd name="connsiteY1" fmla="*/ 0 h 6866792"/>
              <a:gd name="connsiteX2" fmla="*/ 6435969 w 6435969"/>
              <a:gd name="connsiteY2" fmla="*/ 6866792 h 6866792"/>
              <a:gd name="connsiteX3" fmla="*/ 0 w 6435969"/>
              <a:gd name="connsiteY3" fmla="*/ 6866792 h 6866792"/>
              <a:gd name="connsiteX4" fmla="*/ 3947746 w 6435969"/>
              <a:gd name="connsiteY4" fmla="*/ 0 h 686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969" h="6866792">
                <a:moveTo>
                  <a:pt x="3947746" y="0"/>
                </a:moveTo>
                <a:lnTo>
                  <a:pt x="6435969" y="0"/>
                </a:lnTo>
                <a:lnTo>
                  <a:pt x="6435969" y="6866792"/>
                </a:lnTo>
                <a:lnTo>
                  <a:pt x="0" y="6866792"/>
                </a:lnTo>
                <a:lnTo>
                  <a:pt x="3947746" y="0"/>
                </a:lnTo>
                <a:close/>
              </a:path>
            </a:pathLst>
          </a:cu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9" y="3951987"/>
            <a:ext cx="1918795" cy="507831"/>
          </a:xfrm>
          <a:prstGeom prst="rect">
            <a:avLst/>
          </a:prstGeom>
          <a:noFill/>
        </p:spPr>
        <p:txBody>
          <a:bodyPr wrap="none" lIns="0" tIns="0" rIns="0" bIns="0" rtlCol="0">
            <a:spAutoFit/>
          </a:bodyPr>
          <a:lstStyle/>
          <a:p>
            <a:r>
              <a:rPr lang="en-US" altLang="zh-CN" sz="3300" dirty="0">
                <a:solidFill>
                  <a:schemeClr val="bg1">
                    <a:lumMod val="75000"/>
                  </a:schemeClr>
                </a:solidFill>
                <a:latin typeface="黑体" panose="02010609060101010101" pitchFamily="49" charset="-122"/>
                <a:ea typeface="黑体" panose="02010609060101010101" pitchFamily="49" charset="-122"/>
              </a:rPr>
              <a:t>SZ.300379</a:t>
            </a:r>
            <a:endParaRPr lang="zh-CN" altLang="en-US" sz="3300" dirty="0">
              <a:solidFill>
                <a:schemeClr val="bg1">
                  <a:lumMod val="75000"/>
                </a:schemeClr>
              </a:solidFill>
              <a:latin typeface="黑体" panose="02010609060101010101" pitchFamily="49" charset="-122"/>
              <a:ea typeface="黑体" panose="02010609060101010101" pitchFamily="49" charset="-122"/>
            </a:endParaRPr>
          </a:p>
        </p:txBody>
      </p:sp>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8570" y="1116750"/>
            <a:ext cx="3464077" cy="295318"/>
          </a:xfrm>
          <a:prstGeom prst="rect">
            <a:avLst/>
          </a:pr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t="1758" b="8048"/>
          <a:stretch>
            <a:fillRect/>
          </a:stretch>
        </p:blipFill>
        <p:spPr>
          <a:xfrm>
            <a:off x="858548" y="781840"/>
            <a:ext cx="1913867" cy="821270"/>
          </a:xfrm>
          <a:prstGeom prst="rect">
            <a:avLst/>
          </a:prstGeom>
        </p:spPr>
      </p:pic>
      <p:pic>
        <p:nvPicPr>
          <p:cNvPr id="11" name="图片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97271" y="4459818"/>
            <a:ext cx="4230991" cy="8352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2">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545" y="-8792"/>
            <a:ext cx="6426200" cy="6858000"/>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735" y="5525587"/>
            <a:ext cx="4230991" cy="835224"/>
          </a:xfrm>
          <a:prstGeom prst="rect">
            <a:avLst/>
          </a:prstGeom>
        </p:spPr>
      </p:pic>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9" y="3951987"/>
            <a:ext cx="1918795" cy="507831"/>
          </a:xfrm>
          <a:prstGeom prst="rect">
            <a:avLst/>
          </a:prstGeom>
          <a:noFill/>
        </p:spPr>
        <p:txBody>
          <a:bodyPr wrap="none" lIns="0" tIns="0" rIns="0" bIns="0" rtlCol="0">
            <a:spAutoFit/>
          </a:bodyPr>
          <a:lstStyle/>
          <a:p>
            <a:r>
              <a:rPr lang="en-US" altLang="zh-CN" sz="3300" dirty="0">
                <a:solidFill>
                  <a:schemeClr val="bg1">
                    <a:lumMod val="75000"/>
                  </a:schemeClr>
                </a:solidFill>
                <a:latin typeface="黑体" panose="02010609060101010101" pitchFamily="49" charset="-122"/>
                <a:ea typeface="黑体" panose="02010609060101010101" pitchFamily="49" charset="-122"/>
              </a:rPr>
              <a:t>SZ.300379</a:t>
            </a:r>
            <a:endParaRPr lang="zh-CN" altLang="en-US" sz="3300" dirty="0">
              <a:solidFill>
                <a:schemeClr val="bg1">
                  <a:lumMod val="75000"/>
                </a:schemeClr>
              </a:solidFill>
              <a:latin typeface="黑体" panose="02010609060101010101" pitchFamily="49" charset="-122"/>
              <a:ea typeface="黑体" panose="02010609060101010101" pitchFamily="49" charset="-122"/>
            </a:endParaRPr>
          </a:p>
        </p:txBody>
      </p:sp>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8570" y="1116750"/>
            <a:ext cx="3464077" cy="295318"/>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t="1758" b="8048"/>
          <a:stretch>
            <a:fillRect/>
          </a:stretch>
        </p:blipFill>
        <p:spPr>
          <a:xfrm>
            <a:off x="858548" y="781840"/>
            <a:ext cx="1913867" cy="8212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2">
    <p:spTree>
      <p:nvGrpSpPr>
        <p:cNvPr id="1" name=""/>
        <p:cNvGrpSpPr/>
        <p:nvPr/>
      </p:nvGrpSpPr>
      <p:grpSpPr>
        <a:xfrm>
          <a:off x="0" y="0"/>
          <a:ext cx="0" cy="0"/>
          <a:chOff x="0" y="0"/>
          <a:chExt cx="0" cy="0"/>
        </a:xfrm>
      </p:grpSpPr>
      <p:sp>
        <p:nvSpPr>
          <p:cNvPr id="7" name="任意多边形 6"/>
          <p:cNvSpPr/>
          <p:nvPr userDrawn="1"/>
        </p:nvSpPr>
        <p:spPr>
          <a:xfrm>
            <a:off x="5776546" y="-8792"/>
            <a:ext cx="6435969" cy="6866792"/>
          </a:xfrm>
          <a:custGeom>
            <a:avLst/>
            <a:gdLst>
              <a:gd name="connsiteX0" fmla="*/ 3947746 w 6435969"/>
              <a:gd name="connsiteY0" fmla="*/ 0 h 6866792"/>
              <a:gd name="connsiteX1" fmla="*/ 6435969 w 6435969"/>
              <a:gd name="connsiteY1" fmla="*/ 0 h 6866792"/>
              <a:gd name="connsiteX2" fmla="*/ 6435969 w 6435969"/>
              <a:gd name="connsiteY2" fmla="*/ 6866792 h 6866792"/>
              <a:gd name="connsiteX3" fmla="*/ 0 w 6435969"/>
              <a:gd name="connsiteY3" fmla="*/ 6866792 h 6866792"/>
              <a:gd name="connsiteX4" fmla="*/ 3947746 w 6435969"/>
              <a:gd name="connsiteY4" fmla="*/ 0 h 686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969" h="6866792">
                <a:moveTo>
                  <a:pt x="3947746" y="0"/>
                </a:moveTo>
                <a:lnTo>
                  <a:pt x="6435969" y="0"/>
                </a:lnTo>
                <a:lnTo>
                  <a:pt x="6435969" y="6866792"/>
                </a:lnTo>
                <a:lnTo>
                  <a:pt x="0" y="6866792"/>
                </a:lnTo>
                <a:lnTo>
                  <a:pt x="3947746" y="0"/>
                </a:lnTo>
                <a:close/>
              </a:path>
            </a:pathLst>
          </a:custGeom>
          <a:blipFill dpi="0" rotWithShape="1">
            <a:blip r:embed="rId2"/>
            <a:srcRect/>
            <a:tile tx="2603500" ty="-1276350" sx="100000" sy="100000" flip="none" algn="ctr"/>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9" y="3951987"/>
            <a:ext cx="1918795" cy="507831"/>
          </a:xfrm>
          <a:prstGeom prst="rect">
            <a:avLst/>
          </a:prstGeom>
          <a:noFill/>
        </p:spPr>
        <p:txBody>
          <a:bodyPr wrap="none" lIns="0" tIns="0" rIns="0" bIns="0" rtlCol="0">
            <a:spAutoFit/>
          </a:bodyPr>
          <a:lstStyle/>
          <a:p>
            <a:r>
              <a:rPr lang="en-US" altLang="zh-CN" sz="3300" dirty="0">
                <a:solidFill>
                  <a:schemeClr val="bg1">
                    <a:lumMod val="75000"/>
                  </a:schemeClr>
                </a:solidFill>
                <a:latin typeface="黑体" panose="02010609060101010101" pitchFamily="49" charset="-122"/>
                <a:ea typeface="黑体" panose="02010609060101010101" pitchFamily="49" charset="-122"/>
              </a:rPr>
              <a:t>SZ.300379</a:t>
            </a:r>
            <a:endParaRPr lang="zh-CN" altLang="en-US" sz="3300" dirty="0">
              <a:solidFill>
                <a:schemeClr val="bg1">
                  <a:lumMod val="75000"/>
                </a:schemeClr>
              </a:solidFill>
              <a:latin typeface="黑体" panose="02010609060101010101" pitchFamily="49" charset="-122"/>
              <a:ea typeface="黑体" panose="02010609060101010101" pitchFamily="49" charset="-122"/>
            </a:endParaRPr>
          </a:p>
        </p:txBody>
      </p:sp>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8387" y="1136807"/>
            <a:ext cx="2706197" cy="230708"/>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775" y="1006736"/>
            <a:ext cx="3952612" cy="543548"/>
          </a:xfrm>
          <a:prstGeom prst="rect">
            <a:avLst/>
          </a:prstGeom>
        </p:spPr>
      </p:pic>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59825" y="5416947"/>
            <a:ext cx="4230991" cy="83522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3">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5800" y="-3534"/>
            <a:ext cx="6426200" cy="6858000"/>
          </a:xfrm>
          <a:prstGeom prst="rect">
            <a:avLst/>
          </a:prstGeom>
        </p:spPr>
      </p:pic>
      <p:sp>
        <p:nvSpPr>
          <p:cNvPr id="3" name="文本占位符 2"/>
          <p:cNvSpPr>
            <a:spLocks noGrp="1"/>
          </p:cNvSpPr>
          <p:nvPr>
            <p:ph type="body" sz="quarter" idx="10" hasCustomPrompt="1"/>
          </p:nvPr>
        </p:nvSpPr>
        <p:spPr>
          <a:xfrm>
            <a:off x="858548" y="1821788"/>
            <a:ext cx="6738723"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主标题</a:t>
            </a:r>
          </a:p>
        </p:txBody>
      </p:sp>
      <p:sp>
        <p:nvSpPr>
          <p:cNvPr id="4" name="标题 3"/>
          <p:cNvSpPr>
            <a:spLocks noGrp="1"/>
          </p:cNvSpPr>
          <p:nvPr>
            <p:ph type="title" hasCustomPrompt="1"/>
          </p:nvPr>
        </p:nvSpPr>
        <p:spPr>
          <a:xfrm>
            <a:off x="837571" y="2917074"/>
            <a:ext cx="6738723" cy="625193"/>
          </a:xfrm>
          <a:prstGeom prst="rect">
            <a:avLst/>
          </a:prstGeom>
        </p:spPr>
        <p:txBody>
          <a:bodyPr/>
          <a:lstStyle>
            <a:lvl1pPr>
              <a:defRPr sz="3600">
                <a:solidFill>
                  <a:srgbClr val="404040"/>
                </a:solidFill>
                <a:latin typeface="+mn-ea"/>
                <a:ea typeface="+mn-ea"/>
              </a:defRPr>
            </a:lvl1pPr>
          </a:lstStyle>
          <a:p>
            <a:r>
              <a:rPr lang="zh-CN" altLang="en-US" dirty="0"/>
              <a:t>副标题</a:t>
            </a:r>
          </a:p>
        </p:txBody>
      </p:sp>
      <p:sp>
        <p:nvSpPr>
          <p:cNvPr id="9" name="文本框 8"/>
          <p:cNvSpPr txBox="1"/>
          <p:nvPr userDrawn="1"/>
        </p:nvSpPr>
        <p:spPr>
          <a:xfrm>
            <a:off x="991049" y="3951987"/>
            <a:ext cx="1918795" cy="507831"/>
          </a:xfrm>
          <a:prstGeom prst="rect">
            <a:avLst/>
          </a:prstGeom>
          <a:noFill/>
        </p:spPr>
        <p:txBody>
          <a:bodyPr wrap="none" lIns="0" tIns="0" rIns="0" bIns="0" rtlCol="0">
            <a:spAutoFit/>
          </a:bodyPr>
          <a:lstStyle/>
          <a:p>
            <a:r>
              <a:rPr lang="en-US" altLang="zh-CN" sz="3300" dirty="0">
                <a:solidFill>
                  <a:schemeClr val="bg1">
                    <a:lumMod val="75000"/>
                  </a:schemeClr>
                </a:solidFill>
                <a:latin typeface="黑体" panose="02010609060101010101" pitchFamily="49" charset="-122"/>
                <a:ea typeface="黑体" panose="02010609060101010101" pitchFamily="49" charset="-122"/>
              </a:rPr>
              <a:t>SZ.300379</a:t>
            </a:r>
            <a:endParaRPr lang="zh-CN" altLang="en-US" sz="3300" dirty="0">
              <a:solidFill>
                <a:schemeClr val="bg1">
                  <a:lumMod val="75000"/>
                </a:schemeClr>
              </a:solidFill>
              <a:latin typeface="黑体" panose="02010609060101010101" pitchFamily="49" charset="-122"/>
              <a:ea typeface="黑体" panose="02010609060101010101" pitchFamily="49" charset="-122"/>
            </a:endParaRPr>
          </a:p>
        </p:txBody>
      </p:sp>
      <p:sp>
        <p:nvSpPr>
          <p:cNvPr id="15" name="任意多边形 14"/>
          <p:cNvSpPr/>
          <p:nvPr userDrawn="1"/>
        </p:nvSpPr>
        <p:spPr>
          <a:xfrm>
            <a:off x="10969726" y="4675382"/>
            <a:ext cx="1242181" cy="2179084"/>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181" h="2179084">
                <a:moveTo>
                  <a:pt x="1242180" y="0"/>
                </a:moveTo>
                <a:lnTo>
                  <a:pt x="1242181" y="0"/>
                </a:lnTo>
                <a:lnTo>
                  <a:pt x="1242181" y="2179084"/>
                </a:lnTo>
                <a:lnTo>
                  <a:pt x="0" y="2179084"/>
                </a:lnTo>
                <a:lnTo>
                  <a:pt x="0" y="2173093"/>
                </a:lnTo>
                <a:lnTo>
                  <a:pt x="112208" y="2173093"/>
                </a:lnTo>
                <a:lnTo>
                  <a:pt x="1242180" y="205683"/>
                </a:lnTo>
                <a:close/>
              </a:path>
            </a:pathLst>
          </a:custGeom>
          <a:solidFill>
            <a:srgbClr val="00B0F0">
              <a:alpha val="56000"/>
            </a:srgbClr>
          </a:solidFill>
          <a:ln>
            <a:noFill/>
          </a:ln>
        </p:spPr>
        <p:txBody>
          <a:bodyPr vert="horz" wrap="square" lIns="91440" tIns="45720" rIns="91440" bIns="45720" numCol="1" anchor="t" anchorCtr="0" compatLnSpc="1">
            <a:noAutofit/>
          </a:bodyPr>
          <a:lstStyle/>
          <a:p>
            <a:endParaRPr lang="zh-CN" altLang="en-US"/>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2506" y="1205754"/>
            <a:ext cx="2706197" cy="230708"/>
          </a:xfrm>
          <a:prstGeom prst="rect">
            <a:avLst/>
          </a:prstGeom>
        </p:spPr>
      </p:pic>
      <p:sp>
        <p:nvSpPr>
          <p:cNvPr id="2" name="矩形 1"/>
          <p:cNvSpPr/>
          <p:nvPr userDrawn="1"/>
        </p:nvSpPr>
        <p:spPr>
          <a:xfrm>
            <a:off x="742111" y="1006699"/>
            <a:ext cx="1832553" cy="584775"/>
          </a:xfrm>
          <a:prstGeom prst="rect">
            <a:avLst/>
          </a:prstGeom>
        </p:spPr>
        <p:txBody>
          <a:bodyPr wrap="none">
            <a:spAutoFit/>
          </a:bodyPr>
          <a:lstStyle/>
          <a:p>
            <a:r>
              <a:rPr lang="zh-CN" altLang="en-US" sz="3200" b="1" dirty="0">
                <a:solidFill>
                  <a:srgbClr val="C00000"/>
                </a:solidFill>
              </a:rPr>
              <a:t>东方通宇</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栏目/目录">
    <p:spTree>
      <p:nvGrpSpPr>
        <p:cNvPr id="1" name=""/>
        <p:cNvGrpSpPr/>
        <p:nvPr/>
      </p:nvGrpSpPr>
      <p:grpSpPr>
        <a:xfrm>
          <a:off x="0" y="0"/>
          <a:ext cx="0" cy="0"/>
          <a:chOff x="0" y="0"/>
          <a:chExt cx="0" cy="0"/>
        </a:xfrm>
      </p:grpSpPr>
      <p:sp>
        <p:nvSpPr>
          <p:cNvPr id="15" name="任意多边形 14"/>
          <p:cNvSpPr/>
          <p:nvPr userDrawn="1"/>
        </p:nvSpPr>
        <p:spPr>
          <a:xfrm>
            <a:off x="-6480" y="4683849"/>
            <a:ext cx="12218388" cy="2189569"/>
          </a:xfrm>
          <a:custGeom>
            <a:avLst/>
            <a:gdLst>
              <a:gd name="connsiteX0" fmla="*/ 1242180 w 1242181"/>
              <a:gd name="connsiteY0" fmla="*/ 0 h 2179084"/>
              <a:gd name="connsiteX1" fmla="*/ 1242181 w 1242181"/>
              <a:gd name="connsiteY1" fmla="*/ 0 h 2179084"/>
              <a:gd name="connsiteX2" fmla="*/ 1242181 w 1242181"/>
              <a:gd name="connsiteY2" fmla="*/ 2179084 h 2179084"/>
              <a:gd name="connsiteX3" fmla="*/ 0 w 1242181"/>
              <a:gd name="connsiteY3" fmla="*/ 2179084 h 2179084"/>
              <a:gd name="connsiteX4" fmla="*/ 0 w 1242181"/>
              <a:gd name="connsiteY4" fmla="*/ 2173093 h 2179084"/>
              <a:gd name="connsiteX5" fmla="*/ 112208 w 1242181"/>
              <a:gd name="connsiteY5" fmla="*/ 2173093 h 2179084"/>
              <a:gd name="connsiteX6" fmla="*/ 1242180 w 1242181"/>
              <a:gd name="connsiteY6" fmla="*/ 205683 h 2179084"/>
              <a:gd name="connsiteX0-1" fmla="*/ 1242180 w 1242181"/>
              <a:gd name="connsiteY0-2" fmla="*/ 0 h 2181559"/>
              <a:gd name="connsiteX1-3" fmla="*/ 1242181 w 1242181"/>
              <a:gd name="connsiteY1-4" fmla="*/ 0 h 2181559"/>
              <a:gd name="connsiteX2-5" fmla="*/ 1242181 w 1242181"/>
              <a:gd name="connsiteY2-6" fmla="*/ 2179084 h 2181559"/>
              <a:gd name="connsiteX3-7" fmla="*/ 0 w 1242181"/>
              <a:gd name="connsiteY3-8" fmla="*/ 2179084 h 2181559"/>
              <a:gd name="connsiteX4-9" fmla="*/ 168460 w 1242181"/>
              <a:gd name="connsiteY4-10" fmla="*/ 2181559 h 2181559"/>
              <a:gd name="connsiteX5-11" fmla="*/ 112208 w 1242181"/>
              <a:gd name="connsiteY5-12" fmla="*/ 2173093 h 2181559"/>
              <a:gd name="connsiteX6-13" fmla="*/ 1242180 w 1242181"/>
              <a:gd name="connsiteY6-14" fmla="*/ 205683 h 2181559"/>
              <a:gd name="connsiteX7" fmla="*/ 1242180 w 1242181"/>
              <a:gd name="connsiteY7" fmla="*/ 0 h 2181559"/>
              <a:gd name="connsiteX0-15" fmla="*/ 1129972 w 1129973"/>
              <a:gd name="connsiteY0-16" fmla="*/ 0 h 2181559"/>
              <a:gd name="connsiteX1-17" fmla="*/ 1129973 w 1129973"/>
              <a:gd name="connsiteY1-18" fmla="*/ 0 h 2181559"/>
              <a:gd name="connsiteX2-19" fmla="*/ 1129973 w 1129973"/>
              <a:gd name="connsiteY2-20" fmla="*/ 2179084 h 2181559"/>
              <a:gd name="connsiteX3-21" fmla="*/ 621 w 1129973"/>
              <a:gd name="connsiteY3-22" fmla="*/ 2179084 h 2181559"/>
              <a:gd name="connsiteX4-23" fmla="*/ 56252 w 1129973"/>
              <a:gd name="connsiteY4-24" fmla="*/ 2181559 h 2181559"/>
              <a:gd name="connsiteX5-25" fmla="*/ 0 w 1129973"/>
              <a:gd name="connsiteY5-26" fmla="*/ 2173093 h 2181559"/>
              <a:gd name="connsiteX6-27" fmla="*/ 1129972 w 1129973"/>
              <a:gd name="connsiteY6-28" fmla="*/ 205683 h 2181559"/>
              <a:gd name="connsiteX7-29" fmla="*/ 1129972 w 1129973"/>
              <a:gd name="connsiteY7-30" fmla="*/ 0 h 2181559"/>
              <a:gd name="connsiteX0-31" fmla="*/ 1130734 w 1130735"/>
              <a:gd name="connsiteY0-32" fmla="*/ 0 h 2189569"/>
              <a:gd name="connsiteX1-33" fmla="*/ 1130735 w 1130735"/>
              <a:gd name="connsiteY1-34" fmla="*/ 0 h 2189569"/>
              <a:gd name="connsiteX2-35" fmla="*/ 1130735 w 1130735"/>
              <a:gd name="connsiteY2-36" fmla="*/ 2179084 h 2189569"/>
              <a:gd name="connsiteX3-37" fmla="*/ 1383 w 1130735"/>
              <a:gd name="connsiteY3-38" fmla="*/ 2179084 h 2189569"/>
              <a:gd name="connsiteX4-39" fmla="*/ 57014 w 1130735"/>
              <a:gd name="connsiteY4-40" fmla="*/ 2181559 h 2189569"/>
              <a:gd name="connsiteX5-41" fmla="*/ 0 w 1130735"/>
              <a:gd name="connsiteY5-42" fmla="*/ 2189569 h 2189569"/>
              <a:gd name="connsiteX6-43" fmla="*/ 1130734 w 1130735"/>
              <a:gd name="connsiteY6-44" fmla="*/ 205683 h 2189569"/>
              <a:gd name="connsiteX7-45" fmla="*/ 1130734 w 1130735"/>
              <a:gd name="connsiteY7-46" fmla="*/ 0 h 21895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130735" h="2189569">
                <a:moveTo>
                  <a:pt x="1130734" y="0"/>
                </a:moveTo>
                <a:lnTo>
                  <a:pt x="1130735" y="0"/>
                </a:lnTo>
                <a:lnTo>
                  <a:pt x="1130735" y="2179084"/>
                </a:lnTo>
                <a:lnTo>
                  <a:pt x="1383" y="2179084"/>
                </a:lnTo>
                <a:lnTo>
                  <a:pt x="57014" y="2181559"/>
                </a:lnTo>
                <a:lnTo>
                  <a:pt x="0" y="2189569"/>
                </a:lnTo>
                <a:lnTo>
                  <a:pt x="1130734" y="205683"/>
                </a:lnTo>
                <a:lnTo>
                  <a:pt x="1130734" y="0"/>
                </a:lnTo>
                <a:close/>
              </a:path>
            </a:pathLst>
          </a:custGeom>
          <a:blipFill dpi="0" rotWithShape="1">
            <a:blip r:embed="rId2"/>
            <a:srcRect/>
            <a:stretch>
              <a:fillRect/>
            </a:stretch>
          </a:blipFill>
          <a:ln>
            <a:noFill/>
          </a:ln>
        </p:spPr>
        <p:txBody>
          <a:bodyPr vert="horz" wrap="square" lIns="91440" tIns="45720" rIns="91440" bIns="45720" numCol="1" anchor="t" anchorCtr="0" compatLnSpc="1">
            <a:noAutofit/>
          </a:bodyPr>
          <a:lstStyle/>
          <a:p>
            <a:endParaRPr lang="zh-CN" altLang="en-US" dirty="0"/>
          </a:p>
        </p:txBody>
      </p:sp>
      <p:sp>
        <p:nvSpPr>
          <p:cNvPr id="3" name="文本占位符 2"/>
          <p:cNvSpPr>
            <a:spLocks noGrp="1"/>
          </p:cNvSpPr>
          <p:nvPr>
            <p:ph type="body" sz="quarter" idx="10" hasCustomPrompt="1"/>
          </p:nvPr>
        </p:nvSpPr>
        <p:spPr>
          <a:xfrm>
            <a:off x="1601162" y="1965722"/>
            <a:ext cx="9363171" cy="864972"/>
          </a:xfrm>
          <a:prstGeom prst="rect">
            <a:avLst/>
          </a:prstGeom>
        </p:spPr>
        <p:txBody>
          <a:bodyPr/>
          <a:lstStyle>
            <a:lvl1pPr marL="0" indent="0">
              <a:buNone/>
              <a:defRPr sz="5800" b="1">
                <a:solidFill>
                  <a:srgbClr val="404040"/>
                </a:solidFill>
                <a:latin typeface="+mn-ea"/>
                <a:ea typeface="+mn-ea"/>
              </a:defRPr>
            </a:lvl1pPr>
          </a:lstStyle>
          <a:p>
            <a:pPr lvl="0"/>
            <a:r>
              <a:rPr lang="zh-CN" altLang="en-US" dirty="0"/>
              <a:t>栏目名称</a:t>
            </a:r>
          </a:p>
        </p:txBody>
      </p:sp>
      <p:sp>
        <p:nvSpPr>
          <p:cNvPr id="4" name="标题 3"/>
          <p:cNvSpPr>
            <a:spLocks noGrp="1"/>
          </p:cNvSpPr>
          <p:nvPr>
            <p:ph type="title" hasCustomPrompt="1"/>
          </p:nvPr>
        </p:nvSpPr>
        <p:spPr>
          <a:xfrm>
            <a:off x="1580185" y="3061008"/>
            <a:ext cx="9384148" cy="625193"/>
          </a:xfrm>
          <a:prstGeom prst="rect">
            <a:avLst/>
          </a:prstGeom>
        </p:spPr>
        <p:txBody>
          <a:bodyPr/>
          <a:lstStyle>
            <a:lvl1pPr>
              <a:defRPr sz="3600">
                <a:solidFill>
                  <a:srgbClr val="404040"/>
                </a:solidFill>
                <a:latin typeface="+mn-ea"/>
                <a:ea typeface="+mn-ea"/>
              </a:defRPr>
            </a:lvl1pPr>
          </a:lstStyle>
          <a:p>
            <a:r>
              <a:rPr lang="zh-CN" altLang="en-US" dirty="0"/>
              <a:t>子标题</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037" y="466504"/>
            <a:ext cx="2209800" cy="23738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8882" y="5844938"/>
            <a:ext cx="3188464" cy="6294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
    <p:bg>
      <p:bgPr>
        <a:solidFill>
          <a:srgbClr val="FAFAFA">
            <a:alpha val="92000"/>
          </a:srgbClr>
        </a:solidFill>
        <a:effectLst/>
      </p:bgPr>
    </p:bg>
    <p:spTree>
      <p:nvGrpSpPr>
        <p:cNvPr id="1" name=""/>
        <p:cNvGrpSpPr/>
        <p:nvPr/>
      </p:nvGrpSpPr>
      <p:grpSpPr>
        <a:xfrm>
          <a:off x="0" y="0"/>
          <a:ext cx="0" cy="0"/>
          <a:chOff x="0" y="0"/>
          <a:chExt cx="0" cy="0"/>
        </a:xfrm>
      </p:grpSpPr>
      <p:sp>
        <p:nvSpPr>
          <p:cNvPr id="2" name="矩形 1"/>
          <p:cNvSpPr/>
          <p:nvPr userDrawn="1"/>
        </p:nvSpPr>
        <p:spPr>
          <a:xfrm>
            <a:off x="0" y="160020"/>
            <a:ext cx="12192000" cy="6342380"/>
          </a:xfrm>
          <a:prstGeom prst="rect">
            <a:avLst/>
          </a:prstGeom>
          <a:solidFill>
            <a:schemeClr val="bg1"/>
          </a:solidFill>
          <a:ln>
            <a:noFill/>
          </a:ln>
          <a:effectLst>
            <a:outerShdw blurRad="393700" dist="1778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userDrawn="1"/>
        </p:nvSpPr>
        <p:spPr>
          <a:xfrm>
            <a:off x="0" y="294342"/>
            <a:ext cx="103517" cy="51566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Line 28"/>
          <p:cNvSpPr>
            <a:spLocks noChangeShapeType="1"/>
          </p:cNvSpPr>
          <p:nvPr userDrawn="1"/>
        </p:nvSpPr>
        <p:spPr bwMode="auto">
          <a:xfrm flipH="1">
            <a:off x="1079858" y="373900"/>
            <a:ext cx="210770" cy="359345"/>
          </a:xfrm>
          <a:prstGeom prst="line">
            <a:avLst/>
          </a:prstGeom>
          <a:noFill/>
          <a:ln w="6350"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userDrawn="1"/>
        </p:nvSpPr>
        <p:spPr>
          <a:xfrm>
            <a:off x="341716" y="338129"/>
            <a:ext cx="554639" cy="430887"/>
          </a:xfrm>
          <a:prstGeom prst="rect">
            <a:avLst/>
          </a:prstGeom>
          <a:noFill/>
        </p:spPr>
        <p:txBody>
          <a:bodyPr wrap="none" lIns="0" tIns="0" rIns="0" bIns="0" rtlCol="0">
            <a:spAutoFit/>
          </a:bodyPr>
          <a:lstStyle/>
          <a:p>
            <a:r>
              <a:rPr lang="en-US" altLang="zh-CN" sz="1400" b="1" dirty="0">
                <a:solidFill>
                  <a:srgbClr val="00B0F0"/>
                </a:solidFill>
                <a:latin typeface="微软雅黑" panose="020B0503020204020204" charset="-122"/>
                <a:ea typeface="微软雅黑" panose="020B0503020204020204" charset="-122"/>
              </a:rPr>
              <a:t>AI</a:t>
            </a:r>
            <a:r>
              <a:rPr lang="zh-CN" altLang="en-US" sz="1400" b="1" dirty="0">
                <a:solidFill>
                  <a:srgbClr val="00B0F0"/>
                </a:solidFill>
                <a:latin typeface="微软雅黑" panose="020B0503020204020204" charset="-122"/>
                <a:ea typeface="微软雅黑" panose="020B0503020204020204" charset="-122"/>
              </a:rPr>
              <a:t>安全</a:t>
            </a:r>
            <a:endParaRPr lang="en-US" altLang="zh-CN" sz="1400" b="1" dirty="0">
              <a:solidFill>
                <a:srgbClr val="00B0F0"/>
              </a:solidFill>
              <a:latin typeface="微软雅黑" panose="020B0503020204020204" charset="-122"/>
              <a:ea typeface="微软雅黑" panose="020B0503020204020204" charset="-122"/>
            </a:endParaRPr>
          </a:p>
          <a:p>
            <a:r>
              <a:rPr lang="zh-CN" altLang="en-US" sz="1400" b="1" dirty="0">
                <a:solidFill>
                  <a:srgbClr val="00B0F0"/>
                </a:solidFill>
                <a:latin typeface="微软雅黑" panose="020B0503020204020204" charset="-122"/>
                <a:ea typeface="微软雅黑" panose="020B0503020204020204" charset="-122"/>
              </a:rPr>
              <a:t>安全</a:t>
            </a:r>
            <a:r>
              <a:rPr lang="en-US" altLang="zh-CN" sz="1400" b="1" dirty="0">
                <a:solidFill>
                  <a:srgbClr val="00B0F0"/>
                </a:solidFill>
                <a:latin typeface="微软雅黑" panose="020B0503020204020204" charset="-122"/>
                <a:ea typeface="微软雅黑" panose="020B0503020204020204" charset="-122"/>
              </a:rPr>
              <a:t>+</a:t>
            </a:r>
            <a:endParaRPr lang="zh-CN" altLang="en-US" sz="1400" b="1" dirty="0">
              <a:solidFill>
                <a:srgbClr val="00B0F0"/>
              </a:solidFill>
              <a:latin typeface="微软雅黑" panose="020B0503020204020204" charset="-122"/>
              <a:ea typeface="微软雅黑" panose="020B0503020204020204" charset="-122"/>
            </a:endParaRPr>
          </a:p>
        </p:txBody>
      </p:sp>
      <p:sp>
        <p:nvSpPr>
          <p:cNvPr id="8" name="标题 3"/>
          <p:cNvSpPr>
            <a:spLocks noGrp="1"/>
          </p:cNvSpPr>
          <p:nvPr>
            <p:ph type="title" hasCustomPrompt="1"/>
          </p:nvPr>
        </p:nvSpPr>
        <p:spPr>
          <a:xfrm>
            <a:off x="1290628" y="364900"/>
            <a:ext cx="8293639" cy="433788"/>
          </a:xfrm>
          <a:prstGeom prst="rect">
            <a:avLst/>
          </a:prstGeom>
        </p:spPr>
        <p:txBody>
          <a:bodyPr/>
          <a:lstStyle>
            <a:lvl1pPr>
              <a:defRPr sz="2400" b="1">
                <a:solidFill>
                  <a:srgbClr val="404040"/>
                </a:solidFill>
                <a:latin typeface="+mj-ea"/>
                <a:ea typeface="+mj-ea"/>
              </a:defRPr>
            </a:lvl1pPr>
          </a:lstStyle>
          <a:p>
            <a:r>
              <a:rPr lang="zh-CN" altLang="en-US" dirty="0"/>
              <a:t>副标题</a:t>
            </a:r>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5037" y="466504"/>
            <a:ext cx="2209800" cy="2373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3866" y="2026325"/>
            <a:ext cx="7958082" cy="1808516"/>
          </a:xfrm>
        </p:spPr>
        <p:txBody>
          <a:bodyPr/>
          <a:lstStyle/>
          <a:p>
            <a:r>
              <a:rPr lang="en-US" altLang="zh-CN" sz="5400" dirty="0" err="1">
                <a:solidFill>
                  <a:schemeClr val="tx2">
                    <a:lumMod val="50000"/>
                  </a:schemeClr>
                </a:solidFill>
                <a:latin typeface="隶书" panose="02010509060101010101" pitchFamily="49" charset="-122"/>
                <a:ea typeface="隶书" panose="02010509060101010101" pitchFamily="49" charset="-122"/>
              </a:rPr>
              <a:t>TongWeb</a:t>
            </a:r>
            <a:r>
              <a:rPr lang="en-US" altLang="zh-CN" sz="5400" dirty="0">
                <a:solidFill>
                  <a:schemeClr val="tx2">
                    <a:lumMod val="50000"/>
                  </a:schemeClr>
                </a:solidFill>
                <a:latin typeface="隶书" panose="02010509060101010101" pitchFamily="49" charset="-122"/>
                <a:ea typeface="隶书" panose="02010509060101010101" pitchFamily="49" charset="-122"/>
              </a:rPr>
              <a:t> </a:t>
            </a:r>
            <a:r>
              <a:rPr lang="zh-CN" altLang="en-US" sz="5400" dirty="0">
                <a:solidFill>
                  <a:schemeClr val="tx2">
                    <a:lumMod val="50000"/>
                  </a:schemeClr>
                </a:solidFill>
                <a:latin typeface="隶书" panose="02010509060101010101" pitchFamily="49" charset="-122"/>
                <a:ea typeface="隶书" panose="02010509060101010101" pitchFamily="49" charset="-122"/>
              </a:rPr>
              <a:t>应用服务器</a:t>
            </a:r>
            <a:endParaRPr lang="en-US" altLang="zh-CN" sz="5400" dirty="0">
              <a:solidFill>
                <a:schemeClr val="tx2">
                  <a:lumMod val="50000"/>
                </a:schemeClr>
              </a:solidFill>
              <a:latin typeface="隶书" panose="02010509060101010101" pitchFamily="49" charset="-122"/>
              <a:ea typeface="隶书" panose="02010509060101010101" pitchFamily="49" charset="-122"/>
            </a:endParaRPr>
          </a:p>
          <a:p>
            <a:endParaRPr lang="en-US" altLang="zh-CN" sz="2800" dirty="0">
              <a:solidFill>
                <a:schemeClr val="tx2">
                  <a:lumMod val="50000"/>
                </a:schemeClr>
              </a:solidFill>
              <a:latin typeface="宋体" panose="02010600030101010101" pitchFamily="2" charset="-122"/>
              <a:ea typeface="宋体" panose="02010600030101010101" pitchFamily="2" charset="-122"/>
            </a:endParaRPr>
          </a:p>
          <a:p>
            <a:r>
              <a:rPr lang="zh-CN" altLang="en-US" sz="2800" dirty="0">
                <a:solidFill>
                  <a:schemeClr val="tx2">
                    <a:lumMod val="50000"/>
                  </a:schemeClr>
                </a:solidFill>
                <a:latin typeface="宋体" panose="02010600030101010101" pitchFamily="2" charset="-122"/>
                <a:ea typeface="宋体" panose="02010600030101010101" pitchFamily="2" charset="-122"/>
              </a:rPr>
              <a:t>性能比肩国外优秀产品 国内装机量行业领先</a:t>
            </a:r>
            <a:endParaRPr lang="en-US" altLang="zh-CN" sz="2800" dirty="0">
              <a:solidFill>
                <a:schemeClr val="tx2">
                  <a:lumMod val="50000"/>
                </a:scheme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351B2-B57B-4A80-8F26-161F1D557B28}"/>
              </a:ext>
            </a:extLst>
          </p:cNvPr>
          <p:cNvSpPr>
            <a:spLocks noGrp="1"/>
          </p:cNvSpPr>
          <p:nvPr>
            <p:ph type="title"/>
          </p:nvPr>
        </p:nvSpPr>
        <p:spPr/>
        <p:txBody>
          <a:bodyPr/>
          <a:lstStyle/>
          <a:p>
            <a:r>
              <a:rPr lang="zh-CN" altLang="en-US" dirty="0"/>
              <a:t>关于东方通</a:t>
            </a:r>
          </a:p>
        </p:txBody>
      </p:sp>
      <p:sp>
        <p:nvSpPr>
          <p:cNvPr id="4" name="矩形 36">
            <a:extLst>
              <a:ext uri="{FF2B5EF4-FFF2-40B4-BE49-F238E27FC236}">
                <a16:creationId xmlns:a16="http://schemas.microsoft.com/office/drawing/2014/main" id="{648B3CA6-0BE9-433B-B110-94DE8D37627D}"/>
              </a:ext>
            </a:extLst>
          </p:cNvPr>
          <p:cNvSpPr/>
          <p:nvPr/>
        </p:nvSpPr>
        <p:spPr>
          <a:xfrm>
            <a:off x="563072" y="1573723"/>
            <a:ext cx="3556772" cy="4676231"/>
          </a:xfrm>
          <a:custGeom>
            <a:avLst/>
            <a:gdLst>
              <a:gd name="connsiteX0" fmla="*/ 0 w 3773080"/>
              <a:gd name="connsiteY0" fmla="*/ 0 h 4894830"/>
              <a:gd name="connsiteX1" fmla="*/ 3773080 w 3773080"/>
              <a:gd name="connsiteY1" fmla="*/ 0 h 4894830"/>
              <a:gd name="connsiteX2" fmla="*/ 3773080 w 3773080"/>
              <a:gd name="connsiteY2" fmla="*/ 4894830 h 4894830"/>
              <a:gd name="connsiteX3" fmla="*/ 0 w 3773080"/>
              <a:gd name="connsiteY3" fmla="*/ 4894830 h 4894830"/>
              <a:gd name="connsiteX4" fmla="*/ 0 w 3773080"/>
              <a:gd name="connsiteY4" fmla="*/ 0 h 4894830"/>
              <a:gd name="connsiteX0" fmla="*/ 3773080 w 3864520"/>
              <a:gd name="connsiteY0" fmla="*/ 0 h 4894830"/>
              <a:gd name="connsiteX1" fmla="*/ 3773080 w 3864520"/>
              <a:gd name="connsiteY1" fmla="*/ 4894830 h 4894830"/>
              <a:gd name="connsiteX2" fmla="*/ 0 w 3864520"/>
              <a:gd name="connsiteY2" fmla="*/ 4894830 h 4894830"/>
              <a:gd name="connsiteX3" fmla="*/ 0 w 3864520"/>
              <a:gd name="connsiteY3" fmla="*/ 0 h 4894830"/>
              <a:gd name="connsiteX4" fmla="*/ 3864520 w 3864520"/>
              <a:gd name="connsiteY4" fmla="*/ 91440 h 4894830"/>
              <a:gd name="connsiteX0" fmla="*/ 3773080 w 3773080"/>
              <a:gd name="connsiteY0" fmla="*/ 1326 h 4896156"/>
              <a:gd name="connsiteX1" fmla="*/ 3773080 w 3773080"/>
              <a:gd name="connsiteY1" fmla="*/ 4896156 h 4896156"/>
              <a:gd name="connsiteX2" fmla="*/ 0 w 3773080"/>
              <a:gd name="connsiteY2" fmla="*/ 4896156 h 4896156"/>
              <a:gd name="connsiteX3" fmla="*/ 0 w 3773080"/>
              <a:gd name="connsiteY3" fmla="*/ 1326 h 4896156"/>
              <a:gd name="connsiteX4" fmla="*/ 273181 w 3773080"/>
              <a:gd name="connsiteY4" fmla="*/ 0 h 48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080" h="4896156">
                <a:moveTo>
                  <a:pt x="3773080" y="1326"/>
                </a:moveTo>
                <a:lnTo>
                  <a:pt x="3773080" y="4896156"/>
                </a:lnTo>
                <a:lnTo>
                  <a:pt x="0" y="4896156"/>
                </a:lnTo>
                <a:lnTo>
                  <a:pt x="0" y="1326"/>
                </a:lnTo>
                <a:lnTo>
                  <a:pt x="273181" y="0"/>
                </a:lnTo>
              </a:path>
            </a:pathLst>
          </a:custGeom>
          <a:noFill/>
          <a:ln w="25400">
            <a:solidFill>
              <a:srgbClr val="CF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4982C2E-2A13-49E3-B234-B5CEBD8ACEB5}"/>
              </a:ext>
            </a:extLst>
          </p:cNvPr>
          <p:cNvSpPr/>
          <p:nvPr/>
        </p:nvSpPr>
        <p:spPr>
          <a:xfrm>
            <a:off x="862222" y="2542317"/>
            <a:ext cx="2958472" cy="2837443"/>
          </a:xfrm>
          <a:prstGeom prst="rect">
            <a:avLst/>
          </a:prstGeom>
        </p:spPr>
        <p:txBody>
          <a:bodyPr wrap="square">
            <a:spAutoFit/>
          </a:bodyPr>
          <a:lstStyle/>
          <a:p>
            <a:pPr>
              <a:lnSpc>
                <a:spcPct val="125000"/>
              </a:lnSpc>
            </a:pPr>
            <a:r>
              <a:rPr lang="zh-CN" altLang="en-US" dirty="0">
                <a:solidFill>
                  <a:schemeClr val="bg2">
                    <a:lumMod val="10000"/>
                  </a:schemeClr>
                </a:solidFill>
              </a:rPr>
              <a:t>创立于</a:t>
            </a:r>
            <a:r>
              <a:rPr lang="en-US" altLang="zh-CN" dirty="0">
                <a:solidFill>
                  <a:schemeClr val="bg2">
                    <a:lumMod val="10000"/>
                  </a:schemeClr>
                </a:solidFill>
              </a:rPr>
              <a:t>1992</a:t>
            </a:r>
            <a:r>
              <a:rPr lang="zh-CN" altLang="en-US" dirty="0">
                <a:solidFill>
                  <a:schemeClr val="bg2">
                    <a:lumMod val="10000"/>
                  </a:schemeClr>
                </a:solidFill>
              </a:rPr>
              <a:t>年，作为国产中间件领域的开拓者和领导者，</a:t>
            </a:r>
            <a:r>
              <a:rPr lang="en-US" altLang="zh-CN" dirty="0">
                <a:solidFill>
                  <a:schemeClr val="bg2">
                    <a:lumMod val="10000"/>
                  </a:schemeClr>
                </a:solidFill>
              </a:rPr>
              <a:t>2014</a:t>
            </a:r>
            <a:r>
              <a:rPr lang="zh-CN" altLang="en-US" dirty="0">
                <a:solidFill>
                  <a:schemeClr val="bg2">
                    <a:lumMod val="10000"/>
                  </a:schemeClr>
                </a:solidFill>
              </a:rPr>
              <a:t>年在深圳证券交易所创业板正式挂牌上市，股票代码：</a:t>
            </a:r>
            <a:r>
              <a:rPr lang="en-US" altLang="zh-CN" dirty="0">
                <a:solidFill>
                  <a:schemeClr val="bg2">
                    <a:lumMod val="10000"/>
                  </a:schemeClr>
                </a:solidFill>
              </a:rPr>
              <a:t>300379</a:t>
            </a:r>
            <a:r>
              <a:rPr lang="zh-CN" altLang="en-US" dirty="0">
                <a:solidFill>
                  <a:schemeClr val="bg2">
                    <a:lumMod val="10000"/>
                  </a:schemeClr>
                </a:solidFill>
              </a:rPr>
              <a:t>，成为国内首家在</a:t>
            </a:r>
            <a:r>
              <a:rPr lang="en-US" altLang="zh-CN" dirty="0">
                <a:solidFill>
                  <a:schemeClr val="bg2">
                    <a:lumMod val="10000"/>
                  </a:schemeClr>
                </a:solidFill>
              </a:rPr>
              <a:t>A</a:t>
            </a:r>
            <a:r>
              <a:rPr lang="zh-CN" altLang="en-US" dirty="0">
                <a:solidFill>
                  <a:schemeClr val="bg2">
                    <a:lumMod val="10000"/>
                  </a:schemeClr>
                </a:solidFill>
              </a:rPr>
              <a:t>股上市的基础软件厂商，连续</a:t>
            </a:r>
            <a:r>
              <a:rPr lang="en-US" altLang="zh-CN" dirty="0">
                <a:solidFill>
                  <a:schemeClr val="bg2">
                    <a:lumMod val="10000"/>
                  </a:schemeClr>
                </a:solidFill>
              </a:rPr>
              <a:t>14</a:t>
            </a:r>
            <a:r>
              <a:rPr lang="zh-CN" altLang="en-US" dirty="0">
                <a:solidFill>
                  <a:schemeClr val="bg2">
                    <a:lumMod val="10000"/>
                  </a:schemeClr>
                </a:solidFill>
              </a:rPr>
              <a:t>年中国中间件市场占有率居国产中间件首位</a:t>
            </a:r>
          </a:p>
        </p:txBody>
      </p:sp>
      <p:sp>
        <p:nvSpPr>
          <p:cNvPr id="6" name="矩形 5">
            <a:extLst>
              <a:ext uri="{FF2B5EF4-FFF2-40B4-BE49-F238E27FC236}">
                <a16:creationId xmlns:a16="http://schemas.microsoft.com/office/drawing/2014/main" id="{B9A11230-D82A-4895-88DE-6527EFF3FAD9}"/>
              </a:ext>
            </a:extLst>
          </p:cNvPr>
          <p:cNvSpPr/>
          <p:nvPr/>
        </p:nvSpPr>
        <p:spPr>
          <a:xfrm>
            <a:off x="8536024" y="2465860"/>
            <a:ext cx="3085958" cy="3529941"/>
          </a:xfrm>
          <a:prstGeom prst="rect">
            <a:avLst/>
          </a:prstGeom>
        </p:spPr>
        <p:txBody>
          <a:bodyPr wrap="square">
            <a:spAutoFit/>
          </a:bodyPr>
          <a:lstStyle/>
          <a:p>
            <a:pPr>
              <a:lnSpc>
                <a:spcPct val="125000"/>
              </a:lnSpc>
            </a:pPr>
            <a:r>
              <a:rPr lang="zh-CN" altLang="en-US" dirty="0">
                <a:solidFill>
                  <a:schemeClr val="bg2">
                    <a:lumMod val="10000"/>
                  </a:schemeClr>
                </a:solidFill>
              </a:rPr>
              <a:t>东方通拥有基于国产基础软件的支撑与数据平台、信息安全、</a:t>
            </a:r>
            <a:r>
              <a:rPr lang="en-US" altLang="zh-CN" dirty="0">
                <a:solidFill>
                  <a:schemeClr val="bg2">
                    <a:lumMod val="10000"/>
                  </a:schemeClr>
                </a:solidFill>
              </a:rPr>
              <a:t>5G</a:t>
            </a:r>
            <a:r>
              <a:rPr lang="zh-CN" altLang="en-US" dirty="0">
                <a:solidFill>
                  <a:schemeClr val="bg2">
                    <a:lumMod val="10000"/>
                  </a:schemeClr>
                </a:solidFill>
              </a:rPr>
              <a:t>等领先技术，产品及解决方案广泛服务于国内数千个行业业务，拥有和</a:t>
            </a:r>
            <a:r>
              <a:rPr lang="en-US" altLang="zh-CN" dirty="0">
                <a:solidFill>
                  <a:schemeClr val="bg2">
                    <a:lumMod val="10000"/>
                  </a:schemeClr>
                </a:solidFill>
              </a:rPr>
              <a:t>500</a:t>
            </a:r>
            <a:r>
              <a:rPr lang="zh-CN" altLang="en-US" dirty="0">
                <a:solidFill>
                  <a:schemeClr val="bg2">
                    <a:lumMod val="10000"/>
                  </a:schemeClr>
                </a:solidFill>
              </a:rPr>
              <a:t>多家合作伙伴，以高效、可靠的产品和解决方案，广泛服务电信、金融、政府、能源、交通等行业领域</a:t>
            </a:r>
            <a:r>
              <a:rPr lang="en-US" altLang="zh-CN" dirty="0">
                <a:solidFill>
                  <a:schemeClr val="bg2">
                    <a:lumMod val="10000"/>
                  </a:schemeClr>
                </a:solidFill>
              </a:rPr>
              <a:t>2000</a:t>
            </a:r>
            <a:r>
              <a:rPr lang="zh-CN" altLang="en-US" dirty="0">
                <a:solidFill>
                  <a:schemeClr val="bg2">
                    <a:lumMod val="10000"/>
                  </a:schemeClr>
                </a:solidFill>
              </a:rPr>
              <a:t>多家企业级用户</a:t>
            </a:r>
          </a:p>
        </p:txBody>
      </p:sp>
      <p:grpSp>
        <p:nvGrpSpPr>
          <p:cNvPr id="7" name="组合 6">
            <a:extLst>
              <a:ext uri="{FF2B5EF4-FFF2-40B4-BE49-F238E27FC236}">
                <a16:creationId xmlns:a16="http://schemas.microsoft.com/office/drawing/2014/main" id="{9689D31C-0341-44E2-9544-76FE934F261C}"/>
              </a:ext>
            </a:extLst>
          </p:cNvPr>
          <p:cNvGrpSpPr/>
          <p:nvPr/>
        </p:nvGrpSpPr>
        <p:grpSpPr>
          <a:xfrm>
            <a:off x="875840" y="1479838"/>
            <a:ext cx="266400" cy="266400"/>
            <a:chOff x="3763617" y="1511670"/>
            <a:chExt cx="874644" cy="874644"/>
          </a:xfrm>
        </p:grpSpPr>
        <p:sp>
          <p:nvSpPr>
            <p:cNvPr id="8" name="矩形 7">
              <a:extLst>
                <a:ext uri="{FF2B5EF4-FFF2-40B4-BE49-F238E27FC236}">
                  <a16:creationId xmlns:a16="http://schemas.microsoft.com/office/drawing/2014/main" id="{EB3A87C4-6FBC-4339-9DC1-E6A726F2BD08}"/>
                </a:ext>
              </a:extLst>
            </p:cNvPr>
            <p:cNvSpPr/>
            <p:nvPr/>
          </p:nvSpPr>
          <p:spPr>
            <a:xfrm>
              <a:off x="3763617" y="1511670"/>
              <a:ext cx="874644" cy="87464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9730210A-3127-4898-BB04-9282D0E2A4DB}"/>
                </a:ext>
              </a:extLst>
            </p:cNvPr>
            <p:cNvSpPr/>
            <p:nvPr/>
          </p:nvSpPr>
          <p:spPr>
            <a:xfrm>
              <a:off x="4174182" y="1579554"/>
              <a:ext cx="403796" cy="40379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B70FE1D-0F25-4A29-A378-19CA7D4817C5}"/>
                </a:ext>
              </a:extLst>
            </p:cNvPr>
            <p:cNvSpPr/>
            <p:nvPr/>
          </p:nvSpPr>
          <p:spPr>
            <a:xfrm>
              <a:off x="3847234" y="1983350"/>
              <a:ext cx="326948" cy="31835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8634D3C5-B55D-4713-8B6B-FA80E76899A1}"/>
              </a:ext>
            </a:extLst>
          </p:cNvPr>
          <p:cNvSpPr txBox="1"/>
          <p:nvPr/>
        </p:nvSpPr>
        <p:spPr>
          <a:xfrm>
            <a:off x="1248929" y="1382205"/>
            <a:ext cx="3026874" cy="461665"/>
          </a:xfrm>
          <a:prstGeom prst="rect">
            <a:avLst/>
          </a:prstGeom>
          <a:noFill/>
        </p:spPr>
        <p:txBody>
          <a:bodyPr wrap="square" rtlCol="0">
            <a:spAutoFit/>
          </a:bodyPr>
          <a:lstStyle/>
          <a:p>
            <a:r>
              <a:rPr lang="zh-CN" altLang="en-US" sz="2400" b="1" dirty="0"/>
              <a:t>中国中间件领导者</a:t>
            </a:r>
          </a:p>
        </p:txBody>
      </p:sp>
      <p:sp>
        <p:nvSpPr>
          <p:cNvPr id="12" name="文本框 11">
            <a:extLst>
              <a:ext uri="{FF2B5EF4-FFF2-40B4-BE49-F238E27FC236}">
                <a16:creationId xmlns:a16="http://schemas.microsoft.com/office/drawing/2014/main" id="{97D7C749-9502-4E07-BE95-14AC019D0DC2}"/>
              </a:ext>
            </a:extLst>
          </p:cNvPr>
          <p:cNvSpPr txBox="1"/>
          <p:nvPr/>
        </p:nvSpPr>
        <p:spPr>
          <a:xfrm>
            <a:off x="5127892" y="1404386"/>
            <a:ext cx="3026874" cy="461665"/>
          </a:xfrm>
          <a:prstGeom prst="rect">
            <a:avLst/>
          </a:prstGeom>
          <a:noFill/>
        </p:spPr>
        <p:txBody>
          <a:bodyPr wrap="square" rtlCol="0">
            <a:spAutoFit/>
          </a:bodyPr>
          <a:lstStyle/>
          <a:p>
            <a:r>
              <a:rPr lang="zh-CN" altLang="en-US" sz="2400" b="1" dirty="0">
                <a:solidFill>
                  <a:schemeClr val="bg1"/>
                </a:solidFill>
              </a:rPr>
              <a:t>大安全布局</a:t>
            </a:r>
          </a:p>
        </p:txBody>
      </p:sp>
      <p:grpSp>
        <p:nvGrpSpPr>
          <p:cNvPr id="13" name="组合 12">
            <a:extLst>
              <a:ext uri="{FF2B5EF4-FFF2-40B4-BE49-F238E27FC236}">
                <a16:creationId xmlns:a16="http://schemas.microsoft.com/office/drawing/2014/main" id="{E15F2DB6-A54D-486B-88E5-1584B7FAAF46}"/>
              </a:ext>
            </a:extLst>
          </p:cNvPr>
          <p:cNvGrpSpPr/>
          <p:nvPr/>
        </p:nvGrpSpPr>
        <p:grpSpPr>
          <a:xfrm>
            <a:off x="8601936" y="1479838"/>
            <a:ext cx="266400" cy="266400"/>
            <a:chOff x="3763617" y="1511670"/>
            <a:chExt cx="874644" cy="874644"/>
          </a:xfrm>
        </p:grpSpPr>
        <p:sp>
          <p:nvSpPr>
            <p:cNvPr id="14" name="矩形 13">
              <a:extLst>
                <a:ext uri="{FF2B5EF4-FFF2-40B4-BE49-F238E27FC236}">
                  <a16:creationId xmlns:a16="http://schemas.microsoft.com/office/drawing/2014/main" id="{D9DE5722-DF34-4867-941E-31B6049FBE4E}"/>
                </a:ext>
              </a:extLst>
            </p:cNvPr>
            <p:cNvSpPr/>
            <p:nvPr/>
          </p:nvSpPr>
          <p:spPr>
            <a:xfrm>
              <a:off x="3763617" y="1511670"/>
              <a:ext cx="874644" cy="87464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CD5102B-5A39-46CA-B40E-EAABC1D6B9F7}"/>
                </a:ext>
              </a:extLst>
            </p:cNvPr>
            <p:cNvSpPr/>
            <p:nvPr/>
          </p:nvSpPr>
          <p:spPr>
            <a:xfrm>
              <a:off x="4174182" y="1579554"/>
              <a:ext cx="403796" cy="40379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DF09E2F-C08D-4840-87DE-C7EA9810287B}"/>
                </a:ext>
              </a:extLst>
            </p:cNvPr>
            <p:cNvSpPr/>
            <p:nvPr/>
          </p:nvSpPr>
          <p:spPr>
            <a:xfrm>
              <a:off x="3847234" y="1983350"/>
              <a:ext cx="326948" cy="31835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FB846D76-D286-47FF-BAEF-E6247006A339}"/>
              </a:ext>
            </a:extLst>
          </p:cNvPr>
          <p:cNvSpPr txBox="1"/>
          <p:nvPr/>
        </p:nvSpPr>
        <p:spPr>
          <a:xfrm>
            <a:off x="8968089" y="1394692"/>
            <a:ext cx="3026874" cy="461665"/>
          </a:xfrm>
          <a:prstGeom prst="rect">
            <a:avLst/>
          </a:prstGeom>
          <a:noFill/>
        </p:spPr>
        <p:txBody>
          <a:bodyPr wrap="square" rtlCol="0">
            <a:spAutoFit/>
          </a:bodyPr>
          <a:lstStyle/>
          <a:p>
            <a:r>
              <a:rPr lang="zh-CN" altLang="en-US" sz="2400" b="1" dirty="0"/>
              <a:t>支撑保障畅快无忧 </a:t>
            </a:r>
          </a:p>
        </p:txBody>
      </p:sp>
      <p:sp>
        <p:nvSpPr>
          <p:cNvPr id="18" name="矩形 17">
            <a:extLst>
              <a:ext uri="{FF2B5EF4-FFF2-40B4-BE49-F238E27FC236}">
                <a16:creationId xmlns:a16="http://schemas.microsoft.com/office/drawing/2014/main" id="{D4EA95D8-BBBF-4BF1-ACCD-7379D58BFA85}"/>
              </a:ext>
            </a:extLst>
          </p:cNvPr>
          <p:cNvSpPr/>
          <p:nvPr/>
        </p:nvSpPr>
        <p:spPr>
          <a:xfrm>
            <a:off x="4635795" y="2470165"/>
            <a:ext cx="3062177" cy="3529941"/>
          </a:xfrm>
          <a:prstGeom prst="rect">
            <a:avLst/>
          </a:prstGeom>
        </p:spPr>
        <p:txBody>
          <a:bodyPr wrap="square">
            <a:spAutoFit/>
          </a:bodyPr>
          <a:lstStyle/>
          <a:p>
            <a:pPr>
              <a:lnSpc>
                <a:spcPct val="125000"/>
              </a:lnSpc>
            </a:pPr>
            <a:r>
              <a:rPr lang="zh-CN" altLang="en-US" dirty="0">
                <a:solidFill>
                  <a:schemeClr val="bg2">
                    <a:lumMod val="10000"/>
                  </a:schemeClr>
                </a:solidFill>
              </a:rPr>
              <a:t>微智信业、惠捷朗、数字天堂、泰策科技的加入，形成以“自主创新，安全智能”为核心理念的数据安全体系，打造应用支撑、数据平台为核心的基础平台与包含网络空间安全与应急指挥等行业安的全两大产品体系，致力成为数据与安全行业的领军企业</a:t>
            </a:r>
          </a:p>
        </p:txBody>
      </p:sp>
      <p:grpSp>
        <p:nvGrpSpPr>
          <p:cNvPr id="19" name="组合 18">
            <a:extLst>
              <a:ext uri="{FF2B5EF4-FFF2-40B4-BE49-F238E27FC236}">
                <a16:creationId xmlns:a16="http://schemas.microsoft.com/office/drawing/2014/main" id="{1261D71E-DAF2-4944-93DB-5470891C0C8A}"/>
              </a:ext>
            </a:extLst>
          </p:cNvPr>
          <p:cNvGrpSpPr/>
          <p:nvPr/>
        </p:nvGrpSpPr>
        <p:grpSpPr>
          <a:xfrm>
            <a:off x="4780314" y="1479838"/>
            <a:ext cx="266400" cy="266400"/>
            <a:chOff x="3763617" y="1511670"/>
            <a:chExt cx="874644" cy="874644"/>
          </a:xfrm>
        </p:grpSpPr>
        <p:sp>
          <p:nvSpPr>
            <p:cNvPr id="20" name="矩形 19">
              <a:extLst>
                <a:ext uri="{FF2B5EF4-FFF2-40B4-BE49-F238E27FC236}">
                  <a16:creationId xmlns:a16="http://schemas.microsoft.com/office/drawing/2014/main" id="{289B9A6E-1CE3-468D-AC8C-FA7AA644495A}"/>
                </a:ext>
              </a:extLst>
            </p:cNvPr>
            <p:cNvSpPr/>
            <p:nvPr/>
          </p:nvSpPr>
          <p:spPr>
            <a:xfrm>
              <a:off x="3763617" y="1511670"/>
              <a:ext cx="874644" cy="87464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D3B543D-10C8-4B1A-A329-39C160F5C229}"/>
                </a:ext>
              </a:extLst>
            </p:cNvPr>
            <p:cNvSpPr/>
            <p:nvPr/>
          </p:nvSpPr>
          <p:spPr>
            <a:xfrm>
              <a:off x="4174181" y="1579553"/>
              <a:ext cx="403797" cy="403797"/>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25626C49-2FDB-4625-BDF4-3842B2095319}"/>
                </a:ext>
              </a:extLst>
            </p:cNvPr>
            <p:cNvSpPr/>
            <p:nvPr/>
          </p:nvSpPr>
          <p:spPr>
            <a:xfrm>
              <a:off x="3847234" y="1983350"/>
              <a:ext cx="326948" cy="31835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6F6BCFAA-C1A1-43B6-82E6-929E4D1AD548}"/>
              </a:ext>
            </a:extLst>
          </p:cNvPr>
          <p:cNvSpPr txBox="1"/>
          <p:nvPr/>
        </p:nvSpPr>
        <p:spPr>
          <a:xfrm>
            <a:off x="5129022" y="1394054"/>
            <a:ext cx="3026874" cy="461665"/>
          </a:xfrm>
          <a:prstGeom prst="rect">
            <a:avLst/>
          </a:prstGeom>
          <a:noFill/>
        </p:spPr>
        <p:txBody>
          <a:bodyPr wrap="square" rtlCol="0">
            <a:spAutoFit/>
          </a:bodyPr>
          <a:lstStyle/>
          <a:p>
            <a:r>
              <a:rPr lang="zh-CN" altLang="en-US" sz="2400" b="1" dirty="0"/>
              <a:t>数据</a:t>
            </a:r>
            <a:r>
              <a:rPr lang="en-US" altLang="zh-CN" sz="2400" b="1" dirty="0"/>
              <a:t>+</a:t>
            </a:r>
            <a:r>
              <a:rPr lang="zh-CN" altLang="en-US" sz="2400" b="1" dirty="0"/>
              <a:t>安全布局</a:t>
            </a:r>
          </a:p>
        </p:txBody>
      </p:sp>
      <p:sp>
        <p:nvSpPr>
          <p:cNvPr id="24" name="矩形 36">
            <a:extLst>
              <a:ext uri="{FF2B5EF4-FFF2-40B4-BE49-F238E27FC236}">
                <a16:creationId xmlns:a16="http://schemas.microsoft.com/office/drawing/2014/main" id="{E0D2F7E1-868F-4895-83C3-75F108CA7117}"/>
              </a:ext>
            </a:extLst>
          </p:cNvPr>
          <p:cNvSpPr/>
          <p:nvPr/>
        </p:nvSpPr>
        <p:spPr>
          <a:xfrm>
            <a:off x="4426742" y="1622924"/>
            <a:ext cx="3556772" cy="4676231"/>
          </a:xfrm>
          <a:custGeom>
            <a:avLst/>
            <a:gdLst>
              <a:gd name="connsiteX0" fmla="*/ 0 w 3773080"/>
              <a:gd name="connsiteY0" fmla="*/ 0 h 4894830"/>
              <a:gd name="connsiteX1" fmla="*/ 3773080 w 3773080"/>
              <a:gd name="connsiteY1" fmla="*/ 0 h 4894830"/>
              <a:gd name="connsiteX2" fmla="*/ 3773080 w 3773080"/>
              <a:gd name="connsiteY2" fmla="*/ 4894830 h 4894830"/>
              <a:gd name="connsiteX3" fmla="*/ 0 w 3773080"/>
              <a:gd name="connsiteY3" fmla="*/ 4894830 h 4894830"/>
              <a:gd name="connsiteX4" fmla="*/ 0 w 3773080"/>
              <a:gd name="connsiteY4" fmla="*/ 0 h 4894830"/>
              <a:gd name="connsiteX0" fmla="*/ 3773080 w 3864520"/>
              <a:gd name="connsiteY0" fmla="*/ 0 h 4894830"/>
              <a:gd name="connsiteX1" fmla="*/ 3773080 w 3864520"/>
              <a:gd name="connsiteY1" fmla="*/ 4894830 h 4894830"/>
              <a:gd name="connsiteX2" fmla="*/ 0 w 3864520"/>
              <a:gd name="connsiteY2" fmla="*/ 4894830 h 4894830"/>
              <a:gd name="connsiteX3" fmla="*/ 0 w 3864520"/>
              <a:gd name="connsiteY3" fmla="*/ 0 h 4894830"/>
              <a:gd name="connsiteX4" fmla="*/ 3864520 w 3864520"/>
              <a:gd name="connsiteY4" fmla="*/ 91440 h 4894830"/>
              <a:gd name="connsiteX0" fmla="*/ 3773080 w 3773080"/>
              <a:gd name="connsiteY0" fmla="*/ 1326 h 4896156"/>
              <a:gd name="connsiteX1" fmla="*/ 3773080 w 3773080"/>
              <a:gd name="connsiteY1" fmla="*/ 4896156 h 4896156"/>
              <a:gd name="connsiteX2" fmla="*/ 0 w 3773080"/>
              <a:gd name="connsiteY2" fmla="*/ 4896156 h 4896156"/>
              <a:gd name="connsiteX3" fmla="*/ 0 w 3773080"/>
              <a:gd name="connsiteY3" fmla="*/ 1326 h 4896156"/>
              <a:gd name="connsiteX4" fmla="*/ 273181 w 3773080"/>
              <a:gd name="connsiteY4" fmla="*/ 0 h 48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080" h="4896156">
                <a:moveTo>
                  <a:pt x="3773080" y="1326"/>
                </a:moveTo>
                <a:lnTo>
                  <a:pt x="3773080" y="4896156"/>
                </a:lnTo>
                <a:lnTo>
                  <a:pt x="0" y="4896156"/>
                </a:lnTo>
                <a:lnTo>
                  <a:pt x="0" y="1326"/>
                </a:lnTo>
                <a:lnTo>
                  <a:pt x="273181" y="0"/>
                </a:lnTo>
              </a:path>
            </a:pathLst>
          </a:custGeom>
          <a:noFill/>
          <a:ln w="25400">
            <a:solidFill>
              <a:srgbClr val="CF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36">
            <a:extLst>
              <a:ext uri="{FF2B5EF4-FFF2-40B4-BE49-F238E27FC236}">
                <a16:creationId xmlns:a16="http://schemas.microsoft.com/office/drawing/2014/main" id="{040C5A23-B991-486C-A143-27EA222C1FC7}"/>
              </a:ext>
            </a:extLst>
          </p:cNvPr>
          <p:cNvSpPr/>
          <p:nvPr/>
        </p:nvSpPr>
        <p:spPr>
          <a:xfrm>
            <a:off x="8294275" y="1613037"/>
            <a:ext cx="3556772" cy="4676231"/>
          </a:xfrm>
          <a:custGeom>
            <a:avLst/>
            <a:gdLst>
              <a:gd name="connsiteX0" fmla="*/ 0 w 3773080"/>
              <a:gd name="connsiteY0" fmla="*/ 0 h 4894830"/>
              <a:gd name="connsiteX1" fmla="*/ 3773080 w 3773080"/>
              <a:gd name="connsiteY1" fmla="*/ 0 h 4894830"/>
              <a:gd name="connsiteX2" fmla="*/ 3773080 w 3773080"/>
              <a:gd name="connsiteY2" fmla="*/ 4894830 h 4894830"/>
              <a:gd name="connsiteX3" fmla="*/ 0 w 3773080"/>
              <a:gd name="connsiteY3" fmla="*/ 4894830 h 4894830"/>
              <a:gd name="connsiteX4" fmla="*/ 0 w 3773080"/>
              <a:gd name="connsiteY4" fmla="*/ 0 h 4894830"/>
              <a:gd name="connsiteX0" fmla="*/ 3773080 w 3864520"/>
              <a:gd name="connsiteY0" fmla="*/ 0 h 4894830"/>
              <a:gd name="connsiteX1" fmla="*/ 3773080 w 3864520"/>
              <a:gd name="connsiteY1" fmla="*/ 4894830 h 4894830"/>
              <a:gd name="connsiteX2" fmla="*/ 0 w 3864520"/>
              <a:gd name="connsiteY2" fmla="*/ 4894830 h 4894830"/>
              <a:gd name="connsiteX3" fmla="*/ 0 w 3864520"/>
              <a:gd name="connsiteY3" fmla="*/ 0 h 4894830"/>
              <a:gd name="connsiteX4" fmla="*/ 3864520 w 3864520"/>
              <a:gd name="connsiteY4" fmla="*/ 91440 h 4894830"/>
              <a:gd name="connsiteX0" fmla="*/ 3773080 w 3773080"/>
              <a:gd name="connsiteY0" fmla="*/ 1326 h 4896156"/>
              <a:gd name="connsiteX1" fmla="*/ 3773080 w 3773080"/>
              <a:gd name="connsiteY1" fmla="*/ 4896156 h 4896156"/>
              <a:gd name="connsiteX2" fmla="*/ 0 w 3773080"/>
              <a:gd name="connsiteY2" fmla="*/ 4896156 h 4896156"/>
              <a:gd name="connsiteX3" fmla="*/ 0 w 3773080"/>
              <a:gd name="connsiteY3" fmla="*/ 1326 h 4896156"/>
              <a:gd name="connsiteX4" fmla="*/ 273181 w 3773080"/>
              <a:gd name="connsiteY4" fmla="*/ 0 h 48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080" h="4896156">
                <a:moveTo>
                  <a:pt x="3773080" y="1326"/>
                </a:moveTo>
                <a:lnTo>
                  <a:pt x="3773080" y="4896156"/>
                </a:lnTo>
                <a:lnTo>
                  <a:pt x="0" y="4896156"/>
                </a:lnTo>
                <a:lnTo>
                  <a:pt x="0" y="1326"/>
                </a:lnTo>
                <a:lnTo>
                  <a:pt x="273181" y="0"/>
                </a:lnTo>
              </a:path>
            </a:pathLst>
          </a:custGeom>
          <a:noFill/>
          <a:ln w="25400">
            <a:solidFill>
              <a:srgbClr val="CF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97F14E33-4653-4020-BE96-A6DB758ADB85}"/>
              </a:ext>
            </a:extLst>
          </p:cNvPr>
          <p:cNvCxnSpPr>
            <a:cxnSpLocks/>
          </p:cNvCxnSpPr>
          <p:nvPr/>
        </p:nvCxnSpPr>
        <p:spPr>
          <a:xfrm flipH="1">
            <a:off x="3973644" y="1573723"/>
            <a:ext cx="157444" cy="0"/>
          </a:xfrm>
          <a:prstGeom prst="line">
            <a:avLst/>
          </a:prstGeom>
          <a:ln w="254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E17632F-C439-4862-98D7-A575E95583E6}"/>
              </a:ext>
            </a:extLst>
          </p:cNvPr>
          <p:cNvCxnSpPr>
            <a:cxnSpLocks/>
          </p:cNvCxnSpPr>
          <p:nvPr/>
        </p:nvCxnSpPr>
        <p:spPr>
          <a:xfrm flipH="1">
            <a:off x="7339145" y="1634168"/>
            <a:ext cx="657685" cy="0"/>
          </a:xfrm>
          <a:prstGeom prst="line">
            <a:avLst/>
          </a:prstGeom>
          <a:ln w="254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B3E550D-BB34-41CC-B4C1-5E1BF89AADAB}"/>
              </a:ext>
            </a:extLst>
          </p:cNvPr>
          <p:cNvCxnSpPr>
            <a:cxnSpLocks/>
          </p:cNvCxnSpPr>
          <p:nvPr/>
        </p:nvCxnSpPr>
        <p:spPr>
          <a:xfrm flipH="1">
            <a:off x="11697351" y="1626672"/>
            <a:ext cx="157444" cy="0"/>
          </a:xfrm>
          <a:prstGeom prst="line">
            <a:avLst/>
          </a:prstGeom>
          <a:ln w="25400">
            <a:solidFill>
              <a:srgbClr val="CFCF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0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351B2-B57B-4A80-8F26-161F1D557B28}"/>
              </a:ext>
            </a:extLst>
          </p:cNvPr>
          <p:cNvSpPr>
            <a:spLocks noGrp="1"/>
          </p:cNvSpPr>
          <p:nvPr>
            <p:ph type="title"/>
          </p:nvPr>
        </p:nvSpPr>
        <p:spPr/>
        <p:txBody>
          <a:bodyPr/>
          <a:lstStyle/>
          <a:p>
            <a:r>
              <a:rPr lang="zh-CN" altLang="en-US" dirty="0"/>
              <a:t>关于东方通</a:t>
            </a:r>
          </a:p>
        </p:txBody>
      </p:sp>
      <p:sp>
        <p:nvSpPr>
          <p:cNvPr id="115" name="圆角矩形 68">
            <a:extLst>
              <a:ext uri="{FF2B5EF4-FFF2-40B4-BE49-F238E27FC236}">
                <a16:creationId xmlns:a16="http://schemas.microsoft.com/office/drawing/2014/main" id="{DF632F4F-23CB-43E9-82FA-4F22197411C1}"/>
              </a:ext>
            </a:extLst>
          </p:cNvPr>
          <p:cNvSpPr/>
          <p:nvPr/>
        </p:nvSpPr>
        <p:spPr>
          <a:xfrm>
            <a:off x="952861" y="1173315"/>
            <a:ext cx="10357663" cy="1572973"/>
          </a:xfrm>
          <a:prstGeom prst="roundRect">
            <a:avLst>
              <a:gd name="adj" fmla="val 0"/>
            </a:avLst>
          </a:prstGeom>
          <a:noFill/>
          <a:ln w="3175">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6" name="矩形 93">
            <a:extLst>
              <a:ext uri="{FF2B5EF4-FFF2-40B4-BE49-F238E27FC236}">
                <a16:creationId xmlns:a16="http://schemas.microsoft.com/office/drawing/2014/main" id="{A8DB16CB-CA38-449F-B0C8-B2577B876678}"/>
              </a:ext>
            </a:extLst>
          </p:cNvPr>
          <p:cNvSpPr/>
          <p:nvPr/>
        </p:nvSpPr>
        <p:spPr>
          <a:xfrm>
            <a:off x="915193" y="1128751"/>
            <a:ext cx="406135" cy="39826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93">
            <a:extLst>
              <a:ext uri="{FF2B5EF4-FFF2-40B4-BE49-F238E27FC236}">
                <a16:creationId xmlns:a16="http://schemas.microsoft.com/office/drawing/2014/main" id="{ED1876A8-D085-451D-9A22-E05AADD161B4}"/>
              </a:ext>
            </a:extLst>
          </p:cNvPr>
          <p:cNvSpPr/>
          <p:nvPr/>
        </p:nvSpPr>
        <p:spPr>
          <a:xfrm rot="10800000">
            <a:off x="10954828" y="2423059"/>
            <a:ext cx="406135" cy="39826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a:extLst>
              <a:ext uri="{FF2B5EF4-FFF2-40B4-BE49-F238E27FC236}">
                <a16:creationId xmlns:a16="http://schemas.microsoft.com/office/drawing/2014/main" id="{4AB6CA18-9A7F-4607-9AAD-B4B6A192035E}"/>
              </a:ext>
            </a:extLst>
          </p:cNvPr>
          <p:cNvSpPr/>
          <p:nvPr/>
        </p:nvSpPr>
        <p:spPr>
          <a:xfrm>
            <a:off x="1143793" y="1293852"/>
            <a:ext cx="9941302" cy="1452449"/>
          </a:xfrm>
          <a:prstGeom prst="rect">
            <a:avLst/>
          </a:prstGeom>
        </p:spPr>
        <p:txBody>
          <a:bodyPr wrap="square">
            <a:spAutoFit/>
          </a:bodyPr>
          <a:lstStyle/>
          <a:p>
            <a:pPr>
              <a:lnSpc>
                <a:spcPct val="125000"/>
              </a:lnSpc>
            </a:pPr>
            <a:r>
              <a:rPr lang="zh-CN" altLang="en-US" dirty="0"/>
              <a:t>东方通连续十二年被认定为“国家规划布局内重点软件企业”，承担多项国家重大科技专项的研制任务，是</a:t>
            </a:r>
            <a:r>
              <a:rPr lang="en-US" altLang="zh-CN" dirty="0"/>
              <a:t>2018</a:t>
            </a:r>
            <a:r>
              <a:rPr lang="zh-CN" altLang="en-US" dirty="0"/>
              <a:t>年和</a:t>
            </a:r>
            <a:r>
              <a:rPr lang="en-US" altLang="zh-CN" dirty="0"/>
              <a:t>2019</a:t>
            </a:r>
            <a:r>
              <a:rPr lang="zh-CN" altLang="en-US" dirty="0"/>
              <a:t>年北京软件和信息服务业综合实力百强企业，是商务部、国资委认证的“企业信用评价</a:t>
            </a:r>
            <a:r>
              <a:rPr lang="en-US" altLang="zh-CN" dirty="0"/>
              <a:t>AAA</a:t>
            </a:r>
            <a:r>
              <a:rPr lang="zh-CN" altLang="en-US" dirty="0"/>
              <a:t>级信用企业”，曾荣获“国家科技进步二等奖”、 北京市科学技术进步奖二等奖等多项荣誉。</a:t>
            </a:r>
          </a:p>
        </p:txBody>
      </p:sp>
      <p:sp>
        <p:nvSpPr>
          <p:cNvPr id="119" name="圆角矩形 68">
            <a:extLst>
              <a:ext uri="{FF2B5EF4-FFF2-40B4-BE49-F238E27FC236}">
                <a16:creationId xmlns:a16="http://schemas.microsoft.com/office/drawing/2014/main" id="{7A61B3A6-AD91-4B1E-820A-7058698B0922}"/>
              </a:ext>
            </a:extLst>
          </p:cNvPr>
          <p:cNvSpPr/>
          <p:nvPr/>
        </p:nvSpPr>
        <p:spPr>
          <a:xfrm>
            <a:off x="917169" y="4674503"/>
            <a:ext cx="10440642" cy="1807394"/>
          </a:xfrm>
          <a:prstGeom prst="roundRect">
            <a:avLst>
              <a:gd name="adj" fmla="val 0"/>
            </a:avLst>
          </a:prstGeom>
          <a:noFill/>
          <a:ln w="3175">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0" name="圆角矩形 68">
            <a:extLst>
              <a:ext uri="{FF2B5EF4-FFF2-40B4-BE49-F238E27FC236}">
                <a16:creationId xmlns:a16="http://schemas.microsoft.com/office/drawing/2014/main" id="{16D6B642-7EF4-47F7-8EB2-ABEF0BF14388}"/>
              </a:ext>
            </a:extLst>
          </p:cNvPr>
          <p:cNvSpPr/>
          <p:nvPr/>
        </p:nvSpPr>
        <p:spPr>
          <a:xfrm>
            <a:off x="917169" y="3110398"/>
            <a:ext cx="10440642" cy="1572973"/>
          </a:xfrm>
          <a:prstGeom prst="roundRect">
            <a:avLst>
              <a:gd name="adj" fmla="val 0"/>
            </a:avLst>
          </a:prstGeom>
          <a:noFill/>
          <a:ln w="3175">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1" name="Group 3">
            <a:extLst>
              <a:ext uri="{FF2B5EF4-FFF2-40B4-BE49-F238E27FC236}">
                <a16:creationId xmlns:a16="http://schemas.microsoft.com/office/drawing/2014/main" id="{FEF86498-7FEB-423E-9570-C6655A5B520B}"/>
              </a:ext>
            </a:extLst>
          </p:cNvPr>
          <p:cNvGrpSpPr/>
          <p:nvPr/>
        </p:nvGrpSpPr>
        <p:grpSpPr>
          <a:xfrm>
            <a:off x="1321328" y="3197727"/>
            <a:ext cx="1941166" cy="1388253"/>
            <a:chOff x="5162466" y="2892086"/>
            <a:chExt cx="4090054" cy="2423484"/>
          </a:xfrm>
        </p:grpSpPr>
        <p:pic>
          <p:nvPicPr>
            <p:cNvPr id="122" name="Picture 2">
              <a:extLst>
                <a:ext uri="{FF2B5EF4-FFF2-40B4-BE49-F238E27FC236}">
                  <a16:creationId xmlns:a16="http://schemas.microsoft.com/office/drawing/2014/main" id="{1CD1A619-060C-441B-8AFD-67ACF0125F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2466" y="2903832"/>
              <a:ext cx="2016223" cy="2397376"/>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123" name="Picture 2" descr="H:\东方通证书\企业画册上荣誉证书\guojia.jpg">
              <a:extLst>
                <a:ext uri="{FF2B5EF4-FFF2-40B4-BE49-F238E27FC236}">
                  <a16:creationId xmlns:a16="http://schemas.microsoft.com/office/drawing/2014/main" id="{13AC04D0-93FB-42C0-B53B-260CE6BDFC67}"/>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892086"/>
              <a:ext cx="2088232" cy="2423484"/>
            </a:xfrm>
            <a:prstGeom prst="rect">
              <a:avLst/>
            </a:prstGeom>
            <a:noFill/>
            <a:extLst>
              <a:ext uri="{909E8E84-426E-40DD-AFC4-6F175D3DCCD1}">
                <a14:hiddenFill xmlns:a14="http://schemas.microsoft.com/office/drawing/2010/main">
                  <a:solidFill>
                    <a:srgbClr val="FFFFFF"/>
                  </a:solidFill>
                </a14:hiddenFill>
              </a:ext>
            </a:extLst>
          </p:spPr>
        </p:pic>
      </p:grpSp>
      <p:pic>
        <p:nvPicPr>
          <p:cNvPr id="124" name="Picture 17" descr="C:\Documents and Settings\lijing\桌面\国家规划布局内重点软件企业2011-2012.jpg">
            <a:extLst>
              <a:ext uri="{FF2B5EF4-FFF2-40B4-BE49-F238E27FC236}">
                <a16:creationId xmlns:a16="http://schemas.microsoft.com/office/drawing/2014/main" id="{2943C42B-2A5B-46DB-BA49-1986E2427D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477" y="3304587"/>
            <a:ext cx="1893437" cy="1193447"/>
          </a:xfrm>
          <a:prstGeom prst="rect">
            <a:avLst/>
          </a:prstGeom>
          <a:noFill/>
          <a:ln w="38100">
            <a:solidFill>
              <a:srgbClr val="BB0000"/>
            </a:solidFill>
            <a:miter lim="800000"/>
            <a:headEnd/>
            <a:tailEnd/>
          </a:ln>
          <a:extLst>
            <a:ext uri="{909E8E84-426E-40DD-AFC4-6F175D3DCCD1}">
              <a14:hiddenFill xmlns:a14="http://schemas.microsoft.com/office/drawing/2010/main">
                <a:solidFill>
                  <a:srgbClr val="FFFFFF"/>
                </a:solidFill>
              </a14:hiddenFill>
            </a:ext>
          </a:extLst>
        </p:spPr>
      </p:pic>
      <p:pic>
        <p:nvPicPr>
          <p:cNvPr id="125" name="图片 124">
            <a:extLst>
              <a:ext uri="{FF2B5EF4-FFF2-40B4-BE49-F238E27FC236}">
                <a16:creationId xmlns:a16="http://schemas.microsoft.com/office/drawing/2014/main" id="{271D2DD5-ECC5-4CE9-866E-47ED1A966E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734" r="19437"/>
          <a:stretch/>
        </p:blipFill>
        <p:spPr>
          <a:xfrm>
            <a:off x="5807176" y="3276292"/>
            <a:ext cx="991089" cy="1218541"/>
          </a:xfrm>
          <a:prstGeom prst="rect">
            <a:avLst/>
          </a:prstGeom>
        </p:spPr>
      </p:pic>
      <p:pic>
        <p:nvPicPr>
          <p:cNvPr id="126" name="图片 125">
            <a:extLst>
              <a:ext uri="{FF2B5EF4-FFF2-40B4-BE49-F238E27FC236}">
                <a16:creationId xmlns:a16="http://schemas.microsoft.com/office/drawing/2014/main" id="{EB3FE540-F1C3-4723-8CDC-EA0A18243B58}"/>
              </a:ext>
            </a:extLst>
          </p:cNvPr>
          <p:cNvPicPr>
            <a:picLocks noChangeAspect="1"/>
          </p:cNvPicPr>
          <p:nvPr/>
        </p:nvPicPr>
        <p:blipFill>
          <a:blip r:embed="rId6"/>
          <a:stretch>
            <a:fillRect/>
          </a:stretch>
        </p:blipFill>
        <p:spPr>
          <a:xfrm>
            <a:off x="9440501" y="3232913"/>
            <a:ext cx="1717394" cy="1261920"/>
          </a:xfrm>
          <a:prstGeom prst="rect">
            <a:avLst/>
          </a:prstGeom>
        </p:spPr>
      </p:pic>
      <p:pic>
        <p:nvPicPr>
          <p:cNvPr id="127" name="图片 126" descr="图片包含 游戏机, 木, 桌子, 吉他&#10;&#10;描述已自动生成">
            <a:extLst>
              <a:ext uri="{FF2B5EF4-FFF2-40B4-BE49-F238E27FC236}">
                <a16:creationId xmlns:a16="http://schemas.microsoft.com/office/drawing/2014/main" id="{7902D9B8-BEA4-466F-A8BB-F25DD2DE680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868" b="95761" l="10000" r="90000">
                        <a14:foregroundMark x1="32407" y1="91661" x2="48981" y2="92008"/>
                        <a14:foregroundMark x1="48981" y1="92008" x2="64722" y2="89785"/>
                        <a14:foregroundMark x1="64722" y1="89785" x2="66481" y2="89785"/>
                        <a14:foregroundMark x1="38116" y1="94971" x2="39035" y2="95103"/>
                        <a14:foregroundMark x1="30556" y1="93885" x2="35106" y2="94539"/>
                        <a14:foregroundMark x1="61019" y1="57818" x2="62130" y2="61987"/>
                        <a14:foregroundMark x1="62407" y1="36345" x2="61852" y2="41696"/>
                        <a14:foregroundMark x1="61852" y1="41696" x2="62130" y2="42530"/>
                        <a14:foregroundMark x1="37037" y1="56150" x2="39444" y2="60945"/>
                        <a14:foregroundMark x1="39444" y1="60945" x2="37870" y2="68798"/>
                        <a14:foregroundMark x1="30556" y1="89785" x2="30833" y2="93051"/>
                        <a14:foregroundMark x1="61667" y1="52884" x2="65370" y2="69840"/>
                        <a14:backgroundMark x1="72500" y1="58165" x2="78981" y2="73662"/>
                        <a14:backgroundMark x1="78981" y1="73662" x2="79815" y2="82418"/>
                        <a14:backgroundMark x1="22593" y1="31411" x2="28796" y2="74566"/>
                        <a14:backgroundMark x1="28796" y1="74566" x2="27685" y2="79639"/>
                        <a14:backgroundMark x1="27685" y1="79639" x2="25093" y2="83113"/>
                        <a14:backgroundMark x1="38796" y1="95969" x2="35370" y2="94927"/>
                        <a14:backgroundMark x1="38611" y1="95622" x2="43148" y2="95413"/>
                        <a14:backgroundMark x1="43148" y1="95413" x2="50648" y2="95552"/>
                        <a14:backgroundMark x1="50648" y1="95552" x2="68611" y2="93120"/>
                        <a14:backgroundMark x1="68611" y1="93120" x2="68333" y2="93398"/>
                      </a14:backgroundRemoval>
                    </a14:imgEffect>
                  </a14:imgLayer>
                </a14:imgProps>
              </a:ext>
              <a:ext uri="{28A0092B-C50C-407E-A947-70E740481C1C}">
                <a14:useLocalDpi xmlns:a14="http://schemas.microsoft.com/office/drawing/2010/main" val="0"/>
              </a:ext>
            </a:extLst>
          </a:blip>
          <a:stretch>
            <a:fillRect/>
          </a:stretch>
        </p:blipFill>
        <p:spPr>
          <a:xfrm>
            <a:off x="8398587" y="3141713"/>
            <a:ext cx="1041914" cy="1388254"/>
          </a:xfrm>
          <a:prstGeom prst="rect">
            <a:avLst/>
          </a:prstGeom>
        </p:spPr>
      </p:pic>
      <p:pic>
        <p:nvPicPr>
          <p:cNvPr id="128" name="图片 127">
            <a:extLst>
              <a:ext uri="{FF2B5EF4-FFF2-40B4-BE49-F238E27FC236}">
                <a16:creationId xmlns:a16="http://schemas.microsoft.com/office/drawing/2014/main" id="{13841D61-199D-4E5C-86BC-571C219338C1}"/>
              </a:ext>
            </a:extLst>
          </p:cNvPr>
          <p:cNvPicPr>
            <a:picLocks noChangeAspect="1"/>
          </p:cNvPicPr>
          <p:nvPr/>
        </p:nvPicPr>
        <p:blipFill rotWithShape="1">
          <a:blip r:embed="rId9"/>
          <a:srcRect l="8166" t="936" r="7833"/>
          <a:stretch/>
        </p:blipFill>
        <p:spPr>
          <a:xfrm>
            <a:off x="6758383" y="3326411"/>
            <a:ext cx="1717393" cy="1141721"/>
          </a:xfrm>
          <a:prstGeom prst="rect">
            <a:avLst/>
          </a:prstGeom>
        </p:spPr>
      </p:pic>
      <p:sp>
        <p:nvSpPr>
          <p:cNvPr id="129" name="矩形 128">
            <a:extLst>
              <a:ext uri="{FF2B5EF4-FFF2-40B4-BE49-F238E27FC236}">
                <a16:creationId xmlns:a16="http://schemas.microsoft.com/office/drawing/2014/main" id="{49AEF656-3B1F-425D-91D7-5F9AC534ECD1}"/>
              </a:ext>
            </a:extLst>
          </p:cNvPr>
          <p:cNvSpPr/>
          <p:nvPr/>
        </p:nvSpPr>
        <p:spPr bwMode="auto">
          <a:xfrm>
            <a:off x="1256876" y="5178320"/>
            <a:ext cx="3570208" cy="338554"/>
          </a:xfrm>
          <a:prstGeom prst="rect">
            <a:avLst/>
          </a:prstGeom>
        </p:spPr>
        <p:txBody>
          <a:bodyPr wrap="none">
            <a:spAutoFit/>
          </a:bodyPr>
          <a:lstStyle/>
          <a:p>
            <a:pPr>
              <a:defRPr/>
            </a:pPr>
            <a:r>
              <a:rPr lang="zh-CN" altLang="en-US" sz="1600" dirty="0">
                <a:solidFill>
                  <a:srgbClr val="000000"/>
                </a:solidFill>
                <a:latin typeface="+mn-ea"/>
              </a:rPr>
              <a:t>软件能力成熟度集成模型（</a:t>
            </a:r>
            <a:r>
              <a:rPr lang="en-US" altLang="zh-CN" sz="1600" dirty="0">
                <a:solidFill>
                  <a:srgbClr val="000000"/>
                </a:solidFill>
                <a:latin typeface="+mn-ea"/>
              </a:rPr>
              <a:t>CMMI</a:t>
            </a:r>
            <a:r>
              <a:rPr lang="zh-CN" altLang="en-US" sz="1600" dirty="0">
                <a:solidFill>
                  <a:srgbClr val="000000"/>
                </a:solidFill>
                <a:latin typeface="+mn-ea"/>
              </a:rPr>
              <a:t>）</a:t>
            </a:r>
            <a:r>
              <a:rPr lang="en-US" altLang="zh-CN" sz="1600" dirty="0">
                <a:latin typeface="+mn-ea"/>
              </a:rPr>
              <a:t>5</a:t>
            </a:r>
            <a:r>
              <a:rPr lang="zh-CN" altLang="en-US" sz="1600" dirty="0">
                <a:latin typeface="+mn-ea"/>
              </a:rPr>
              <a:t>级</a:t>
            </a:r>
          </a:p>
        </p:txBody>
      </p:sp>
      <p:grpSp>
        <p:nvGrpSpPr>
          <p:cNvPr id="130" name="Group 38">
            <a:extLst>
              <a:ext uri="{FF2B5EF4-FFF2-40B4-BE49-F238E27FC236}">
                <a16:creationId xmlns:a16="http://schemas.microsoft.com/office/drawing/2014/main" id="{91E29178-204A-4C49-9D2C-731E38503B7A}"/>
              </a:ext>
            </a:extLst>
          </p:cNvPr>
          <p:cNvGrpSpPr/>
          <p:nvPr/>
        </p:nvGrpSpPr>
        <p:grpSpPr>
          <a:xfrm>
            <a:off x="1004104" y="5246893"/>
            <a:ext cx="202715" cy="202580"/>
            <a:chOff x="8571240" y="5550087"/>
            <a:chExt cx="304072" cy="303870"/>
          </a:xfrm>
        </p:grpSpPr>
        <p:sp>
          <p:nvSpPr>
            <p:cNvPr id="131" name="Freeform 324">
              <a:extLst>
                <a:ext uri="{FF2B5EF4-FFF2-40B4-BE49-F238E27FC236}">
                  <a16:creationId xmlns:a16="http://schemas.microsoft.com/office/drawing/2014/main" id="{809F92E8-BDC4-440B-A544-83D4FD5184E1}"/>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32" name="Group 41">
              <a:extLst>
                <a:ext uri="{FF2B5EF4-FFF2-40B4-BE49-F238E27FC236}">
                  <a16:creationId xmlns:a16="http://schemas.microsoft.com/office/drawing/2014/main" id="{4468E5D1-B999-4B4C-AF8F-A07E99FFA601}"/>
                </a:ext>
              </a:extLst>
            </p:cNvPr>
            <p:cNvGrpSpPr/>
            <p:nvPr/>
          </p:nvGrpSpPr>
          <p:grpSpPr>
            <a:xfrm>
              <a:off x="8633181" y="5620427"/>
              <a:ext cx="183006" cy="180070"/>
              <a:chOff x="8633181" y="5620427"/>
              <a:chExt cx="183006" cy="180070"/>
            </a:xfrm>
            <a:solidFill>
              <a:schemeClr val="bg1"/>
            </a:solidFill>
          </p:grpSpPr>
          <p:sp>
            <p:nvSpPr>
              <p:cNvPr id="133" name="Freeform 325">
                <a:extLst>
                  <a:ext uri="{FF2B5EF4-FFF2-40B4-BE49-F238E27FC236}">
                    <a16:creationId xmlns:a16="http://schemas.microsoft.com/office/drawing/2014/main" id="{C10A16D6-D685-4536-BFC5-759AA02CA53C}"/>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34" name="Freeform 326">
                <a:extLst>
                  <a:ext uri="{FF2B5EF4-FFF2-40B4-BE49-F238E27FC236}">
                    <a16:creationId xmlns:a16="http://schemas.microsoft.com/office/drawing/2014/main" id="{F1A7E866-E503-4721-9436-BA16C2AC5E1D}"/>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
        <p:nvSpPr>
          <p:cNvPr id="135" name="矩形 134">
            <a:extLst>
              <a:ext uri="{FF2B5EF4-FFF2-40B4-BE49-F238E27FC236}">
                <a16:creationId xmlns:a16="http://schemas.microsoft.com/office/drawing/2014/main" id="{1045B523-1A7B-4192-8FEB-ADF1B5069207}"/>
              </a:ext>
            </a:extLst>
          </p:cNvPr>
          <p:cNvSpPr/>
          <p:nvPr/>
        </p:nvSpPr>
        <p:spPr>
          <a:xfrm>
            <a:off x="5129168" y="6131729"/>
            <a:ext cx="2852063" cy="338554"/>
          </a:xfrm>
          <a:prstGeom prst="rect">
            <a:avLst/>
          </a:prstGeom>
        </p:spPr>
        <p:txBody>
          <a:bodyPr/>
          <a:lstStyle/>
          <a:p>
            <a:pPr fontAlgn="base">
              <a:spcBef>
                <a:spcPct val="0"/>
              </a:spcBef>
              <a:spcAft>
                <a:spcPct val="0"/>
              </a:spcAft>
            </a:pPr>
            <a:r>
              <a:rPr lang="zh-CN" altLang="en-US" sz="1600" dirty="0">
                <a:latin typeface="+mn-ea"/>
                <a:cs typeface="+mj-cs"/>
              </a:rPr>
              <a:t>中国移动物联网</a:t>
            </a:r>
            <a:r>
              <a:rPr lang="zh-CN" altLang="en-US" sz="1600" dirty="0">
                <a:solidFill>
                  <a:srgbClr val="000000"/>
                </a:solidFill>
                <a:latin typeface="+mn-ea"/>
                <a:cs typeface="+mj-cs"/>
              </a:rPr>
              <a:t>产业联盟单位</a:t>
            </a:r>
          </a:p>
        </p:txBody>
      </p:sp>
      <p:sp>
        <p:nvSpPr>
          <p:cNvPr id="136" name="矩形 135">
            <a:extLst>
              <a:ext uri="{FF2B5EF4-FFF2-40B4-BE49-F238E27FC236}">
                <a16:creationId xmlns:a16="http://schemas.microsoft.com/office/drawing/2014/main" id="{219CADB4-D093-49D8-9B98-136F824470EA}"/>
              </a:ext>
            </a:extLst>
          </p:cNvPr>
          <p:cNvSpPr/>
          <p:nvPr/>
        </p:nvSpPr>
        <p:spPr>
          <a:xfrm>
            <a:off x="8792716" y="6129366"/>
            <a:ext cx="3038931" cy="322490"/>
          </a:xfrm>
          <a:prstGeom prst="rect">
            <a:avLst/>
          </a:prstGeom>
        </p:spPr>
        <p:txBody>
          <a:bodyPr/>
          <a:lstStyle/>
          <a:p>
            <a:pPr fontAlgn="base">
              <a:spcBef>
                <a:spcPct val="0"/>
              </a:spcBef>
              <a:spcAft>
                <a:spcPct val="0"/>
              </a:spcAft>
            </a:pPr>
            <a:r>
              <a:rPr lang="zh-CN" altLang="en-US" sz="1600" dirty="0">
                <a:latin typeface="+mn-ea"/>
                <a:cs typeface="+mj-cs"/>
              </a:rPr>
              <a:t>公安部安全产品销售许可证</a:t>
            </a:r>
          </a:p>
        </p:txBody>
      </p:sp>
      <p:sp>
        <p:nvSpPr>
          <p:cNvPr id="137" name="矩形 136">
            <a:extLst>
              <a:ext uri="{FF2B5EF4-FFF2-40B4-BE49-F238E27FC236}">
                <a16:creationId xmlns:a16="http://schemas.microsoft.com/office/drawing/2014/main" id="{42EB249E-81B3-4264-B4EC-3A6BEB3B1862}"/>
              </a:ext>
            </a:extLst>
          </p:cNvPr>
          <p:cNvSpPr/>
          <p:nvPr/>
        </p:nvSpPr>
        <p:spPr>
          <a:xfrm>
            <a:off x="8792716" y="5176204"/>
            <a:ext cx="2506527" cy="459687"/>
          </a:xfrm>
          <a:prstGeom prst="rect">
            <a:avLst/>
          </a:prstGeom>
        </p:spPr>
        <p:txBody>
          <a:bodyPr/>
          <a:lstStyle/>
          <a:p>
            <a:pPr fontAlgn="base">
              <a:spcBef>
                <a:spcPct val="0"/>
              </a:spcBef>
              <a:spcAft>
                <a:spcPct val="0"/>
              </a:spcAft>
            </a:pPr>
            <a:r>
              <a:rPr lang="zh-CN" altLang="en-US" sz="1600" dirty="0">
                <a:latin typeface="+mn-ea"/>
                <a:cs typeface="+mj-cs"/>
              </a:rPr>
              <a:t>增值电信业务经营许可证</a:t>
            </a:r>
          </a:p>
        </p:txBody>
      </p:sp>
      <p:grpSp>
        <p:nvGrpSpPr>
          <p:cNvPr id="138" name="Group 38">
            <a:extLst>
              <a:ext uri="{FF2B5EF4-FFF2-40B4-BE49-F238E27FC236}">
                <a16:creationId xmlns:a16="http://schemas.microsoft.com/office/drawing/2014/main" id="{C1F594CD-8179-4582-9729-1BA7F80E8983}"/>
              </a:ext>
            </a:extLst>
          </p:cNvPr>
          <p:cNvGrpSpPr/>
          <p:nvPr/>
        </p:nvGrpSpPr>
        <p:grpSpPr>
          <a:xfrm>
            <a:off x="8475776" y="5260492"/>
            <a:ext cx="202715" cy="202580"/>
            <a:chOff x="8571240" y="5550087"/>
            <a:chExt cx="304072" cy="303870"/>
          </a:xfrm>
        </p:grpSpPr>
        <p:sp>
          <p:nvSpPr>
            <p:cNvPr id="139" name="Freeform 324">
              <a:extLst>
                <a:ext uri="{FF2B5EF4-FFF2-40B4-BE49-F238E27FC236}">
                  <a16:creationId xmlns:a16="http://schemas.microsoft.com/office/drawing/2014/main" id="{D08526D9-041A-4A49-B157-09A7817DBDA6}"/>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40" name="Group 41">
              <a:extLst>
                <a:ext uri="{FF2B5EF4-FFF2-40B4-BE49-F238E27FC236}">
                  <a16:creationId xmlns:a16="http://schemas.microsoft.com/office/drawing/2014/main" id="{5BE095BC-56D5-4E8F-94D1-7B7FB0D28BB6}"/>
                </a:ext>
              </a:extLst>
            </p:cNvPr>
            <p:cNvGrpSpPr/>
            <p:nvPr/>
          </p:nvGrpSpPr>
          <p:grpSpPr>
            <a:xfrm>
              <a:off x="8633181" y="5620427"/>
              <a:ext cx="183006" cy="180070"/>
              <a:chOff x="8633181" y="5620427"/>
              <a:chExt cx="183006" cy="180070"/>
            </a:xfrm>
            <a:solidFill>
              <a:schemeClr val="bg1"/>
            </a:solidFill>
          </p:grpSpPr>
          <p:sp>
            <p:nvSpPr>
              <p:cNvPr id="141" name="Freeform 325">
                <a:extLst>
                  <a:ext uri="{FF2B5EF4-FFF2-40B4-BE49-F238E27FC236}">
                    <a16:creationId xmlns:a16="http://schemas.microsoft.com/office/drawing/2014/main" id="{4D332BA8-5039-4B2A-A355-3F786B81562C}"/>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42" name="Freeform 326">
                <a:extLst>
                  <a:ext uri="{FF2B5EF4-FFF2-40B4-BE49-F238E27FC236}">
                    <a16:creationId xmlns:a16="http://schemas.microsoft.com/office/drawing/2014/main" id="{BECEA113-892B-410B-BC84-D9C5144CDCD9}"/>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grpSp>
        <p:nvGrpSpPr>
          <p:cNvPr id="143" name="Group 38">
            <a:extLst>
              <a:ext uri="{FF2B5EF4-FFF2-40B4-BE49-F238E27FC236}">
                <a16:creationId xmlns:a16="http://schemas.microsoft.com/office/drawing/2014/main" id="{FA17A54A-DA21-4A8E-86BD-4D8C3A9A9790}"/>
              </a:ext>
            </a:extLst>
          </p:cNvPr>
          <p:cNvGrpSpPr/>
          <p:nvPr/>
        </p:nvGrpSpPr>
        <p:grpSpPr>
          <a:xfrm>
            <a:off x="8475776" y="6201793"/>
            <a:ext cx="202715" cy="202580"/>
            <a:chOff x="8571240" y="5550087"/>
            <a:chExt cx="304072" cy="303870"/>
          </a:xfrm>
        </p:grpSpPr>
        <p:sp>
          <p:nvSpPr>
            <p:cNvPr id="144" name="Freeform 324">
              <a:extLst>
                <a:ext uri="{FF2B5EF4-FFF2-40B4-BE49-F238E27FC236}">
                  <a16:creationId xmlns:a16="http://schemas.microsoft.com/office/drawing/2014/main" id="{79332984-D480-4CC8-969D-B012870B2567}"/>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45" name="Group 41">
              <a:extLst>
                <a:ext uri="{FF2B5EF4-FFF2-40B4-BE49-F238E27FC236}">
                  <a16:creationId xmlns:a16="http://schemas.microsoft.com/office/drawing/2014/main" id="{296B68F6-95AE-44C4-813B-327C0DD58857}"/>
                </a:ext>
              </a:extLst>
            </p:cNvPr>
            <p:cNvGrpSpPr/>
            <p:nvPr/>
          </p:nvGrpSpPr>
          <p:grpSpPr>
            <a:xfrm>
              <a:off x="8633181" y="5620427"/>
              <a:ext cx="183006" cy="180070"/>
              <a:chOff x="8633181" y="5620427"/>
              <a:chExt cx="183006" cy="180070"/>
            </a:xfrm>
            <a:solidFill>
              <a:schemeClr val="bg1"/>
            </a:solidFill>
          </p:grpSpPr>
          <p:sp>
            <p:nvSpPr>
              <p:cNvPr id="146" name="Freeform 325">
                <a:extLst>
                  <a:ext uri="{FF2B5EF4-FFF2-40B4-BE49-F238E27FC236}">
                    <a16:creationId xmlns:a16="http://schemas.microsoft.com/office/drawing/2014/main" id="{1FA15E3B-3E14-4555-B0E9-F6CA065A3B7E}"/>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47" name="Freeform 326">
                <a:extLst>
                  <a:ext uri="{FF2B5EF4-FFF2-40B4-BE49-F238E27FC236}">
                    <a16:creationId xmlns:a16="http://schemas.microsoft.com/office/drawing/2014/main" id="{4EB2FA04-8035-473E-8E9A-AE51E6FDBF52}"/>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grpSp>
        <p:nvGrpSpPr>
          <p:cNvPr id="148" name="Group 38">
            <a:extLst>
              <a:ext uri="{FF2B5EF4-FFF2-40B4-BE49-F238E27FC236}">
                <a16:creationId xmlns:a16="http://schemas.microsoft.com/office/drawing/2014/main" id="{88AAAF94-203E-4CA8-93E2-E749CE896499}"/>
              </a:ext>
            </a:extLst>
          </p:cNvPr>
          <p:cNvGrpSpPr/>
          <p:nvPr/>
        </p:nvGrpSpPr>
        <p:grpSpPr>
          <a:xfrm>
            <a:off x="4856923" y="6200001"/>
            <a:ext cx="202715" cy="202580"/>
            <a:chOff x="8571240" y="5550087"/>
            <a:chExt cx="304072" cy="303870"/>
          </a:xfrm>
        </p:grpSpPr>
        <p:sp>
          <p:nvSpPr>
            <p:cNvPr id="149" name="Freeform 324">
              <a:extLst>
                <a:ext uri="{FF2B5EF4-FFF2-40B4-BE49-F238E27FC236}">
                  <a16:creationId xmlns:a16="http://schemas.microsoft.com/office/drawing/2014/main" id="{152C8350-6B5F-4EB5-96F5-8D230272E529}"/>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50" name="Group 41">
              <a:extLst>
                <a:ext uri="{FF2B5EF4-FFF2-40B4-BE49-F238E27FC236}">
                  <a16:creationId xmlns:a16="http://schemas.microsoft.com/office/drawing/2014/main" id="{6ABD1FE5-7BC4-4480-B98E-2072695440D3}"/>
                </a:ext>
              </a:extLst>
            </p:cNvPr>
            <p:cNvGrpSpPr/>
            <p:nvPr/>
          </p:nvGrpSpPr>
          <p:grpSpPr>
            <a:xfrm>
              <a:off x="8633181" y="5620427"/>
              <a:ext cx="183006" cy="180070"/>
              <a:chOff x="8633181" y="5620427"/>
              <a:chExt cx="183006" cy="180070"/>
            </a:xfrm>
            <a:solidFill>
              <a:schemeClr val="bg1"/>
            </a:solidFill>
          </p:grpSpPr>
          <p:sp>
            <p:nvSpPr>
              <p:cNvPr id="151" name="Freeform 325">
                <a:extLst>
                  <a:ext uri="{FF2B5EF4-FFF2-40B4-BE49-F238E27FC236}">
                    <a16:creationId xmlns:a16="http://schemas.microsoft.com/office/drawing/2014/main" id="{114EEF33-9994-4B87-95B4-DE7D5FBDCAE9}"/>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52" name="Freeform 326">
                <a:extLst>
                  <a:ext uri="{FF2B5EF4-FFF2-40B4-BE49-F238E27FC236}">
                    <a16:creationId xmlns:a16="http://schemas.microsoft.com/office/drawing/2014/main" id="{9E1E9838-050E-4897-A609-9B94263A8C70}"/>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
        <p:nvSpPr>
          <p:cNvPr id="153" name="矩形 152">
            <a:extLst>
              <a:ext uri="{FF2B5EF4-FFF2-40B4-BE49-F238E27FC236}">
                <a16:creationId xmlns:a16="http://schemas.microsoft.com/office/drawing/2014/main" id="{A455F4F4-9B13-4565-9248-D162C58A45CD}"/>
              </a:ext>
            </a:extLst>
          </p:cNvPr>
          <p:cNvSpPr/>
          <p:nvPr/>
        </p:nvSpPr>
        <p:spPr>
          <a:xfrm>
            <a:off x="8808511" y="5637092"/>
            <a:ext cx="3391804" cy="338554"/>
          </a:xfrm>
          <a:prstGeom prst="rect">
            <a:avLst/>
          </a:prstGeom>
        </p:spPr>
        <p:txBody>
          <a:bodyPr/>
          <a:lstStyle/>
          <a:p>
            <a:pPr fontAlgn="base">
              <a:spcBef>
                <a:spcPct val="0"/>
              </a:spcBef>
              <a:spcAft>
                <a:spcPct val="0"/>
              </a:spcAft>
            </a:pPr>
            <a:r>
              <a:rPr lang="zh-CN" altLang="en-US" sz="1600" dirty="0">
                <a:latin typeface="+mn-ea"/>
                <a:cs typeface="+mj-cs"/>
              </a:rPr>
              <a:t>系统集成二级资质</a:t>
            </a:r>
          </a:p>
        </p:txBody>
      </p:sp>
      <p:grpSp>
        <p:nvGrpSpPr>
          <p:cNvPr id="154" name="Group 38">
            <a:extLst>
              <a:ext uri="{FF2B5EF4-FFF2-40B4-BE49-F238E27FC236}">
                <a16:creationId xmlns:a16="http://schemas.microsoft.com/office/drawing/2014/main" id="{B01FCDF5-F3C0-4725-8CAA-4A9BBC6AB630}"/>
              </a:ext>
            </a:extLst>
          </p:cNvPr>
          <p:cNvGrpSpPr/>
          <p:nvPr/>
        </p:nvGrpSpPr>
        <p:grpSpPr>
          <a:xfrm>
            <a:off x="1004104" y="5717292"/>
            <a:ext cx="202715" cy="202580"/>
            <a:chOff x="8571240" y="5550087"/>
            <a:chExt cx="304072" cy="303870"/>
          </a:xfrm>
        </p:grpSpPr>
        <p:sp>
          <p:nvSpPr>
            <p:cNvPr id="155" name="Freeform 324">
              <a:extLst>
                <a:ext uri="{FF2B5EF4-FFF2-40B4-BE49-F238E27FC236}">
                  <a16:creationId xmlns:a16="http://schemas.microsoft.com/office/drawing/2014/main" id="{BB3239E2-E1F6-4561-B36C-95E609BDEE14}"/>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56" name="Group 41">
              <a:extLst>
                <a:ext uri="{FF2B5EF4-FFF2-40B4-BE49-F238E27FC236}">
                  <a16:creationId xmlns:a16="http://schemas.microsoft.com/office/drawing/2014/main" id="{42C58457-DBF6-4DDE-B1B2-EC33411A0756}"/>
                </a:ext>
              </a:extLst>
            </p:cNvPr>
            <p:cNvGrpSpPr/>
            <p:nvPr/>
          </p:nvGrpSpPr>
          <p:grpSpPr>
            <a:xfrm>
              <a:off x="8633181" y="5620427"/>
              <a:ext cx="183006" cy="180070"/>
              <a:chOff x="8633181" y="5620427"/>
              <a:chExt cx="183006" cy="180070"/>
            </a:xfrm>
            <a:solidFill>
              <a:schemeClr val="bg1"/>
            </a:solidFill>
          </p:grpSpPr>
          <p:sp>
            <p:nvSpPr>
              <p:cNvPr id="157" name="Freeform 325">
                <a:extLst>
                  <a:ext uri="{FF2B5EF4-FFF2-40B4-BE49-F238E27FC236}">
                    <a16:creationId xmlns:a16="http://schemas.microsoft.com/office/drawing/2014/main" id="{C173CBCC-58B2-4C1D-A682-16B6F9BD5B18}"/>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58" name="Freeform 326">
                <a:extLst>
                  <a:ext uri="{FF2B5EF4-FFF2-40B4-BE49-F238E27FC236}">
                    <a16:creationId xmlns:a16="http://schemas.microsoft.com/office/drawing/2014/main" id="{40B9C963-2B1E-48DA-B9AE-E52CD8385BE0}"/>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
        <p:nvSpPr>
          <p:cNvPr id="159" name="矩形 158">
            <a:extLst>
              <a:ext uri="{FF2B5EF4-FFF2-40B4-BE49-F238E27FC236}">
                <a16:creationId xmlns:a16="http://schemas.microsoft.com/office/drawing/2014/main" id="{C45A623A-CB51-4D96-81EB-5C4FBBBD6196}"/>
              </a:ext>
            </a:extLst>
          </p:cNvPr>
          <p:cNvSpPr/>
          <p:nvPr/>
        </p:nvSpPr>
        <p:spPr>
          <a:xfrm>
            <a:off x="5129168" y="5197146"/>
            <a:ext cx="2976262" cy="338554"/>
          </a:xfrm>
          <a:prstGeom prst="rect">
            <a:avLst/>
          </a:prstGeom>
        </p:spPr>
        <p:txBody>
          <a:bodyPr/>
          <a:lstStyle/>
          <a:p>
            <a:pPr fontAlgn="base">
              <a:spcBef>
                <a:spcPct val="0"/>
              </a:spcBef>
              <a:spcAft>
                <a:spcPct val="0"/>
              </a:spcAft>
            </a:pPr>
            <a:r>
              <a:rPr lang="zh-CN" altLang="en-US" sz="1600" dirty="0">
                <a:latin typeface="+mn-ea"/>
                <a:cs typeface="+mj-cs"/>
              </a:rPr>
              <a:t>应急通信产业联盟副理事长</a:t>
            </a:r>
          </a:p>
        </p:txBody>
      </p:sp>
      <p:grpSp>
        <p:nvGrpSpPr>
          <p:cNvPr id="160" name="Group 38">
            <a:extLst>
              <a:ext uri="{FF2B5EF4-FFF2-40B4-BE49-F238E27FC236}">
                <a16:creationId xmlns:a16="http://schemas.microsoft.com/office/drawing/2014/main" id="{3812733C-2126-457C-84A8-45469CD4B2C9}"/>
              </a:ext>
            </a:extLst>
          </p:cNvPr>
          <p:cNvGrpSpPr/>
          <p:nvPr/>
        </p:nvGrpSpPr>
        <p:grpSpPr>
          <a:xfrm>
            <a:off x="4856923" y="5258627"/>
            <a:ext cx="202715" cy="202580"/>
            <a:chOff x="8571240" y="5550087"/>
            <a:chExt cx="304072" cy="303870"/>
          </a:xfrm>
        </p:grpSpPr>
        <p:sp>
          <p:nvSpPr>
            <p:cNvPr id="161" name="Freeform 324">
              <a:extLst>
                <a:ext uri="{FF2B5EF4-FFF2-40B4-BE49-F238E27FC236}">
                  <a16:creationId xmlns:a16="http://schemas.microsoft.com/office/drawing/2014/main" id="{FA3A6649-E329-483F-9863-F094A69FFCE7}"/>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nvGrpSpPr>
            <p:cNvPr id="162" name="Group 41">
              <a:extLst>
                <a:ext uri="{FF2B5EF4-FFF2-40B4-BE49-F238E27FC236}">
                  <a16:creationId xmlns:a16="http://schemas.microsoft.com/office/drawing/2014/main" id="{158E9C84-08A5-450F-A6D7-AC26EA87D7D1}"/>
                </a:ext>
              </a:extLst>
            </p:cNvPr>
            <p:cNvGrpSpPr/>
            <p:nvPr/>
          </p:nvGrpSpPr>
          <p:grpSpPr>
            <a:xfrm>
              <a:off x="8633181" y="5620427"/>
              <a:ext cx="183006" cy="180070"/>
              <a:chOff x="8633181" y="5620427"/>
              <a:chExt cx="183006" cy="180070"/>
            </a:xfrm>
            <a:solidFill>
              <a:schemeClr val="bg1"/>
            </a:solidFill>
          </p:grpSpPr>
          <p:sp>
            <p:nvSpPr>
              <p:cNvPr id="163" name="Freeform 325">
                <a:extLst>
                  <a:ext uri="{FF2B5EF4-FFF2-40B4-BE49-F238E27FC236}">
                    <a16:creationId xmlns:a16="http://schemas.microsoft.com/office/drawing/2014/main" id="{C605ACE7-C5EA-48F2-A4F4-D2714F6762AD}"/>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sp>
            <p:nvSpPr>
              <p:cNvPr id="164" name="Freeform 326">
                <a:extLst>
                  <a:ext uri="{FF2B5EF4-FFF2-40B4-BE49-F238E27FC236}">
                    <a16:creationId xmlns:a16="http://schemas.microsoft.com/office/drawing/2014/main" id="{2D8E9C73-4487-441B-936A-F2AA9EDA8DB2}"/>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grpSp>
      <p:grpSp>
        <p:nvGrpSpPr>
          <p:cNvPr id="165" name="Group 38">
            <a:extLst>
              <a:ext uri="{FF2B5EF4-FFF2-40B4-BE49-F238E27FC236}">
                <a16:creationId xmlns:a16="http://schemas.microsoft.com/office/drawing/2014/main" id="{7B9C31F6-32E2-4C02-84D3-3143CA8A5E1D}"/>
              </a:ext>
            </a:extLst>
          </p:cNvPr>
          <p:cNvGrpSpPr/>
          <p:nvPr/>
        </p:nvGrpSpPr>
        <p:grpSpPr>
          <a:xfrm>
            <a:off x="4856923" y="5728179"/>
            <a:ext cx="202715" cy="202580"/>
            <a:chOff x="8571240" y="5550087"/>
            <a:chExt cx="304072" cy="303870"/>
          </a:xfrm>
        </p:grpSpPr>
        <p:sp>
          <p:nvSpPr>
            <p:cNvPr id="166" name="Freeform 324">
              <a:extLst>
                <a:ext uri="{FF2B5EF4-FFF2-40B4-BE49-F238E27FC236}">
                  <a16:creationId xmlns:a16="http://schemas.microsoft.com/office/drawing/2014/main" id="{EC7FDEB0-2BD2-4EB1-A189-26BCCE3BAC5E}"/>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nvGrpSpPr>
            <p:cNvPr id="167" name="Group 41">
              <a:extLst>
                <a:ext uri="{FF2B5EF4-FFF2-40B4-BE49-F238E27FC236}">
                  <a16:creationId xmlns:a16="http://schemas.microsoft.com/office/drawing/2014/main" id="{B9813417-7BD3-4886-B0E2-01D00567BA81}"/>
                </a:ext>
              </a:extLst>
            </p:cNvPr>
            <p:cNvGrpSpPr/>
            <p:nvPr/>
          </p:nvGrpSpPr>
          <p:grpSpPr>
            <a:xfrm>
              <a:off x="8633181" y="5620427"/>
              <a:ext cx="183006" cy="180070"/>
              <a:chOff x="8633181" y="5620427"/>
              <a:chExt cx="183006" cy="180070"/>
            </a:xfrm>
            <a:solidFill>
              <a:schemeClr val="bg1"/>
            </a:solidFill>
          </p:grpSpPr>
          <p:sp>
            <p:nvSpPr>
              <p:cNvPr id="168" name="Freeform 325">
                <a:extLst>
                  <a:ext uri="{FF2B5EF4-FFF2-40B4-BE49-F238E27FC236}">
                    <a16:creationId xmlns:a16="http://schemas.microsoft.com/office/drawing/2014/main" id="{CEFAE394-70E2-4F5B-A520-18BD74F711C3}"/>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sp>
            <p:nvSpPr>
              <p:cNvPr id="169" name="Freeform 326">
                <a:extLst>
                  <a:ext uri="{FF2B5EF4-FFF2-40B4-BE49-F238E27FC236}">
                    <a16:creationId xmlns:a16="http://schemas.microsoft.com/office/drawing/2014/main" id="{08DFFBC1-2D70-4F82-A1F6-874B242C8219}"/>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grpSp>
      <p:grpSp>
        <p:nvGrpSpPr>
          <p:cNvPr id="170" name="Group 38">
            <a:extLst>
              <a:ext uri="{FF2B5EF4-FFF2-40B4-BE49-F238E27FC236}">
                <a16:creationId xmlns:a16="http://schemas.microsoft.com/office/drawing/2014/main" id="{CA3FAF46-A2F1-4362-9DE5-D926F552EE9C}"/>
              </a:ext>
            </a:extLst>
          </p:cNvPr>
          <p:cNvGrpSpPr/>
          <p:nvPr/>
        </p:nvGrpSpPr>
        <p:grpSpPr>
          <a:xfrm>
            <a:off x="1004104" y="6150271"/>
            <a:ext cx="202715" cy="202580"/>
            <a:chOff x="8571240" y="5550087"/>
            <a:chExt cx="304072" cy="303870"/>
          </a:xfrm>
        </p:grpSpPr>
        <p:sp>
          <p:nvSpPr>
            <p:cNvPr id="171" name="Freeform 324">
              <a:extLst>
                <a:ext uri="{FF2B5EF4-FFF2-40B4-BE49-F238E27FC236}">
                  <a16:creationId xmlns:a16="http://schemas.microsoft.com/office/drawing/2014/main" id="{33F58D2A-2055-40EC-9389-AB2CDA894233}"/>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nvGrpSpPr>
            <p:cNvPr id="172" name="Group 41">
              <a:extLst>
                <a:ext uri="{FF2B5EF4-FFF2-40B4-BE49-F238E27FC236}">
                  <a16:creationId xmlns:a16="http://schemas.microsoft.com/office/drawing/2014/main" id="{7194ED80-64C1-4146-ADE2-6C89F241BAF2}"/>
                </a:ext>
              </a:extLst>
            </p:cNvPr>
            <p:cNvGrpSpPr/>
            <p:nvPr/>
          </p:nvGrpSpPr>
          <p:grpSpPr>
            <a:xfrm>
              <a:off x="8633181" y="5620427"/>
              <a:ext cx="183006" cy="180070"/>
              <a:chOff x="8633181" y="5620427"/>
              <a:chExt cx="183006" cy="180070"/>
            </a:xfrm>
            <a:solidFill>
              <a:schemeClr val="bg1"/>
            </a:solidFill>
          </p:grpSpPr>
          <p:sp>
            <p:nvSpPr>
              <p:cNvPr id="173" name="Freeform 325">
                <a:extLst>
                  <a:ext uri="{FF2B5EF4-FFF2-40B4-BE49-F238E27FC236}">
                    <a16:creationId xmlns:a16="http://schemas.microsoft.com/office/drawing/2014/main" id="{287004D1-08C5-4D18-BA2C-51B9B2747D2E}"/>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sp>
            <p:nvSpPr>
              <p:cNvPr id="174" name="Freeform 326">
                <a:extLst>
                  <a:ext uri="{FF2B5EF4-FFF2-40B4-BE49-F238E27FC236}">
                    <a16:creationId xmlns:a16="http://schemas.microsoft.com/office/drawing/2014/main" id="{3476D617-6D85-4737-A3ED-7AE30D42881B}"/>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grpSp>
      <p:sp>
        <p:nvSpPr>
          <p:cNvPr id="175" name="矩形 174">
            <a:extLst>
              <a:ext uri="{FF2B5EF4-FFF2-40B4-BE49-F238E27FC236}">
                <a16:creationId xmlns:a16="http://schemas.microsoft.com/office/drawing/2014/main" id="{62C796F0-1804-4FF2-8DBE-23B3013AA6CE}"/>
              </a:ext>
            </a:extLst>
          </p:cNvPr>
          <p:cNvSpPr/>
          <p:nvPr/>
        </p:nvSpPr>
        <p:spPr>
          <a:xfrm>
            <a:off x="5113126" y="5653903"/>
            <a:ext cx="3518783" cy="338554"/>
          </a:xfrm>
          <a:prstGeom prst="rect">
            <a:avLst/>
          </a:prstGeom>
        </p:spPr>
        <p:txBody>
          <a:bodyPr wrap="square">
            <a:spAutoFit/>
          </a:bodyPr>
          <a:lstStyle/>
          <a:p>
            <a:pPr>
              <a:defRPr/>
            </a:pPr>
            <a:r>
              <a:rPr lang="en-US" altLang="zh-CN" sz="1600" dirty="0">
                <a:latin typeface="+mn-ea"/>
              </a:rPr>
              <a:t>CNCERT</a:t>
            </a:r>
            <a:r>
              <a:rPr lang="zh-CN" altLang="en-US" sz="1600" dirty="0">
                <a:latin typeface="+mn-ea"/>
              </a:rPr>
              <a:t>网络安全应急服务支撑单位</a:t>
            </a:r>
          </a:p>
        </p:txBody>
      </p:sp>
      <p:sp>
        <p:nvSpPr>
          <p:cNvPr id="176" name="矩形 175">
            <a:extLst>
              <a:ext uri="{FF2B5EF4-FFF2-40B4-BE49-F238E27FC236}">
                <a16:creationId xmlns:a16="http://schemas.microsoft.com/office/drawing/2014/main" id="{DEEE0FD7-3E91-4B7D-BF09-427B22BD18BF}"/>
              </a:ext>
            </a:extLst>
          </p:cNvPr>
          <p:cNvSpPr/>
          <p:nvPr/>
        </p:nvSpPr>
        <p:spPr>
          <a:xfrm>
            <a:off x="1260307" y="6108035"/>
            <a:ext cx="3518782" cy="338554"/>
          </a:xfrm>
          <a:prstGeom prst="rect">
            <a:avLst/>
          </a:prstGeom>
        </p:spPr>
        <p:txBody>
          <a:bodyPr wrap="square">
            <a:spAutoFit/>
          </a:bodyPr>
          <a:lstStyle/>
          <a:p>
            <a:pPr>
              <a:defRPr/>
            </a:pPr>
            <a:r>
              <a:rPr lang="zh-CN" altLang="en-US" sz="1600" dirty="0">
                <a:latin typeface="+mn-ea"/>
              </a:rPr>
              <a:t>电信网络诈骗治理支撑与服务单位</a:t>
            </a:r>
          </a:p>
        </p:txBody>
      </p:sp>
      <p:sp>
        <p:nvSpPr>
          <p:cNvPr id="177" name="矩形 176">
            <a:extLst>
              <a:ext uri="{FF2B5EF4-FFF2-40B4-BE49-F238E27FC236}">
                <a16:creationId xmlns:a16="http://schemas.microsoft.com/office/drawing/2014/main" id="{30790A8F-6052-4D54-8132-5469D32E21B0}"/>
              </a:ext>
            </a:extLst>
          </p:cNvPr>
          <p:cNvSpPr/>
          <p:nvPr/>
        </p:nvSpPr>
        <p:spPr>
          <a:xfrm>
            <a:off x="1288958" y="5653903"/>
            <a:ext cx="3038931" cy="322490"/>
          </a:xfrm>
          <a:prstGeom prst="rect">
            <a:avLst/>
          </a:prstGeom>
        </p:spPr>
        <p:txBody>
          <a:bodyPr/>
          <a:lstStyle/>
          <a:p>
            <a:pPr fontAlgn="base">
              <a:spcBef>
                <a:spcPct val="0"/>
              </a:spcBef>
              <a:spcAft>
                <a:spcPct val="0"/>
              </a:spcAft>
            </a:pPr>
            <a:r>
              <a:rPr lang="en-US" altLang="zh-CN" sz="1600" dirty="0">
                <a:latin typeface="+mn-ea"/>
                <a:cs typeface="+mj-cs"/>
              </a:rPr>
              <a:t>CCRC</a:t>
            </a:r>
            <a:r>
              <a:rPr lang="zh-CN" altLang="en-US" sz="1600" dirty="0">
                <a:latin typeface="+mn-ea"/>
                <a:cs typeface="+mj-cs"/>
              </a:rPr>
              <a:t>信息系统安全集成二级</a:t>
            </a:r>
          </a:p>
        </p:txBody>
      </p:sp>
      <p:grpSp>
        <p:nvGrpSpPr>
          <p:cNvPr id="178" name="Group 38">
            <a:extLst>
              <a:ext uri="{FF2B5EF4-FFF2-40B4-BE49-F238E27FC236}">
                <a16:creationId xmlns:a16="http://schemas.microsoft.com/office/drawing/2014/main" id="{73F15462-4D2B-4465-877D-7D049CE999B6}"/>
              </a:ext>
            </a:extLst>
          </p:cNvPr>
          <p:cNvGrpSpPr/>
          <p:nvPr/>
        </p:nvGrpSpPr>
        <p:grpSpPr>
          <a:xfrm>
            <a:off x="8475776" y="5730891"/>
            <a:ext cx="202715" cy="202580"/>
            <a:chOff x="8571240" y="5550087"/>
            <a:chExt cx="304072" cy="303870"/>
          </a:xfrm>
        </p:grpSpPr>
        <p:sp>
          <p:nvSpPr>
            <p:cNvPr id="179" name="Freeform 324">
              <a:extLst>
                <a:ext uri="{FF2B5EF4-FFF2-40B4-BE49-F238E27FC236}">
                  <a16:creationId xmlns:a16="http://schemas.microsoft.com/office/drawing/2014/main" id="{502281C7-D6BF-43E7-AF8C-2F0D2C2D6621}"/>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nvGrpSpPr>
            <p:cNvPr id="180" name="Group 41">
              <a:extLst>
                <a:ext uri="{FF2B5EF4-FFF2-40B4-BE49-F238E27FC236}">
                  <a16:creationId xmlns:a16="http://schemas.microsoft.com/office/drawing/2014/main" id="{8DEA8E97-9BE9-408E-AD67-7D708B55F548}"/>
                </a:ext>
              </a:extLst>
            </p:cNvPr>
            <p:cNvGrpSpPr/>
            <p:nvPr/>
          </p:nvGrpSpPr>
          <p:grpSpPr>
            <a:xfrm>
              <a:off x="8633181" y="5620427"/>
              <a:ext cx="183006" cy="180070"/>
              <a:chOff x="8633181" y="5620427"/>
              <a:chExt cx="183006" cy="180070"/>
            </a:xfrm>
            <a:solidFill>
              <a:schemeClr val="bg1"/>
            </a:solidFill>
          </p:grpSpPr>
          <p:sp>
            <p:nvSpPr>
              <p:cNvPr id="181" name="Freeform 325">
                <a:extLst>
                  <a:ext uri="{FF2B5EF4-FFF2-40B4-BE49-F238E27FC236}">
                    <a16:creationId xmlns:a16="http://schemas.microsoft.com/office/drawing/2014/main" id="{C665D3B1-4E7A-4DA6-81BF-C3B2BB46DA46}"/>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sp>
            <p:nvSpPr>
              <p:cNvPr id="182" name="Freeform 326">
                <a:extLst>
                  <a:ext uri="{FF2B5EF4-FFF2-40B4-BE49-F238E27FC236}">
                    <a16:creationId xmlns:a16="http://schemas.microsoft.com/office/drawing/2014/main" id="{A327F3F0-7B0D-4783-958B-B53EFD2F2B3F}"/>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00" dirty="0">
                  <a:latin typeface="+mn-ea"/>
                </a:endParaRPr>
              </a:p>
            </p:txBody>
          </p:sp>
        </p:grpSp>
      </p:grpSp>
      <p:sp>
        <p:nvSpPr>
          <p:cNvPr id="183" name="矩形 182">
            <a:extLst>
              <a:ext uri="{FF2B5EF4-FFF2-40B4-BE49-F238E27FC236}">
                <a16:creationId xmlns:a16="http://schemas.microsoft.com/office/drawing/2014/main" id="{F5441B19-80B5-4DDB-8800-E0A75C9BE7A5}"/>
              </a:ext>
            </a:extLst>
          </p:cNvPr>
          <p:cNvSpPr/>
          <p:nvPr/>
        </p:nvSpPr>
        <p:spPr>
          <a:xfrm>
            <a:off x="1288958" y="4717666"/>
            <a:ext cx="3154506" cy="338554"/>
          </a:xfrm>
          <a:prstGeom prst="rect">
            <a:avLst/>
          </a:prstGeom>
        </p:spPr>
        <p:txBody>
          <a:bodyPr wrap="square">
            <a:spAutoFit/>
          </a:bodyPr>
          <a:lstStyle/>
          <a:p>
            <a:pPr>
              <a:defRPr/>
            </a:pPr>
            <a:r>
              <a:rPr lang="zh-CN" altLang="en-US" sz="1600" dirty="0">
                <a:latin typeface="+mn-ea"/>
              </a:rPr>
              <a:t>国家高新技术企业</a:t>
            </a:r>
          </a:p>
        </p:txBody>
      </p:sp>
      <p:grpSp>
        <p:nvGrpSpPr>
          <p:cNvPr id="184" name="Group 38">
            <a:extLst>
              <a:ext uri="{FF2B5EF4-FFF2-40B4-BE49-F238E27FC236}">
                <a16:creationId xmlns:a16="http://schemas.microsoft.com/office/drawing/2014/main" id="{DE4E056E-0D8F-4640-ADA6-C94CD7B4DD36}"/>
              </a:ext>
            </a:extLst>
          </p:cNvPr>
          <p:cNvGrpSpPr/>
          <p:nvPr/>
        </p:nvGrpSpPr>
        <p:grpSpPr>
          <a:xfrm>
            <a:off x="1020144" y="4790093"/>
            <a:ext cx="202715" cy="202580"/>
            <a:chOff x="8571240" y="5550087"/>
            <a:chExt cx="304072" cy="303870"/>
          </a:xfrm>
        </p:grpSpPr>
        <p:sp>
          <p:nvSpPr>
            <p:cNvPr id="185" name="Freeform 324">
              <a:extLst>
                <a:ext uri="{FF2B5EF4-FFF2-40B4-BE49-F238E27FC236}">
                  <a16:creationId xmlns:a16="http://schemas.microsoft.com/office/drawing/2014/main" id="{522B0666-926C-4B2E-AE99-863BA33A05F0}"/>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86" name="Group 41">
              <a:extLst>
                <a:ext uri="{FF2B5EF4-FFF2-40B4-BE49-F238E27FC236}">
                  <a16:creationId xmlns:a16="http://schemas.microsoft.com/office/drawing/2014/main" id="{1D81D7F4-8FE5-4935-9DD7-A1C16C9EC7FC}"/>
                </a:ext>
              </a:extLst>
            </p:cNvPr>
            <p:cNvGrpSpPr/>
            <p:nvPr/>
          </p:nvGrpSpPr>
          <p:grpSpPr>
            <a:xfrm>
              <a:off x="8633181" y="5620427"/>
              <a:ext cx="183006" cy="180070"/>
              <a:chOff x="8633181" y="5620427"/>
              <a:chExt cx="183006" cy="180070"/>
            </a:xfrm>
            <a:solidFill>
              <a:schemeClr val="bg1"/>
            </a:solidFill>
          </p:grpSpPr>
          <p:sp>
            <p:nvSpPr>
              <p:cNvPr id="187" name="Freeform 325">
                <a:extLst>
                  <a:ext uri="{FF2B5EF4-FFF2-40B4-BE49-F238E27FC236}">
                    <a16:creationId xmlns:a16="http://schemas.microsoft.com/office/drawing/2014/main" id="{BB848FD5-B8DD-47CA-906D-27E11F2F8539}"/>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88" name="Freeform 326">
                <a:extLst>
                  <a:ext uri="{FF2B5EF4-FFF2-40B4-BE49-F238E27FC236}">
                    <a16:creationId xmlns:a16="http://schemas.microsoft.com/office/drawing/2014/main" id="{E60C32BE-FA38-4A79-80BC-6BBDEA6E61D5}"/>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
        <p:nvSpPr>
          <p:cNvPr id="189" name="矩形 188">
            <a:extLst>
              <a:ext uri="{FF2B5EF4-FFF2-40B4-BE49-F238E27FC236}">
                <a16:creationId xmlns:a16="http://schemas.microsoft.com/office/drawing/2014/main" id="{AD77FF72-1FF8-4CAC-9A89-A3F23D7778FB}"/>
              </a:ext>
            </a:extLst>
          </p:cNvPr>
          <p:cNvSpPr/>
          <p:nvPr/>
        </p:nvSpPr>
        <p:spPr>
          <a:xfrm>
            <a:off x="5157258" y="4717666"/>
            <a:ext cx="2962345" cy="282349"/>
          </a:xfrm>
          <a:prstGeom prst="rect">
            <a:avLst/>
          </a:prstGeom>
        </p:spPr>
        <p:txBody>
          <a:bodyPr/>
          <a:lstStyle/>
          <a:p>
            <a:pPr fontAlgn="base">
              <a:spcBef>
                <a:spcPct val="0"/>
              </a:spcBef>
              <a:spcAft>
                <a:spcPct val="0"/>
              </a:spcAft>
            </a:pPr>
            <a:r>
              <a:rPr lang="en-US" altLang="zh-CN" sz="1600" dirty="0">
                <a:latin typeface="+mn-ea"/>
                <a:cs typeface="+mj-cs"/>
              </a:rPr>
              <a:t>Java EE</a:t>
            </a:r>
            <a:r>
              <a:rPr lang="zh-CN" altLang="en-US" sz="1600" dirty="0">
                <a:latin typeface="+mn-ea"/>
                <a:cs typeface="+mj-cs"/>
              </a:rPr>
              <a:t>规范组织专家组成员</a:t>
            </a:r>
          </a:p>
        </p:txBody>
      </p:sp>
      <p:grpSp>
        <p:nvGrpSpPr>
          <p:cNvPr id="190" name="Group 38">
            <a:extLst>
              <a:ext uri="{FF2B5EF4-FFF2-40B4-BE49-F238E27FC236}">
                <a16:creationId xmlns:a16="http://schemas.microsoft.com/office/drawing/2014/main" id="{AF1FA969-DA9E-40D9-A479-4124EC48DA29}"/>
              </a:ext>
            </a:extLst>
          </p:cNvPr>
          <p:cNvGrpSpPr/>
          <p:nvPr/>
        </p:nvGrpSpPr>
        <p:grpSpPr>
          <a:xfrm>
            <a:off x="4885013" y="4790093"/>
            <a:ext cx="202715" cy="202580"/>
            <a:chOff x="8571240" y="5550087"/>
            <a:chExt cx="304072" cy="303870"/>
          </a:xfrm>
        </p:grpSpPr>
        <p:sp>
          <p:nvSpPr>
            <p:cNvPr id="191" name="Freeform 324">
              <a:extLst>
                <a:ext uri="{FF2B5EF4-FFF2-40B4-BE49-F238E27FC236}">
                  <a16:creationId xmlns:a16="http://schemas.microsoft.com/office/drawing/2014/main" id="{99B8A75C-D468-491E-912B-CBF85B8AA210}"/>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92" name="Group 41">
              <a:extLst>
                <a:ext uri="{FF2B5EF4-FFF2-40B4-BE49-F238E27FC236}">
                  <a16:creationId xmlns:a16="http://schemas.microsoft.com/office/drawing/2014/main" id="{84D7B957-8BE4-40F0-8874-DC89C67B4BEB}"/>
                </a:ext>
              </a:extLst>
            </p:cNvPr>
            <p:cNvGrpSpPr/>
            <p:nvPr/>
          </p:nvGrpSpPr>
          <p:grpSpPr>
            <a:xfrm>
              <a:off x="8633181" y="5620427"/>
              <a:ext cx="183006" cy="180070"/>
              <a:chOff x="8633181" y="5620427"/>
              <a:chExt cx="183006" cy="180070"/>
            </a:xfrm>
            <a:solidFill>
              <a:schemeClr val="bg1"/>
            </a:solidFill>
          </p:grpSpPr>
          <p:sp>
            <p:nvSpPr>
              <p:cNvPr id="193" name="Freeform 325">
                <a:extLst>
                  <a:ext uri="{FF2B5EF4-FFF2-40B4-BE49-F238E27FC236}">
                    <a16:creationId xmlns:a16="http://schemas.microsoft.com/office/drawing/2014/main" id="{1E536F28-D54C-4049-91A4-DA42166BF300}"/>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194" name="Freeform 326">
                <a:extLst>
                  <a:ext uri="{FF2B5EF4-FFF2-40B4-BE49-F238E27FC236}">
                    <a16:creationId xmlns:a16="http://schemas.microsoft.com/office/drawing/2014/main" id="{980A03A0-840B-4DC2-B2D8-0206F0839491}"/>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
        <p:nvSpPr>
          <p:cNvPr id="195" name="矩形 194">
            <a:extLst>
              <a:ext uri="{FF2B5EF4-FFF2-40B4-BE49-F238E27FC236}">
                <a16:creationId xmlns:a16="http://schemas.microsoft.com/office/drawing/2014/main" id="{E0DD975B-52E1-44F1-8EEC-CACF838CFB7B}"/>
              </a:ext>
            </a:extLst>
          </p:cNvPr>
          <p:cNvSpPr/>
          <p:nvPr/>
        </p:nvSpPr>
        <p:spPr>
          <a:xfrm>
            <a:off x="8797429" y="4705375"/>
            <a:ext cx="2623871" cy="338554"/>
          </a:xfrm>
          <a:prstGeom prst="rect">
            <a:avLst/>
          </a:prstGeom>
        </p:spPr>
        <p:txBody>
          <a:bodyPr wrap="square">
            <a:spAutoFit/>
          </a:bodyPr>
          <a:lstStyle/>
          <a:p>
            <a:pPr>
              <a:defRPr/>
            </a:pPr>
            <a:r>
              <a:rPr lang="zh-CN" altLang="en-US" sz="1600" dirty="0">
                <a:solidFill>
                  <a:srgbClr val="000000"/>
                </a:solidFill>
                <a:latin typeface="+mn-ea"/>
              </a:rPr>
              <a:t>国家</a:t>
            </a:r>
            <a:r>
              <a:rPr lang="en-US" altLang="zh-CN" sz="1600" dirty="0">
                <a:latin typeface="+mn-ea"/>
              </a:rPr>
              <a:t>863</a:t>
            </a:r>
            <a:r>
              <a:rPr lang="zh-CN" altLang="en-US" sz="1600" dirty="0">
                <a:solidFill>
                  <a:srgbClr val="000000"/>
                </a:solidFill>
                <a:latin typeface="+mn-ea"/>
              </a:rPr>
              <a:t>计划项目成员 </a:t>
            </a:r>
          </a:p>
        </p:txBody>
      </p:sp>
      <p:grpSp>
        <p:nvGrpSpPr>
          <p:cNvPr id="196" name="Group 38">
            <a:extLst>
              <a:ext uri="{FF2B5EF4-FFF2-40B4-BE49-F238E27FC236}">
                <a16:creationId xmlns:a16="http://schemas.microsoft.com/office/drawing/2014/main" id="{04BB8C9E-250A-4E9F-993F-CE68BA7A601A}"/>
              </a:ext>
            </a:extLst>
          </p:cNvPr>
          <p:cNvGrpSpPr/>
          <p:nvPr/>
        </p:nvGrpSpPr>
        <p:grpSpPr>
          <a:xfrm>
            <a:off x="8467756" y="4771212"/>
            <a:ext cx="202715" cy="202580"/>
            <a:chOff x="8571240" y="5550087"/>
            <a:chExt cx="304072" cy="303870"/>
          </a:xfrm>
        </p:grpSpPr>
        <p:sp>
          <p:nvSpPr>
            <p:cNvPr id="197" name="Freeform 324">
              <a:extLst>
                <a:ext uri="{FF2B5EF4-FFF2-40B4-BE49-F238E27FC236}">
                  <a16:creationId xmlns:a16="http://schemas.microsoft.com/office/drawing/2014/main" id="{B469C087-D47C-4AF7-B98E-669D37B42D08}"/>
                </a:ext>
              </a:extLst>
            </p:cNvPr>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00000"/>
            </a:solidFill>
            <a:ln>
              <a:noFill/>
            </a:ln>
            <a:effectLst/>
          </p:spPr>
          <p:txBody>
            <a:bodyPr wrap="none" anchor="ctr"/>
            <a:lstStyle/>
            <a:p>
              <a:endParaRPr lang="en-US" sz="1200" dirty="0">
                <a:latin typeface="+mn-ea"/>
              </a:endParaRPr>
            </a:p>
          </p:txBody>
        </p:sp>
        <p:grpSp>
          <p:nvGrpSpPr>
            <p:cNvPr id="198" name="Group 41">
              <a:extLst>
                <a:ext uri="{FF2B5EF4-FFF2-40B4-BE49-F238E27FC236}">
                  <a16:creationId xmlns:a16="http://schemas.microsoft.com/office/drawing/2014/main" id="{D661E354-4998-4540-8EFF-63D9EA913E9E}"/>
                </a:ext>
              </a:extLst>
            </p:cNvPr>
            <p:cNvGrpSpPr/>
            <p:nvPr/>
          </p:nvGrpSpPr>
          <p:grpSpPr>
            <a:xfrm>
              <a:off x="8633181" y="5620427"/>
              <a:ext cx="183006" cy="180070"/>
              <a:chOff x="8633181" y="5620427"/>
              <a:chExt cx="183006" cy="180070"/>
            </a:xfrm>
            <a:solidFill>
              <a:schemeClr val="bg1"/>
            </a:solidFill>
          </p:grpSpPr>
          <p:sp>
            <p:nvSpPr>
              <p:cNvPr id="199" name="Freeform 325">
                <a:extLst>
                  <a:ext uri="{FF2B5EF4-FFF2-40B4-BE49-F238E27FC236}">
                    <a16:creationId xmlns:a16="http://schemas.microsoft.com/office/drawing/2014/main" id="{10D5C865-2B4A-4FE7-9072-F361BD4BA525}"/>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endParaRPr lang="en-US" sz="1200" dirty="0">
                  <a:latin typeface="+mn-ea"/>
                </a:endParaRPr>
              </a:p>
            </p:txBody>
          </p:sp>
          <p:sp>
            <p:nvSpPr>
              <p:cNvPr id="200" name="Freeform 326">
                <a:extLst>
                  <a:ext uri="{FF2B5EF4-FFF2-40B4-BE49-F238E27FC236}">
                    <a16:creationId xmlns:a16="http://schemas.microsoft.com/office/drawing/2014/main" id="{1EB4AE72-CF73-4BF9-B213-9C0DD3038709}"/>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endParaRPr lang="en-US" sz="1200" dirty="0">
                  <a:latin typeface="+mn-ea"/>
                </a:endParaRPr>
              </a:p>
            </p:txBody>
          </p:sp>
        </p:grpSp>
      </p:grpSp>
    </p:spTree>
    <p:extLst>
      <p:ext uri="{BB962C8B-B14F-4D97-AF65-F5344CB8AC3E}">
        <p14:creationId xmlns:p14="http://schemas.microsoft.com/office/powerpoint/2010/main" val="62612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TongWeb</a:t>
            </a:r>
            <a:r>
              <a:rPr lang="zh-CN" altLang="en-US" dirty="0"/>
              <a:t>的创新与应用</a:t>
            </a: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4189" t="892" r="14157" b="10712"/>
          <a:stretch>
            <a:fillRect/>
          </a:stretch>
        </p:blipFill>
        <p:spPr>
          <a:xfrm>
            <a:off x="7931216" y="2116886"/>
            <a:ext cx="2959581" cy="1010093"/>
          </a:xfrm>
          <a:prstGeom prst="rect">
            <a:avLst/>
          </a:prstGeom>
        </p:spPr>
      </p:pic>
      <p:sp>
        <p:nvSpPr>
          <p:cNvPr id="9" name="文本框 8"/>
          <p:cNvSpPr txBox="1"/>
          <p:nvPr/>
        </p:nvSpPr>
        <p:spPr>
          <a:xfrm>
            <a:off x="1599427" y="3630779"/>
            <a:ext cx="1382047" cy="276999"/>
          </a:xfrm>
          <a:prstGeom prst="rect">
            <a:avLst/>
          </a:prstGeom>
          <a:noFill/>
        </p:spPr>
        <p:txBody>
          <a:bodyPr wrap="square" lIns="0" tIns="0" rIns="0" bIns="0" rtlCol="0">
            <a:spAutoFit/>
          </a:bodyPr>
          <a:lstStyle/>
          <a:p>
            <a:pPr algn="ctr"/>
            <a:r>
              <a:rPr lang="en-US" altLang="zh-CN" b="1" dirty="0">
                <a:solidFill>
                  <a:srgbClr val="FF0000"/>
                </a:solidFill>
                <a:latin typeface="+mj-ea"/>
                <a:ea typeface="+mj-ea"/>
              </a:rPr>
              <a:t>1995</a:t>
            </a:r>
            <a:r>
              <a:rPr lang="zh-CN" altLang="en-US" b="1" dirty="0">
                <a:solidFill>
                  <a:srgbClr val="FF0000"/>
                </a:solidFill>
                <a:latin typeface="+mj-ea"/>
                <a:ea typeface="+mj-ea"/>
              </a:rPr>
              <a:t>年</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808" y="1564341"/>
            <a:ext cx="1121864" cy="156263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175" y="2026966"/>
            <a:ext cx="1734048" cy="1100013"/>
          </a:xfrm>
          <a:prstGeom prst="rect">
            <a:avLst/>
          </a:prstGeom>
        </p:spPr>
      </p:pic>
      <p:sp>
        <p:nvSpPr>
          <p:cNvPr id="12" name="文本框 11"/>
          <p:cNvSpPr txBox="1"/>
          <p:nvPr/>
        </p:nvSpPr>
        <p:spPr>
          <a:xfrm>
            <a:off x="4580277" y="3660176"/>
            <a:ext cx="1382047" cy="276999"/>
          </a:xfrm>
          <a:prstGeom prst="rect">
            <a:avLst/>
          </a:prstGeom>
          <a:noFill/>
        </p:spPr>
        <p:txBody>
          <a:bodyPr wrap="square" lIns="0" tIns="0" rIns="0" bIns="0" rtlCol="0">
            <a:spAutoFit/>
          </a:bodyPr>
          <a:lstStyle/>
          <a:p>
            <a:pPr algn="ctr"/>
            <a:r>
              <a:rPr lang="en-US" altLang="zh-CN" b="1" dirty="0">
                <a:solidFill>
                  <a:srgbClr val="FF0000"/>
                </a:solidFill>
                <a:latin typeface="+mj-ea"/>
                <a:ea typeface="+mj-ea"/>
              </a:rPr>
              <a:t>1998</a:t>
            </a:r>
            <a:r>
              <a:rPr lang="zh-CN" altLang="en-US" b="1" dirty="0">
                <a:solidFill>
                  <a:srgbClr val="FF0000"/>
                </a:solidFill>
                <a:latin typeface="+mj-ea"/>
                <a:ea typeface="+mj-ea"/>
              </a:rPr>
              <a:t>年</a:t>
            </a:r>
          </a:p>
        </p:txBody>
      </p:sp>
      <p:sp>
        <p:nvSpPr>
          <p:cNvPr id="13" name="文本框 12"/>
          <p:cNvSpPr txBox="1"/>
          <p:nvPr/>
        </p:nvSpPr>
        <p:spPr>
          <a:xfrm>
            <a:off x="826130" y="1112556"/>
            <a:ext cx="5003721" cy="338554"/>
          </a:xfrm>
          <a:prstGeom prst="rect">
            <a:avLst/>
          </a:prstGeom>
          <a:noFill/>
        </p:spPr>
        <p:txBody>
          <a:bodyPr wrap="square" lIns="0" tIns="0" rIns="0" bIns="0" rtlCol="0">
            <a:spAutoFit/>
          </a:bodyPr>
          <a:lstStyle/>
          <a:p>
            <a:r>
              <a:rPr lang="zh-CN" altLang="en-US" sz="2200" dirty="0">
                <a:latin typeface="+mj-ea"/>
                <a:ea typeface="+mj-ea"/>
              </a:rPr>
              <a:t>随着</a:t>
            </a:r>
            <a:r>
              <a:rPr lang="en-US" altLang="zh-CN" sz="2200" dirty="0">
                <a:latin typeface="+mj-ea"/>
                <a:ea typeface="+mj-ea"/>
              </a:rPr>
              <a:t>www</a:t>
            </a:r>
            <a:r>
              <a:rPr lang="zh-CN" altLang="en-US" sz="2200" dirty="0">
                <a:latin typeface="+mj-ea"/>
                <a:ea typeface="+mj-ea"/>
              </a:rPr>
              <a:t>互联网浪潮的发展</a:t>
            </a:r>
          </a:p>
        </p:txBody>
      </p:sp>
      <p:sp>
        <p:nvSpPr>
          <p:cNvPr id="15" name="文本框 14"/>
          <p:cNvSpPr txBox="1"/>
          <p:nvPr/>
        </p:nvSpPr>
        <p:spPr>
          <a:xfrm>
            <a:off x="7514989" y="3292565"/>
            <a:ext cx="3375808" cy="636649"/>
          </a:xfrm>
          <a:prstGeom prst="rect">
            <a:avLst/>
          </a:prstGeom>
          <a:noFill/>
        </p:spPr>
        <p:txBody>
          <a:bodyPr wrap="square" lIns="0" tIns="0" rIns="0" bIns="0" rtlCol="0">
            <a:spAutoFit/>
          </a:bodyPr>
          <a:lstStyle/>
          <a:p>
            <a:pPr algn="ctr">
              <a:lnSpc>
                <a:spcPct val="120000"/>
              </a:lnSpc>
            </a:pPr>
            <a:r>
              <a:rPr lang="en-US" altLang="zh-CN" b="1" dirty="0">
                <a:solidFill>
                  <a:srgbClr val="FF0000"/>
                </a:solidFill>
                <a:latin typeface="+mj-ea"/>
                <a:ea typeface="+mj-ea"/>
              </a:rPr>
              <a:t>2000</a:t>
            </a:r>
            <a:r>
              <a:rPr lang="zh-CN" altLang="en-US" b="1" dirty="0">
                <a:solidFill>
                  <a:srgbClr val="FF0000"/>
                </a:solidFill>
                <a:latin typeface="+mj-ea"/>
                <a:ea typeface="+mj-ea"/>
              </a:rPr>
              <a:t>年</a:t>
            </a:r>
            <a:r>
              <a:rPr lang="en-US" altLang="zh-CN" b="1" dirty="0">
                <a:solidFill>
                  <a:srgbClr val="FF0000"/>
                </a:solidFill>
                <a:latin typeface="+mj-ea"/>
                <a:ea typeface="+mj-ea"/>
              </a:rPr>
              <a:t>10</a:t>
            </a:r>
            <a:r>
              <a:rPr lang="zh-CN" altLang="en-US" b="1" dirty="0">
                <a:solidFill>
                  <a:srgbClr val="FF0000"/>
                </a:solidFill>
                <a:latin typeface="+mj-ea"/>
                <a:ea typeface="+mj-ea"/>
              </a:rPr>
              <a:t>月</a:t>
            </a:r>
            <a:r>
              <a:rPr lang="en-US" altLang="zh-CN" b="1" dirty="0">
                <a:solidFill>
                  <a:srgbClr val="FF0000"/>
                </a:solidFill>
                <a:latin typeface="+mj-ea"/>
                <a:ea typeface="+mj-ea"/>
              </a:rPr>
              <a:t>26</a:t>
            </a:r>
            <a:r>
              <a:rPr lang="zh-CN" altLang="en-US" b="1" dirty="0">
                <a:solidFill>
                  <a:srgbClr val="FF0000"/>
                </a:solidFill>
                <a:latin typeface="+mj-ea"/>
                <a:ea typeface="+mj-ea"/>
              </a:rPr>
              <a:t>日</a:t>
            </a:r>
            <a:endParaRPr lang="en-US" altLang="zh-CN" b="1" dirty="0">
              <a:solidFill>
                <a:srgbClr val="FF0000"/>
              </a:solidFill>
              <a:latin typeface="+mj-ea"/>
              <a:ea typeface="+mj-ea"/>
            </a:endParaRPr>
          </a:p>
          <a:p>
            <a:pPr algn="ctr">
              <a:lnSpc>
                <a:spcPct val="120000"/>
              </a:lnSpc>
            </a:pPr>
            <a:r>
              <a:rPr lang="zh-CN" altLang="en-US" b="1" dirty="0">
                <a:latin typeface="+mj-ea"/>
                <a:ea typeface="+mj-ea"/>
              </a:rPr>
              <a:t>于中国</a:t>
            </a:r>
            <a:r>
              <a:rPr lang="en-US" altLang="zh-CN" b="1" dirty="0">
                <a:latin typeface="+mj-ea"/>
                <a:ea typeface="+mj-ea"/>
              </a:rPr>
              <a:t>J2EE</a:t>
            </a:r>
            <a:r>
              <a:rPr lang="zh-CN" altLang="en-US" b="1" dirty="0">
                <a:latin typeface="+mj-ea"/>
                <a:ea typeface="+mj-ea"/>
              </a:rPr>
              <a:t>行业会议正式发布</a:t>
            </a:r>
          </a:p>
        </p:txBody>
      </p:sp>
      <p:sp>
        <p:nvSpPr>
          <p:cNvPr id="5" name="右箭头 4"/>
          <p:cNvSpPr/>
          <p:nvPr/>
        </p:nvSpPr>
        <p:spPr>
          <a:xfrm>
            <a:off x="3325521" y="2486962"/>
            <a:ext cx="632117" cy="438268"/>
          </a:xfrm>
          <a:prstGeom prst="rightArrow">
            <a:avLst>
              <a:gd name="adj1" fmla="val 55490"/>
              <a:gd name="adj2" fmla="val 50000"/>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a:extLst>
              <a:ext uri="{FF2B5EF4-FFF2-40B4-BE49-F238E27FC236}">
                <a16:creationId xmlns:a16="http://schemas.microsoft.com/office/drawing/2014/main" id="{A1C2CE1E-F2B0-469C-8782-FB3F36A0C9A1}"/>
              </a:ext>
            </a:extLst>
          </p:cNvPr>
          <p:cNvSpPr/>
          <p:nvPr/>
        </p:nvSpPr>
        <p:spPr>
          <a:xfrm>
            <a:off x="811697" y="4826238"/>
            <a:ext cx="11016934" cy="1163652"/>
          </a:xfrm>
          <a:prstGeom prst="rect">
            <a:avLst/>
          </a:prstGeom>
        </p:spPr>
        <p:txBody>
          <a:bodyPr wrap="square">
            <a:spAutoFit/>
          </a:bodyPr>
          <a:lstStyle/>
          <a:p>
            <a:pPr>
              <a:lnSpc>
                <a:spcPct val="120000"/>
              </a:lnSpc>
            </a:pPr>
            <a:r>
              <a:rPr lang="zh-CN" altLang="en-US" sz="2000" dirty="0"/>
              <a:t>并应用于科技部万方数据电子商务系统项目，是</a:t>
            </a:r>
            <a:r>
              <a:rPr lang="zh-CN" altLang="en-US" sz="2000" b="1" dirty="0"/>
              <a:t>国内首家发布的商用</a:t>
            </a:r>
            <a:r>
              <a:rPr lang="en-US" altLang="zh-CN" sz="2000" b="1" dirty="0"/>
              <a:t>Java</a:t>
            </a:r>
            <a:r>
              <a:rPr lang="zh-CN" altLang="en-US" sz="2000" b="1" dirty="0"/>
              <a:t>应用服务器产品</a:t>
            </a:r>
            <a:r>
              <a:rPr lang="zh-CN" altLang="en-US" sz="2000" dirty="0"/>
              <a:t>。</a:t>
            </a:r>
            <a:endParaRPr lang="en-US" altLang="zh-CN" sz="2000" dirty="0"/>
          </a:p>
          <a:p>
            <a:pPr>
              <a:lnSpc>
                <a:spcPct val="120000"/>
              </a:lnSpc>
            </a:pPr>
            <a:r>
              <a:rPr lang="zh-CN" altLang="en-US" sz="2000" dirty="0"/>
              <a:t>东方通紧随信息技术发展潮流，围绕企业客户的核心商业需求，不断创新研发，近期推出</a:t>
            </a:r>
            <a:r>
              <a:rPr lang="en-US" altLang="zh-CN" sz="2000" b="1" dirty="0"/>
              <a:t>TongWeb7.0</a:t>
            </a:r>
            <a:r>
              <a:rPr lang="zh-CN" altLang="en-US" sz="2000" b="1" dirty="0"/>
              <a:t>，综合性能提升</a:t>
            </a:r>
            <a:r>
              <a:rPr lang="en-US" altLang="zh-CN" sz="2000" b="1" dirty="0"/>
              <a:t>10%-20%</a:t>
            </a:r>
            <a:endParaRPr lang="zh-CN" altLang="en-US" sz="2000" b="1" dirty="0"/>
          </a:p>
        </p:txBody>
      </p:sp>
      <p:sp>
        <p:nvSpPr>
          <p:cNvPr id="7" name="矩形 6">
            <a:extLst>
              <a:ext uri="{FF2B5EF4-FFF2-40B4-BE49-F238E27FC236}">
                <a16:creationId xmlns:a16="http://schemas.microsoft.com/office/drawing/2014/main" id="{05559FB4-7678-4C6F-8C84-66168A6E3A18}"/>
              </a:ext>
            </a:extLst>
          </p:cNvPr>
          <p:cNvSpPr/>
          <p:nvPr/>
        </p:nvSpPr>
        <p:spPr>
          <a:xfrm>
            <a:off x="577536" y="4613504"/>
            <a:ext cx="11423374" cy="1605219"/>
          </a:xfrm>
          <a:prstGeom prst="rect">
            <a:avLst/>
          </a:prstGeom>
          <a:noFill/>
          <a:ln w="3175">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矩形 93">
            <a:extLst>
              <a:ext uri="{FF2B5EF4-FFF2-40B4-BE49-F238E27FC236}">
                <a16:creationId xmlns:a16="http://schemas.microsoft.com/office/drawing/2014/main" id="{C48ACFBB-6A28-467F-BE89-78C2D00F7ED8}"/>
              </a:ext>
            </a:extLst>
          </p:cNvPr>
          <p:cNvSpPr/>
          <p:nvPr/>
        </p:nvSpPr>
        <p:spPr>
          <a:xfrm>
            <a:off x="505980" y="4542854"/>
            <a:ext cx="406135" cy="39826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93">
            <a:extLst>
              <a:ext uri="{FF2B5EF4-FFF2-40B4-BE49-F238E27FC236}">
                <a16:creationId xmlns:a16="http://schemas.microsoft.com/office/drawing/2014/main" id="{D009E089-B808-4A66-9699-ECD9231C7584}"/>
              </a:ext>
            </a:extLst>
          </p:cNvPr>
          <p:cNvSpPr/>
          <p:nvPr/>
        </p:nvSpPr>
        <p:spPr>
          <a:xfrm rot="5400000">
            <a:off x="11671575" y="4546788"/>
            <a:ext cx="406135" cy="39826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右箭头 4">
            <a:extLst>
              <a:ext uri="{FF2B5EF4-FFF2-40B4-BE49-F238E27FC236}">
                <a16:creationId xmlns:a16="http://schemas.microsoft.com/office/drawing/2014/main" id="{B56AA5DB-40D9-4F38-913F-777BCC475B88}"/>
              </a:ext>
            </a:extLst>
          </p:cNvPr>
          <p:cNvSpPr/>
          <p:nvPr/>
        </p:nvSpPr>
        <p:spPr>
          <a:xfrm>
            <a:off x="6893049" y="2486962"/>
            <a:ext cx="632117" cy="438268"/>
          </a:xfrm>
          <a:prstGeom prst="rightArrow">
            <a:avLst>
              <a:gd name="adj1" fmla="val 55490"/>
              <a:gd name="adj2" fmla="val 50000"/>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a:extLst>
              <a:ext uri="{FF2B5EF4-FFF2-40B4-BE49-F238E27FC236}">
                <a16:creationId xmlns:a16="http://schemas.microsoft.com/office/drawing/2014/main" id="{9E635B25-F9F2-4856-84B0-634BE989DB07}"/>
              </a:ext>
            </a:extLst>
          </p:cNvPr>
          <p:cNvSpPr/>
          <p:nvPr/>
        </p:nvSpPr>
        <p:spPr>
          <a:xfrm>
            <a:off x="1696453" y="3570692"/>
            <a:ext cx="1220026" cy="3971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a:extLst>
              <a:ext uri="{FF2B5EF4-FFF2-40B4-BE49-F238E27FC236}">
                <a16:creationId xmlns:a16="http://schemas.microsoft.com/office/drawing/2014/main" id="{3F832629-283C-460B-9B7C-61337F77ACBD}"/>
              </a:ext>
            </a:extLst>
          </p:cNvPr>
          <p:cNvSpPr/>
          <p:nvPr/>
        </p:nvSpPr>
        <p:spPr>
          <a:xfrm>
            <a:off x="4661287" y="3600089"/>
            <a:ext cx="1220026" cy="3971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矩形 25">
            <a:extLst>
              <a:ext uri="{FF2B5EF4-FFF2-40B4-BE49-F238E27FC236}">
                <a16:creationId xmlns:a16="http://schemas.microsoft.com/office/drawing/2014/main" id="{5FAEF980-87A2-40CF-B1AA-E81C65A88877}"/>
              </a:ext>
            </a:extLst>
          </p:cNvPr>
          <p:cNvSpPr/>
          <p:nvPr/>
        </p:nvSpPr>
        <p:spPr>
          <a:xfrm>
            <a:off x="7506981" y="3238043"/>
            <a:ext cx="3391824" cy="74569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6CD1EF-0F49-474C-A964-3A809AB51CC1}"/>
              </a:ext>
            </a:extLst>
          </p:cNvPr>
          <p:cNvSpPr>
            <a:spLocks noGrp="1"/>
          </p:cNvSpPr>
          <p:nvPr>
            <p:ph type="title"/>
          </p:nvPr>
        </p:nvSpPr>
        <p:spPr/>
        <p:txBody>
          <a:bodyPr/>
          <a:lstStyle/>
          <a:p>
            <a:r>
              <a:rPr lang="zh-CN" altLang="en-US" dirty="0"/>
              <a:t>安全的</a:t>
            </a:r>
            <a:r>
              <a:rPr lang="en-US" altLang="zh-CN" dirty="0"/>
              <a:t>JavaEE</a:t>
            </a:r>
            <a:r>
              <a:rPr lang="zh-CN" altLang="en-US" dirty="0"/>
              <a:t>中间件</a:t>
            </a:r>
            <a:r>
              <a:rPr lang="en-US" altLang="zh-CN" dirty="0" err="1"/>
              <a:t>TongWeb</a:t>
            </a:r>
            <a:r>
              <a:rPr lang="en-US" altLang="zh-CN" dirty="0"/>
              <a:t/>
            </a:r>
            <a:br>
              <a:rPr lang="en-US" altLang="zh-CN" dirty="0"/>
            </a:br>
            <a:endParaRPr lang="zh-CN" altLang="en-US" dirty="0"/>
          </a:p>
        </p:txBody>
      </p:sp>
      <p:pic>
        <p:nvPicPr>
          <p:cNvPr id="6" name="图片 5">
            <a:extLst>
              <a:ext uri="{FF2B5EF4-FFF2-40B4-BE49-F238E27FC236}">
                <a16:creationId xmlns:a16="http://schemas.microsoft.com/office/drawing/2014/main" id="{D8DA5AB6-A23E-4EC8-80EF-0A78831BD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03" b="3851"/>
          <a:stretch/>
        </p:blipFill>
        <p:spPr>
          <a:xfrm>
            <a:off x="773295" y="798688"/>
            <a:ext cx="10040430" cy="5305926"/>
          </a:xfrm>
          <a:prstGeom prst="rect">
            <a:avLst/>
          </a:prstGeom>
        </p:spPr>
      </p:pic>
      <p:sp>
        <p:nvSpPr>
          <p:cNvPr id="8" name="TextBox 17">
            <a:extLst>
              <a:ext uri="{FF2B5EF4-FFF2-40B4-BE49-F238E27FC236}">
                <a16:creationId xmlns:a16="http://schemas.microsoft.com/office/drawing/2014/main" id="{1F04BFAE-7FE8-48D0-A3A3-05A44C54D523}"/>
              </a:ext>
            </a:extLst>
          </p:cNvPr>
          <p:cNvSpPr txBox="1">
            <a:spLocks noChangeArrowheads="1"/>
          </p:cNvSpPr>
          <p:nvPr/>
        </p:nvSpPr>
        <p:spPr bwMode="auto">
          <a:xfrm>
            <a:off x="1241549" y="5721928"/>
            <a:ext cx="9708901" cy="772584"/>
          </a:xfrm>
          <a:prstGeom prst="rect">
            <a:avLst/>
          </a:prstGeom>
          <a:noFill/>
          <a:ln w="9525">
            <a:noFill/>
            <a:miter lim="800000"/>
            <a:headEnd/>
            <a:tailEnd/>
          </a:ln>
        </p:spPr>
        <p:txBody>
          <a:bodyPr wrap="square">
            <a:spAutoFit/>
          </a:bodyPr>
          <a:lstStyle/>
          <a:p>
            <a:pPr>
              <a:lnSpc>
                <a:spcPct val="130000"/>
              </a:lnSpc>
              <a:defRPr/>
            </a:pPr>
            <a:r>
              <a:rPr lang="en-US" altLang="zh-CN" b="1" spc="300" dirty="0">
                <a:cs typeface="+mn-ea"/>
                <a:sym typeface="+mn-lt"/>
              </a:rPr>
              <a:t>JavaEE</a:t>
            </a:r>
            <a:r>
              <a:rPr lang="zh-CN" altLang="en-US" b="1" spc="300" dirty="0">
                <a:cs typeface="+mn-ea"/>
                <a:sym typeface="+mn-lt"/>
              </a:rPr>
              <a:t>应用服务器指符合</a:t>
            </a:r>
            <a:r>
              <a:rPr lang="en-US" altLang="zh-CN" b="1" spc="300" dirty="0">
                <a:cs typeface="+mn-ea"/>
                <a:sym typeface="+mn-lt"/>
              </a:rPr>
              <a:t>JavaEE</a:t>
            </a:r>
            <a:r>
              <a:rPr lang="zh-CN" altLang="en-US" b="1" spc="300" dirty="0">
                <a:cs typeface="+mn-ea"/>
                <a:sym typeface="+mn-lt"/>
              </a:rPr>
              <a:t>规范标准和技术的</a:t>
            </a:r>
            <a:r>
              <a:rPr lang="en-US" altLang="zh-CN" b="1" spc="300" dirty="0">
                <a:cs typeface="+mn-ea"/>
                <a:sym typeface="+mn-lt"/>
              </a:rPr>
              <a:t>Web</a:t>
            </a:r>
            <a:r>
              <a:rPr lang="zh-CN" altLang="en-US" b="1" spc="300" dirty="0">
                <a:cs typeface="+mn-ea"/>
                <a:sym typeface="+mn-lt"/>
              </a:rPr>
              <a:t>应用服务器产品，  为企业级应用组件提供标准化的 </a:t>
            </a:r>
            <a:r>
              <a:rPr lang="zh-CN" altLang="en-US" b="1" spc="300" dirty="0">
                <a:solidFill>
                  <a:srgbClr val="C00000"/>
                </a:solidFill>
                <a:cs typeface="+mn-ea"/>
                <a:sym typeface="+mn-lt"/>
              </a:rPr>
              <a:t>开发模型 </a:t>
            </a:r>
            <a:r>
              <a:rPr lang="zh-CN" altLang="en-US" b="1" spc="300" dirty="0">
                <a:cs typeface="+mn-ea"/>
                <a:sym typeface="+mn-lt"/>
              </a:rPr>
              <a:t>和 </a:t>
            </a:r>
            <a:r>
              <a:rPr lang="zh-CN" altLang="en-US" b="1" spc="300" dirty="0">
                <a:solidFill>
                  <a:srgbClr val="C00000"/>
                </a:solidFill>
                <a:cs typeface="+mn-ea"/>
                <a:sym typeface="+mn-lt"/>
              </a:rPr>
              <a:t>运行环境 </a:t>
            </a:r>
            <a:r>
              <a:rPr lang="zh-CN" altLang="en-US" b="1" spc="300" dirty="0">
                <a:cs typeface="+mn-ea"/>
                <a:sym typeface="+mn-lt"/>
              </a:rPr>
              <a:t>。</a:t>
            </a:r>
          </a:p>
        </p:txBody>
      </p:sp>
      <p:sp>
        <p:nvSpPr>
          <p:cNvPr id="4" name="矩形 3"/>
          <p:cNvSpPr/>
          <p:nvPr/>
        </p:nvSpPr>
        <p:spPr>
          <a:xfrm>
            <a:off x="0" y="1930978"/>
            <a:ext cx="12192000" cy="3790950"/>
          </a:xfrm>
          <a:prstGeom prst="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7" name="矩形 6"/>
          <p:cNvSpPr/>
          <p:nvPr/>
        </p:nvSpPr>
        <p:spPr>
          <a:xfrm>
            <a:off x="773294" y="2116907"/>
            <a:ext cx="11018656" cy="3453253"/>
          </a:xfrm>
          <a:prstGeom prst="rect">
            <a:avLst/>
          </a:prstGeom>
          <a:noFill/>
        </p:spPr>
        <p:txBody>
          <a:bodyPr wrap="square">
            <a:spAutoFit/>
          </a:bodyPr>
          <a:lstStyle/>
          <a:p>
            <a:pPr>
              <a:lnSpc>
                <a:spcPct val="130000"/>
              </a:lnSpc>
            </a:pPr>
            <a:r>
              <a:rPr lang="zh-CN" altLang="en-US" sz="2800" dirty="0"/>
              <a:t>TongWeb在分布式事务处理技术起步早、核心技术研发上有更坚实的技术积累，在主要功能指标和应用稳 定性方面，成熟度高</a:t>
            </a:r>
            <a:endParaRPr lang="en-US" altLang="zh-CN" sz="2800" dirty="0"/>
          </a:p>
          <a:p>
            <a:pPr>
              <a:lnSpc>
                <a:spcPct val="130000"/>
              </a:lnSpc>
            </a:pPr>
            <a:endParaRPr lang="en-US" altLang="zh-CN" sz="2800" dirty="0"/>
          </a:p>
          <a:p>
            <a:pPr>
              <a:lnSpc>
                <a:spcPct val="130000"/>
              </a:lnSpc>
            </a:pPr>
            <a:r>
              <a:rPr lang="zh-CN" altLang="en-US" sz="2800" dirty="0"/>
              <a:t>在相近运算能力下，TongWeb 应用服务器产品在国际通行性能评价体系 SPECJEnterprise2010的测试结果已达到国际同类优秀产品的同等水平</a:t>
            </a:r>
          </a:p>
        </p:txBody>
      </p:sp>
    </p:spTree>
    <p:extLst>
      <p:ext uri="{BB962C8B-B14F-4D97-AF65-F5344CB8AC3E}">
        <p14:creationId xmlns:p14="http://schemas.microsoft.com/office/powerpoint/2010/main" val="311997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26FDB-46CE-4858-BF39-A4C2AE569570}"/>
              </a:ext>
            </a:extLst>
          </p:cNvPr>
          <p:cNvSpPr>
            <a:spLocks noGrp="1"/>
          </p:cNvSpPr>
          <p:nvPr>
            <p:ph type="title"/>
          </p:nvPr>
        </p:nvSpPr>
        <p:spPr/>
        <p:txBody>
          <a:bodyPr/>
          <a:lstStyle/>
          <a:p>
            <a:r>
              <a:rPr lang="en-US" altLang="zh-CN" dirty="0" err="1"/>
              <a:t>TongWeb</a:t>
            </a:r>
            <a:r>
              <a:rPr lang="zh-CN" altLang="en-US" dirty="0"/>
              <a:t>功能特性</a:t>
            </a:r>
            <a:br>
              <a:rPr lang="zh-CN" altLang="en-US" dirty="0"/>
            </a:br>
            <a:endParaRPr lang="zh-CN" altLang="en-US" dirty="0"/>
          </a:p>
        </p:txBody>
      </p:sp>
      <p:grpSp>
        <p:nvGrpSpPr>
          <p:cNvPr id="3" name="组合 2">
            <a:extLst>
              <a:ext uri="{FF2B5EF4-FFF2-40B4-BE49-F238E27FC236}">
                <a16:creationId xmlns:a16="http://schemas.microsoft.com/office/drawing/2014/main" id="{FECDD260-1C4F-40F0-90C4-0A265FBFEB99}"/>
              </a:ext>
            </a:extLst>
          </p:cNvPr>
          <p:cNvGrpSpPr/>
          <p:nvPr/>
        </p:nvGrpSpPr>
        <p:grpSpPr>
          <a:xfrm>
            <a:off x="1141495" y="1309510"/>
            <a:ext cx="9881053" cy="4749309"/>
            <a:chOff x="1199456" y="1356816"/>
            <a:chExt cx="10223691" cy="5100478"/>
          </a:xfrm>
        </p:grpSpPr>
        <p:grpSp>
          <p:nvGrpSpPr>
            <p:cNvPr id="4" name="组合 3">
              <a:extLst>
                <a:ext uri="{FF2B5EF4-FFF2-40B4-BE49-F238E27FC236}">
                  <a16:creationId xmlns:a16="http://schemas.microsoft.com/office/drawing/2014/main" id="{3B9F8BF7-DC15-4A15-AFFA-C6A74D90856E}"/>
                </a:ext>
              </a:extLst>
            </p:cNvPr>
            <p:cNvGrpSpPr/>
            <p:nvPr/>
          </p:nvGrpSpPr>
          <p:grpSpPr>
            <a:xfrm>
              <a:off x="1199456" y="1356816"/>
              <a:ext cx="10223691" cy="2292164"/>
              <a:chOff x="2241633" y="1765870"/>
              <a:chExt cx="7923308" cy="1800238"/>
            </a:xfrm>
          </p:grpSpPr>
          <p:sp>
            <p:nvSpPr>
              <p:cNvPr id="47" name="Oval 6">
                <a:extLst>
                  <a:ext uri="{FF2B5EF4-FFF2-40B4-BE49-F238E27FC236}">
                    <a16:creationId xmlns:a16="http://schemas.microsoft.com/office/drawing/2014/main" id="{899E69CE-90A1-4A93-831A-504D1C13FE2E}"/>
                  </a:ext>
                </a:extLst>
              </p:cNvPr>
              <p:cNvSpPr>
                <a:spLocks noChangeArrowheads="1"/>
              </p:cNvSpPr>
              <p:nvPr/>
            </p:nvSpPr>
            <p:spPr bwMode="auto">
              <a:xfrm>
                <a:off x="2733777" y="2378923"/>
                <a:ext cx="657911" cy="663798"/>
              </a:xfrm>
              <a:prstGeom prst="ellipse">
                <a:avLst/>
              </a:prstGeom>
              <a:solidFill>
                <a:schemeClr val="accent1">
                  <a:lumMod val="90000"/>
                </a:schemeClr>
              </a:solidFill>
              <a:ln w="6350">
                <a:solidFill>
                  <a:schemeClr val="bg1"/>
                </a:solidFill>
              </a:ln>
            </p:spPr>
            <p:txBody>
              <a:bodyPr/>
              <a:lstStyle/>
              <a:p>
                <a:endParaRPr lang="zh-CN" altLang="en-US" sz="1700">
                  <a:latin typeface="+mn-ea"/>
                </a:endParaRPr>
              </a:p>
            </p:txBody>
          </p:sp>
          <p:sp>
            <p:nvSpPr>
              <p:cNvPr id="48" name="Oval 7">
                <a:extLst>
                  <a:ext uri="{FF2B5EF4-FFF2-40B4-BE49-F238E27FC236}">
                    <a16:creationId xmlns:a16="http://schemas.microsoft.com/office/drawing/2014/main" id="{0979333D-B4E7-43B6-B73A-541B1A149E6D}"/>
                  </a:ext>
                </a:extLst>
              </p:cNvPr>
              <p:cNvSpPr>
                <a:spLocks noChangeArrowheads="1"/>
              </p:cNvSpPr>
              <p:nvPr/>
            </p:nvSpPr>
            <p:spPr bwMode="auto">
              <a:xfrm>
                <a:off x="3951879" y="2376650"/>
                <a:ext cx="657911" cy="663798"/>
              </a:xfrm>
              <a:prstGeom prst="ellipse">
                <a:avLst/>
              </a:prstGeom>
              <a:solidFill>
                <a:schemeClr val="bg1">
                  <a:lumMod val="85000"/>
                </a:schemeClr>
              </a:solidFill>
              <a:ln w="6350">
                <a:solidFill>
                  <a:schemeClr val="bg1"/>
                </a:solidFill>
              </a:ln>
            </p:spPr>
            <p:txBody>
              <a:bodyPr/>
              <a:lstStyle/>
              <a:p>
                <a:endParaRPr lang="zh-CN" altLang="en-US" sz="1700">
                  <a:latin typeface="+mn-ea"/>
                </a:endParaRPr>
              </a:p>
            </p:txBody>
          </p:sp>
          <p:sp>
            <p:nvSpPr>
              <p:cNvPr id="49" name="Oval 8">
                <a:extLst>
                  <a:ext uri="{FF2B5EF4-FFF2-40B4-BE49-F238E27FC236}">
                    <a16:creationId xmlns:a16="http://schemas.microsoft.com/office/drawing/2014/main" id="{FFC926BC-78E3-436D-9F76-8EA02DE48983}"/>
                  </a:ext>
                </a:extLst>
              </p:cNvPr>
              <p:cNvSpPr>
                <a:spLocks noChangeArrowheads="1"/>
              </p:cNvSpPr>
              <p:nvPr/>
            </p:nvSpPr>
            <p:spPr bwMode="auto">
              <a:xfrm>
                <a:off x="2402769" y="2762759"/>
                <a:ext cx="102960" cy="102992"/>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0" name="Oval 9">
                <a:extLst>
                  <a:ext uri="{FF2B5EF4-FFF2-40B4-BE49-F238E27FC236}">
                    <a16:creationId xmlns:a16="http://schemas.microsoft.com/office/drawing/2014/main" id="{3316B501-BF45-4255-A7FF-A26E5E8E66D6}"/>
                  </a:ext>
                </a:extLst>
              </p:cNvPr>
              <p:cNvSpPr>
                <a:spLocks noChangeArrowheads="1"/>
              </p:cNvSpPr>
              <p:nvPr/>
            </p:nvSpPr>
            <p:spPr bwMode="auto">
              <a:xfrm>
                <a:off x="9705278" y="2488496"/>
                <a:ext cx="99146" cy="104896"/>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1" name="Freeform 10">
                <a:extLst>
                  <a:ext uri="{FF2B5EF4-FFF2-40B4-BE49-F238E27FC236}">
                    <a16:creationId xmlns:a16="http://schemas.microsoft.com/office/drawing/2014/main" id="{22CFF0CC-D59D-4978-ABF1-55E9EA679C81}"/>
                  </a:ext>
                </a:extLst>
              </p:cNvPr>
              <p:cNvSpPr>
                <a:spLocks/>
              </p:cNvSpPr>
              <p:nvPr/>
            </p:nvSpPr>
            <p:spPr bwMode="auto">
              <a:xfrm>
                <a:off x="2398571" y="2041341"/>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2" name="Oval 11">
                <a:extLst>
                  <a:ext uri="{FF2B5EF4-FFF2-40B4-BE49-F238E27FC236}">
                    <a16:creationId xmlns:a16="http://schemas.microsoft.com/office/drawing/2014/main" id="{B0EA426B-20EA-48BC-ADB3-7B2430872C6F}"/>
                  </a:ext>
                </a:extLst>
              </p:cNvPr>
              <p:cNvSpPr>
                <a:spLocks noChangeArrowheads="1"/>
              </p:cNvSpPr>
              <p:nvPr/>
            </p:nvSpPr>
            <p:spPr bwMode="auto">
              <a:xfrm>
                <a:off x="5165435" y="2378923"/>
                <a:ext cx="659047" cy="663798"/>
              </a:xfrm>
              <a:prstGeom prst="ellipse">
                <a:avLst/>
              </a:prstGeom>
              <a:solidFill>
                <a:schemeClr val="accent3">
                  <a:lumMod val="75000"/>
                </a:schemeClr>
              </a:solidFill>
              <a:ln w="6350">
                <a:solidFill>
                  <a:schemeClr val="bg1"/>
                </a:solidFill>
              </a:ln>
            </p:spPr>
            <p:txBody>
              <a:bodyPr/>
              <a:lstStyle/>
              <a:p>
                <a:endParaRPr lang="zh-CN" altLang="en-US" sz="1700">
                  <a:latin typeface="+mn-ea"/>
                </a:endParaRPr>
              </a:p>
            </p:txBody>
          </p:sp>
          <p:sp>
            <p:nvSpPr>
              <p:cNvPr id="53" name="Oval 12">
                <a:extLst>
                  <a:ext uri="{FF2B5EF4-FFF2-40B4-BE49-F238E27FC236}">
                    <a16:creationId xmlns:a16="http://schemas.microsoft.com/office/drawing/2014/main" id="{8A6B6705-9C15-4CFA-AD04-E03E8C130FE2}"/>
                  </a:ext>
                </a:extLst>
              </p:cNvPr>
              <p:cNvSpPr>
                <a:spLocks noChangeArrowheads="1"/>
              </p:cNvSpPr>
              <p:nvPr/>
            </p:nvSpPr>
            <p:spPr bwMode="auto">
              <a:xfrm>
                <a:off x="7598229" y="2378923"/>
                <a:ext cx="657911" cy="663798"/>
              </a:xfrm>
              <a:prstGeom prst="ellipse">
                <a:avLst/>
              </a:prstGeom>
              <a:solidFill>
                <a:schemeClr val="accent1">
                  <a:lumMod val="60000"/>
                  <a:lumOff val="40000"/>
                </a:schemeClr>
              </a:solidFill>
              <a:ln w="6350">
                <a:solidFill>
                  <a:schemeClr val="bg1"/>
                </a:solidFill>
              </a:ln>
            </p:spPr>
            <p:txBody>
              <a:bodyPr/>
              <a:lstStyle/>
              <a:p>
                <a:endParaRPr lang="zh-CN" altLang="en-US" sz="1700">
                  <a:latin typeface="+mn-ea"/>
                </a:endParaRPr>
              </a:p>
            </p:txBody>
          </p:sp>
          <p:sp>
            <p:nvSpPr>
              <p:cNvPr id="54" name="Oval 13">
                <a:extLst>
                  <a:ext uri="{FF2B5EF4-FFF2-40B4-BE49-F238E27FC236}">
                    <a16:creationId xmlns:a16="http://schemas.microsoft.com/office/drawing/2014/main" id="{5F102C3E-BCD8-4683-8602-6F93D1A33F8F}"/>
                  </a:ext>
                </a:extLst>
              </p:cNvPr>
              <p:cNvSpPr>
                <a:spLocks noChangeArrowheads="1"/>
              </p:cNvSpPr>
              <p:nvPr/>
            </p:nvSpPr>
            <p:spPr bwMode="auto">
              <a:xfrm>
                <a:off x="6384673" y="2376650"/>
                <a:ext cx="657911" cy="663798"/>
              </a:xfrm>
              <a:prstGeom prst="ellipse">
                <a:avLst/>
              </a:prstGeom>
              <a:solidFill>
                <a:schemeClr val="accent1">
                  <a:lumMod val="20000"/>
                  <a:lumOff val="80000"/>
                </a:schemeClr>
              </a:solidFill>
              <a:ln w="6350">
                <a:solidFill>
                  <a:schemeClr val="bg1"/>
                </a:solidFill>
              </a:ln>
            </p:spPr>
            <p:txBody>
              <a:bodyPr/>
              <a:lstStyle/>
              <a:p>
                <a:endParaRPr lang="zh-CN" altLang="en-US" sz="1700">
                  <a:latin typeface="+mn-ea"/>
                </a:endParaRPr>
              </a:p>
            </p:txBody>
          </p:sp>
          <p:sp>
            <p:nvSpPr>
              <p:cNvPr id="55" name="Freeform 14">
                <a:extLst>
                  <a:ext uri="{FF2B5EF4-FFF2-40B4-BE49-F238E27FC236}">
                    <a16:creationId xmlns:a16="http://schemas.microsoft.com/office/drawing/2014/main" id="{0705915F-5C04-4EB3-A9B4-4344162A78B8}"/>
                  </a:ext>
                </a:extLst>
              </p:cNvPr>
              <p:cNvSpPr>
                <a:spLocks/>
              </p:cNvSpPr>
              <p:nvPr/>
            </p:nvSpPr>
            <p:spPr bwMode="auto">
              <a:xfrm>
                <a:off x="4833638" y="2041341"/>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6" name="Freeform 15">
                <a:extLst>
                  <a:ext uri="{FF2B5EF4-FFF2-40B4-BE49-F238E27FC236}">
                    <a16:creationId xmlns:a16="http://schemas.microsoft.com/office/drawing/2014/main" id="{2A35303E-2CB9-4CD8-975C-9AC587B800E4}"/>
                  </a:ext>
                </a:extLst>
              </p:cNvPr>
              <p:cNvSpPr>
                <a:spLocks/>
              </p:cNvSpPr>
              <p:nvPr/>
            </p:nvSpPr>
            <p:spPr bwMode="auto">
              <a:xfrm>
                <a:off x="3616673" y="2615344"/>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7" name="Freeform 16">
                <a:extLst>
                  <a:ext uri="{FF2B5EF4-FFF2-40B4-BE49-F238E27FC236}">
                    <a16:creationId xmlns:a16="http://schemas.microsoft.com/office/drawing/2014/main" id="{C9787932-2905-431F-B564-48B305BB0ED7}"/>
                  </a:ext>
                </a:extLst>
              </p:cNvPr>
              <p:cNvSpPr>
                <a:spLocks/>
              </p:cNvSpPr>
              <p:nvPr/>
            </p:nvSpPr>
            <p:spPr bwMode="auto">
              <a:xfrm>
                <a:off x="7267568" y="2041341"/>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8" name="Freeform 17">
                <a:extLst>
                  <a:ext uri="{FF2B5EF4-FFF2-40B4-BE49-F238E27FC236}">
                    <a16:creationId xmlns:a16="http://schemas.microsoft.com/office/drawing/2014/main" id="{2B358208-B7C6-4F82-97F1-54B43003CB66}"/>
                  </a:ext>
                </a:extLst>
              </p:cNvPr>
              <p:cNvSpPr>
                <a:spLocks/>
              </p:cNvSpPr>
              <p:nvPr/>
            </p:nvSpPr>
            <p:spPr bwMode="auto">
              <a:xfrm>
                <a:off x="6049467" y="2615344"/>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59" name="Rectangle 24">
                <a:extLst>
                  <a:ext uri="{FF2B5EF4-FFF2-40B4-BE49-F238E27FC236}">
                    <a16:creationId xmlns:a16="http://schemas.microsoft.com/office/drawing/2014/main" id="{9E5E6FA4-D355-443A-A558-72AF71614018}"/>
                  </a:ext>
                </a:extLst>
              </p:cNvPr>
              <p:cNvSpPr>
                <a:spLocks noChangeArrowheads="1"/>
              </p:cNvSpPr>
              <p:nvPr/>
            </p:nvSpPr>
            <p:spPr bwMode="auto">
              <a:xfrm>
                <a:off x="2241633" y="3345450"/>
                <a:ext cx="1710329"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en-US" sz="1700" dirty="0">
                    <a:latin typeface="+mn-ea"/>
                  </a:rPr>
                  <a:t>遵循</a:t>
                </a:r>
                <a:r>
                  <a:rPr lang="en-US" altLang="zh-CN" sz="1700" dirty="0">
                    <a:latin typeface="+mn-ea"/>
                  </a:rPr>
                  <a:t>JavaEE</a:t>
                </a:r>
                <a:r>
                  <a:rPr lang="zh-CN" altLang="en-US" sz="1700" dirty="0">
                    <a:latin typeface="+mn-ea"/>
                  </a:rPr>
                  <a:t>规范</a:t>
                </a:r>
              </a:p>
            </p:txBody>
          </p:sp>
          <p:sp>
            <p:nvSpPr>
              <p:cNvPr id="60" name="Rectangle 24">
                <a:extLst>
                  <a:ext uri="{FF2B5EF4-FFF2-40B4-BE49-F238E27FC236}">
                    <a16:creationId xmlns:a16="http://schemas.microsoft.com/office/drawing/2014/main" id="{5E94B554-F9BB-4FAD-B288-7AB6E5D450CF}"/>
                  </a:ext>
                </a:extLst>
              </p:cNvPr>
              <p:cNvSpPr>
                <a:spLocks noChangeArrowheads="1"/>
              </p:cNvSpPr>
              <p:nvPr/>
            </p:nvSpPr>
            <p:spPr bwMode="auto">
              <a:xfrm>
                <a:off x="3634850" y="1765870"/>
                <a:ext cx="1480583"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优秀的中文支持</a:t>
                </a:r>
              </a:p>
            </p:txBody>
          </p:sp>
          <p:sp>
            <p:nvSpPr>
              <p:cNvPr id="61" name="Rectangle 24">
                <a:extLst>
                  <a:ext uri="{FF2B5EF4-FFF2-40B4-BE49-F238E27FC236}">
                    <a16:creationId xmlns:a16="http://schemas.microsoft.com/office/drawing/2014/main" id="{CE55525D-C73A-418F-80FC-1CF88F1B5D16}"/>
                  </a:ext>
                </a:extLst>
              </p:cNvPr>
              <p:cNvSpPr>
                <a:spLocks noChangeArrowheads="1"/>
              </p:cNvSpPr>
              <p:nvPr/>
            </p:nvSpPr>
            <p:spPr bwMode="auto">
              <a:xfrm>
                <a:off x="4745048" y="3345450"/>
                <a:ext cx="1799389"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广泛的开源框架支持</a:t>
                </a:r>
              </a:p>
            </p:txBody>
          </p:sp>
          <p:sp>
            <p:nvSpPr>
              <p:cNvPr id="62" name="Rectangle 24">
                <a:extLst>
                  <a:ext uri="{FF2B5EF4-FFF2-40B4-BE49-F238E27FC236}">
                    <a16:creationId xmlns:a16="http://schemas.microsoft.com/office/drawing/2014/main" id="{375067A9-EAE4-490B-B8DD-4D4ADA64412C}"/>
                  </a:ext>
                </a:extLst>
              </p:cNvPr>
              <p:cNvSpPr>
                <a:spLocks noChangeArrowheads="1"/>
              </p:cNvSpPr>
              <p:nvPr/>
            </p:nvSpPr>
            <p:spPr bwMode="auto">
              <a:xfrm>
                <a:off x="8742644" y="1765870"/>
                <a:ext cx="1422297"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高性能集群</a:t>
                </a:r>
              </a:p>
            </p:txBody>
          </p:sp>
          <p:sp>
            <p:nvSpPr>
              <p:cNvPr id="63" name="Rectangle 24">
                <a:extLst>
                  <a:ext uri="{FF2B5EF4-FFF2-40B4-BE49-F238E27FC236}">
                    <a16:creationId xmlns:a16="http://schemas.microsoft.com/office/drawing/2014/main" id="{FEB22EDA-FD8F-47E5-9057-462FEBEFDCFC}"/>
                  </a:ext>
                </a:extLst>
              </p:cNvPr>
              <p:cNvSpPr>
                <a:spLocks noChangeArrowheads="1"/>
              </p:cNvSpPr>
              <p:nvPr/>
            </p:nvSpPr>
            <p:spPr bwMode="auto">
              <a:xfrm>
                <a:off x="6256151" y="1765870"/>
                <a:ext cx="1422297"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高性能</a:t>
                </a:r>
                <a:r>
                  <a:rPr lang="en-US" altLang="zh-CN" sz="1700" dirty="0">
                    <a:latin typeface="+mn-ea"/>
                  </a:rPr>
                  <a:t>HTTP</a:t>
                </a:r>
                <a:endParaRPr lang="zh-CN" altLang="en-US" sz="1700" dirty="0">
                  <a:latin typeface="+mn-ea"/>
                </a:endParaRPr>
              </a:p>
            </p:txBody>
          </p:sp>
          <p:sp>
            <p:nvSpPr>
              <p:cNvPr id="64" name="Line 37">
                <a:extLst>
                  <a:ext uri="{FF2B5EF4-FFF2-40B4-BE49-F238E27FC236}">
                    <a16:creationId xmlns:a16="http://schemas.microsoft.com/office/drawing/2014/main" id="{FD32083F-04A2-49AE-AF78-3A4ED382E6EE}"/>
                  </a:ext>
                </a:extLst>
              </p:cNvPr>
              <p:cNvSpPr>
                <a:spLocks noChangeShapeType="1"/>
              </p:cNvSpPr>
              <p:nvPr/>
            </p:nvSpPr>
            <p:spPr bwMode="auto">
              <a:xfrm flipV="1">
                <a:off x="7531277" y="2698676"/>
                <a:ext cx="0" cy="24529"/>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grpSp>
            <p:nvGrpSpPr>
              <p:cNvPr id="65" name="组合 64">
                <a:extLst>
                  <a:ext uri="{FF2B5EF4-FFF2-40B4-BE49-F238E27FC236}">
                    <a16:creationId xmlns:a16="http://schemas.microsoft.com/office/drawing/2014/main" id="{EEE71180-F5AD-4836-97F1-26FA9297A38C}"/>
                  </a:ext>
                </a:extLst>
              </p:cNvPr>
              <p:cNvGrpSpPr/>
              <p:nvPr/>
            </p:nvGrpSpPr>
            <p:grpSpPr>
              <a:xfrm>
                <a:off x="7837234" y="2587490"/>
                <a:ext cx="179898" cy="242118"/>
                <a:chOff x="9758363" y="1408113"/>
                <a:chExt cx="211138" cy="284163"/>
              </a:xfrm>
            </p:grpSpPr>
            <p:sp>
              <p:nvSpPr>
                <p:cNvPr id="79" name="Freeform 20">
                  <a:extLst>
                    <a:ext uri="{FF2B5EF4-FFF2-40B4-BE49-F238E27FC236}">
                      <a16:creationId xmlns:a16="http://schemas.microsoft.com/office/drawing/2014/main" id="{5CA13706-948E-4220-B969-8206F6DD2A7F}"/>
                    </a:ext>
                  </a:extLst>
                </p:cNvPr>
                <p:cNvSpPr>
                  <a:spLocks/>
                </p:cNvSpPr>
                <p:nvPr/>
              </p:nvSpPr>
              <p:spPr bwMode="auto">
                <a:xfrm>
                  <a:off x="9758363" y="1452563"/>
                  <a:ext cx="211138" cy="239713"/>
                </a:xfrm>
                <a:custGeom>
                  <a:avLst/>
                  <a:gdLst>
                    <a:gd name="T0" fmla="*/ 6 w 56"/>
                    <a:gd name="T1" fmla="*/ 0 h 64"/>
                    <a:gd name="T2" fmla="*/ 2 w 56"/>
                    <a:gd name="T3" fmla="*/ 0 h 64"/>
                    <a:gd name="T4" fmla="*/ 0 w 56"/>
                    <a:gd name="T5" fmla="*/ 2 h 64"/>
                    <a:gd name="T6" fmla="*/ 0 w 56"/>
                    <a:gd name="T7" fmla="*/ 62 h 64"/>
                    <a:gd name="T8" fmla="*/ 2 w 56"/>
                    <a:gd name="T9" fmla="*/ 64 h 64"/>
                    <a:gd name="T10" fmla="*/ 54 w 56"/>
                    <a:gd name="T11" fmla="*/ 64 h 64"/>
                    <a:gd name="T12" fmla="*/ 56 w 56"/>
                    <a:gd name="T13" fmla="*/ 62 h 64"/>
                    <a:gd name="T14" fmla="*/ 56 w 56"/>
                    <a:gd name="T15" fmla="*/ 2 h 64"/>
                    <a:gd name="T16" fmla="*/ 54 w 56"/>
                    <a:gd name="T17" fmla="*/ 0 h 64"/>
                    <a:gd name="T18" fmla="*/ 50 w 5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4">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80" name="Freeform 21">
                  <a:extLst>
                    <a:ext uri="{FF2B5EF4-FFF2-40B4-BE49-F238E27FC236}">
                      <a16:creationId xmlns:a16="http://schemas.microsoft.com/office/drawing/2014/main" id="{FEFA234C-64AB-4C4F-A37E-39A7C6855EE4}"/>
                    </a:ext>
                  </a:extLst>
                </p:cNvPr>
                <p:cNvSpPr>
                  <a:spLocks/>
                </p:cNvSpPr>
                <p:nvPr/>
              </p:nvSpPr>
              <p:spPr bwMode="auto">
                <a:xfrm>
                  <a:off x="9804401" y="1408113"/>
                  <a:ext cx="119063" cy="60325"/>
                </a:xfrm>
                <a:custGeom>
                  <a:avLst/>
                  <a:gdLst>
                    <a:gd name="T0" fmla="*/ 14 w 32"/>
                    <a:gd name="T1" fmla="*/ 0 h 16"/>
                    <a:gd name="T2" fmla="*/ 12 w 32"/>
                    <a:gd name="T3" fmla="*/ 2 h 16"/>
                    <a:gd name="T4" fmla="*/ 10 w 32"/>
                    <a:gd name="T5" fmla="*/ 6 h 16"/>
                    <a:gd name="T6" fmla="*/ 8 w 32"/>
                    <a:gd name="T7" fmla="*/ 8 h 16"/>
                    <a:gd name="T8" fmla="*/ 4 w 32"/>
                    <a:gd name="T9" fmla="*/ 8 h 16"/>
                    <a:gd name="T10" fmla="*/ 2 w 32"/>
                    <a:gd name="T11" fmla="*/ 10 h 16"/>
                    <a:gd name="T12" fmla="*/ 0 w 32"/>
                    <a:gd name="T13" fmla="*/ 14 h 16"/>
                    <a:gd name="T14" fmla="*/ 2 w 32"/>
                    <a:gd name="T15" fmla="*/ 16 h 16"/>
                    <a:gd name="T16" fmla="*/ 30 w 32"/>
                    <a:gd name="T17" fmla="*/ 16 h 16"/>
                    <a:gd name="T18" fmla="*/ 32 w 32"/>
                    <a:gd name="T19" fmla="*/ 14 h 16"/>
                    <a:gd name="T20" fmla="*/ 30 w 32"/>
                    <a:gd name="T21" fmla="*/ 10 h 16"/>
                    <a:gd name="T22" fmla="*/ 28 w 32"/>
                    <a:gd name="T23" fmla="*/ 8 h 16"/>
                    <a:gd name="T24" fmla="*/ 24 w 32"/>
                    <a:gd name="T25" fmla="*/ 8 h 16"/>
                    <a:gd name="T26" fmla="*/ 22 w 32"/>
                    <a:gd name="T27" fmla="*/ 6 h 16"/>
                    <a:gd name="T28" fmla="*/ 20 w 32"/>
                    <a:gd name="T29" fmla="*/ 2 h 16"/>
                    <a:gd name="T30" fmla="*/ 18 w 32"/>
                    <a:gd name="T31" fmla="*/ 0 h 16"/>
                    <a:gd name="T32" fmla="*/ 14 w 32"/>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grpSp>
          <p:grpSp>
            <p:nvGrpSpPr>
              <p:cNvPr id="66" name="组合 65">
                <a:extLst>
                  <a:ext uri="{FF2B5EF4-FFF2-40B4-BE49-F238E27FC236}">
                    <a16:creationId xmlns:a16="http://schemas.microsoft.com/office/drawing/2014/main" id="{599D84C3-D2B7-4FEB-A92D-6C966C7823A0}"/>
                  </a:ext>
                </a:extLst>
              </p:cNvPr>
              <p:cNvGrpSpPr/>
              <p:nvPr/>
            </p:nvGrpSpPr>
            <p:grpSpPr>
              <a:xfrm>
                <a:off x="6615607" y="2576469"/>
                <a:ext cx="225584" cy="268876"/>
                <a:chOff x="6932613" y="-3332163"/>
                <a:chExt cx="314325" cy="374650"/>
              </a:xfrm>
            </p:grpSpPr>
            <p:sp>
              <p:nvSpPr>
                <p:cNvPr id="73" name="Oval 28">
                  <a:extLst>
                    <a:ext uri="{FF2B5EF4-FFF2-40B4-BE49-F238E27FC236}">
                      <a16:creationId xmlns:a16="http://schemas.microsoft.com/office/drawing/2014/main" id="{DB3FB10B-EBEC-4B57-9B9F-36E5A99E9145}"/>
                    </a:ext>
                  </a:extLst>
                </p:cNvPr>
                <p:cNvSpPr>
                  <a:spLocks noChangeArrowheads="1"/>
                </p:cNvSpPr>
                <p:nvPr/>
              </p:nvSpPr>
              <p:spPr bwMode="auto">
                <a:xfrm>
                  <a:off x="6932613" y="-3271838"/>
                  <a:ext cx="314325" cy="314325"/>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4" name="Line 29">
                  <a:extLst>
                    <a:ext uri="{FF2B5EF4-FFF2-40B4-BE49-F238E27FC236}">
                      <a16:creationId xmlns:a16="http://schemas.microsoft.com/office/drawing/2014/main" id="{5C23FA7D-9690-4049-AF72-3E9B88F9708C}"/>
                    </a:ext>
                  </a:extLst>
                </p:cNvPr>
                <p:cNvSpPr>
                  <a:spLocks noChangeShapeType="1"/>
                </p:cNvSpPr>
                <p:nvPr/>
              </p:nvSpPr>
              <p:spPr bwMode="auto">
                <a:xfrm flipV="1">
                  <a:off x="7089775" y="-3241675"/>
                  <a:ext cx="0" cy="1270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5" name="Line 30">
                  <a:extLst>
                    <a:ext uri="{FF2B5EF4-FFF2-40B4-BE49-F238E27FC236}">
                      <a16:creationId xmlns:a16="http://schemas.microsoft.com/office/drawing/2014/main" id="{945CC62B-3853-4DE0-A91F-46163FAABDEE}"/>
                    </a:ext>
                  </a:extLst>
                </p:cNvPr>
                <p:cNvSpPr>
                  <a:spLocks noChangeShapeType="1"/>
                </p:cNvSpPr>
                <p:nvPr/>
              </p:nvSpPr>
              <p:spPr bwMode="auto">
                <a:xfrm>
                  <a:off x="7089775" y="-3321050"/>
                  <a:ext cx="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6" name="Line 31">
                  <a:extLst>
                    <a:ext uri="{FF2B5EF4-FFF2-40B4-BE49-F238E27FC236}">
                      <a16:creationId xmlns:a16="http://schemas.microsoft.com/office/drawing/2014/main" id="{9B94AA28-96F9-4EA6-B956-9A121183C476}"/>
                    </a:ext>
                  </a:extLst>
                </p:cNvPr>
                <p:cNvSpPr>
                  <a:spLocks noChangeShapeType="1"/>
                </p:cNvSpPr>
                <p:nvPr/>
              </p:nvSpPr>
              <p:spPr bwMode="auto">
                <a:xfrm>
                  <a:off x="7059613" y="-333216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7" name="Line 32">
                  <a:extLst>
                    <a:ext uri="{FF2B5EF4-FFF2-40B4-BE49-F238E27FC236}">
                      <a16:creationId xmlns:a16="http://schemas.microsoft.com/office/drawing/2014/main" id="{0D18FA46-30D1-4BE3-BBE2-BDEC9735A549}"/>
                    </a:ext>
                  </a:extLst>
                </p:cNvPr>
                <p:cNvSpPr>
                  <a:spLocks noChangeShapeType="1"/>
                </p:cNvSpPr>
                <p:nvPr/>
              </p:nvSpPr>
              <p:spPr bwMode="auto">
                <a:xfrm flipV="1">
                  <a:off x="7089775" y="-3208338"/>
                  <a:ext cx="93662" cy="936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8" name="Line 33">
                  <a:extLst>
                    <a:ext uri="{FF2B5EF4-FFF2-40B4-BE49-F238E27FC236}">
                      <a16:creationId xmlns:a16="http://schemas.microsoft.com/office/drawing/2014/main" id="{351EBB09-B132-4AE1-8422-A6D34DC07BA7}"/>
                    </a:ext>
                  </a:extLst>
                </p:cNvPr>
                <p:cNvSpPr>
                  <a:spLocks noChangeShapeType="1"/>
                </p:cNvSpPr>
                <p:nvPr/>
              </p:nvSpPr>
              <p:spPr bwMode="auto">
                <a:xfrm flipV="1">
                  <a:off x="7213600" y="-3271838"/>
                  <a:ext cx="33337"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grpSp>
          <p:sp>
            <p:nvSpPr>
              <p:cNvPr id="67" name="Oval 13">
                <a:extLst>
                  <a:ext uri="{FF2B5EF4-FFF2-40B4-BE49-F238E27FC236}">
                    <a16:creationId xmlns:a16="http://schemas.microsoft.com/office/drawing/2014/main" id="{20410F36-D696-4737-A10E-3FCE895A298F}"/>
                  </a:ext>
                </a:extLst>
              </p:cNvPr>
              <p:cNvSpPr>
                <a:spLocks noChangeArrowheads="1"/>
              </p:cNvSpPr>
              <p:nvPr/>
            </p:nvSpPr>
            <p:spPr bwMode="auto">
              <a:xfrm>
                <a:off x="8816003" y="2382081"/>
                <a:ext cx="657911" cy="663798"/>
              </a:xfrm>
              <a:prstGeom prst="ellipse">
                <a:avLst/>
              </a:prstGeom>
              <a:solidFill>
                <a:schemeClr val="accent1">
                  <a:lumMod val="40000"/>
                  <a:lumOff val="60000"/>
                </a:schemeClr>
              </a:solidFill>
              <a:ln w="6350">
                <a:solidFill>
                  <a:schemeClr val="bg1"/>
                </a:solidFill>
              </a:ln>
            </p:spPr>
            <p:txBody>
              <a:bodyPr/>
              <a:lstStyle/>
              <a:p>
                <a:endParaRPr lang="zh-CN" altLang="en-US" sz="1700">
                  <a:latin typeface="+mn-ea"/>
                </a:endParaRPr>
              </a:p>
            </p:txBody>
          </p:sp>
          <p:sp>
            <p:nvSpPr>
              <p:cNvPr id="68" name="Freeform 17">
                <a:extLst>
                  <a:ext uri="{FF2B5EF4-FFF2-40B4-BE49-F238E27FC236}">
                    <a16:creationId xmlns:a16="http://schemas.microsoft.com/office/drawing/2014/main" id="{703118DB-6C7A-43B4-A1AB-899911260B9E}"/>
                  </a:ext>
                </a:extLst>
              </p:cNvPr>
              <p:cNvSpPr>
                <a:spLocks/>
              </p:cNvSpPr>
              <p:nvPr/>
            </p:nvSpPr>
            <p:spPr bwMode="auto">
              <a:xfrm>
                <a:off x="8485493" y="2620803"/>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69" name="Rectangle 24">
                <a:extLst>
                  <a:ext uri="{FF2B5EF4-FFF2-40B4-BE49-F238E27FC236}">
                    <a16:creationId xmlns:a16="http://schemas.microsoft.com/office/drawing/2014/main" id="{F69F5E67-9330-40D1-9673-2C5B24ACF5C5}"/>
                  </a:ext>
                </a:extLst>
              </p:cNvPr>
              <p:cNvSpPr>
                <a:spLocks noChangeArrowheads="1"/>
              </p:cNvSpPr>
              <p:nvPr/>
            </p:nvSpPr>
            <p:spPr bwMode="auto">
              <a:xfrm>
                <a:off x="7444298" y="3345318"/>
                <a:ext cx="1422297"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高扩展性集群</a:t>
                </a:r>
              </a:p>
            </p:txBody>
          </p:sp>
          <p:grpSp>
            <p:nvGrpSpPr>
              <p:cNvPr id="70" name="组合 69">
                <a:extLst>
                  <a:ext uri="{FF2B5EF4-FFF2-40B4-BE49-F238E27FC236}">
                    <a16:creationId xmlns:a16="http://schemas.microsoft.com/office/drawing/2014/main" id="{B977F4D0-8EA2-4F4E-849F-787C2D17CAB9}"/>
                  </a:ext>
                </a:extLst>
              </p:cNvPr>
              <p:cNvGrpSpPr/>
              <p:nvPr/>
            </p:nvGrpSpPr>
            <p:grpSpPr>
              <a:xfrm>
                <a:off x="9056067" y="2559153"/>
                <a:ext cx="185281" cy="287598"/>
                <a:chOff x="8402638" y="-3309938"/>
                <a:chExt cx="212725" cy="330201"/>
              </a:xfrm>
            </p:grpSpPr>
            <p:sp>
              <p:nvSpPr>
                <p:cNvPr id="71" name="Freeform 6">
                  <a:extLst>
                    <a:ext uri="{FF2B5EF4-FFF2-40B4-BE49-F238E27FC236}">
                      <a16:creationId xmlns:a16="http://schemas.microsoft.com/office/drawing/2014/main" id="{6244C758-32F9-401E-B3BA-27D101610076}"/>
                    </a:ext>
                  </a:extLst>
                </p:cNvPr>
                <p:cNvSpPr>
                  <a:spLocks/>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72" name="Freeform 7">
                  <a:extLst>
                    <a:ext uri="{FF2B5EF4-FFF2-40B4-BE49-F238E27FC236}">
                      <a16:creationId xmlns:a16="http://schemas.microsoft.com/office/drawing/2014/main" id="{B4AA24B7-28D8-4992-9C55-9720DD9F677D}"/>
                    </a:ext>
                  </a:extLst>
                </p:cNvPr>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grpSp>
        </p:grpSp>
        <p:grpSp>
          <p:nvGrpSpPr>
            <p:cNvPr id="5" name="组合 4">
              <a:extLst>
                <a:ext uri="{FF2B5EF4-FFF2-40B4-BE49-F238E27FC236}">
                  <a16:creationId xmlns:a16="http://schemas.microsoft.com/office/drawing/2014/main" id="{999ED467-41DF-4921-8DE6-2F8F2E623F8A}"/>
                </a:ext>
              </a:extLst>
            </p:cNvPr>
            <p:cNvGrpSpPr/>
            <p:nvPr/>
          </p:nvGrpSpPr>
          <p:grpSpPr>
            <a:xfrm>
              <a:off x="1271465" y="4211189"/>
              <a:ext cx="9742836" cy="2246105"/>
              <a:chOff x="2191449" y="4246758"/>
              <a:chExt cx="7651909" cy="1764064"/>
            </a:xfrm>
          </p:grpSpPr>
          <p:sp>
            <p:nvSpPr>
              <p:cNvPr id="14" name="Oval 6">
                <a:extLst>
                  <a:ext uri="{FF2B5EF4-FFF2-40B4-BE49-F238E27FC236}">
                    <a16:creationId xmlns:a16="http://schemas.microsoft.com/office/drawing/2014/main" id="{F593FDC7-1E0B-4520-BB54-4C7B8676DFE4}"/>
                  </a:ext>
                </a:extLst>
              </p:cNvPr>
              <p:cNvSpPr>
                <a:spLocks noChangeArrowheads="1"/>
              </p:cNvSpPr>
              <p:nvPr/>
            </p:nvSpPr>
            <p:spPr bwMode="auto">
              <a:xfrm>
                <a:off x="2733777" y="4767082"/>
                <a:ext cx="657911" cy="663798"/>
              </a:xfrm>
              <a:prstGeom prst="ellipse">
                <a:avLst/>
              </a:prstGeom>
              <a:solidFill>
                <a:schemeClr val="accent1">
                  <a:lumMod val="90000"/>
                </a:schemeClr>
              </a:solidFill>
              <a:ln w="6350">
                <a:solidFill>
                  <a:schemeClr val="bg1"/>
                </a:solidFill>
              </a:ln>
            </p:spPr>
            <p:txBody>
              <a:bodyPr/>
              <a:lstStyle/>
              <a:p>
                <a:endParaRPr lang="zh-CN" altLang="en-US" sz="1700">
                  <a:latin typeface="+mn-ea"/>
                </a:endParaRPr>
              </a:p>
            </p:txBody>
          </p:sp>
          <p:sp>
            <p:nvSpPr>
              <p:cNvPr id="15" name="Oval 7">
                <a:extLst>
                  <a:ext uri="{FF2B5EF4-FFF2-40B4-BE49-F238E27FC236}">
                    <a16:creationId xmlns:a16="http://schemas.microsoft.com/office/drawing/2014/main" id="{4A98A29F-4F9D-4126-BD18-BBD487BFC6CC}"/>
                  </a:ext>
                </a:extLst>
              </p:cNvPr>
              <p:cNvSpPr>
                <a:spLocks noChangeArrowheads="1"/>
              </p:cNvSpPr>
              <p:nvPr/>
            </p:nvSpPr>
            <p:spPr bwMode="auto">
              <a:xfrm>
                <a:off x="3951879" y="4764809"/>
                <a:ext cx="657911" cy="663798"/>
              </a:xfrm>
              <a:prstGeom prst="ellipse">
                <a:avLst/>
              </a:prstGeom>
              <a:solidFill>
                <a:schemeClr val="bg2">
                  <a:lumMod val="90000"/>
                </a:schemeClr>
              </a:solidFill>
              <a:ln w="6350">
                <a:solidFill>
                  <a:schemeClr val="bg1"/>
                </a:solidFill>
              </a:ln>
            </p:spPr>
            <p:txBody>
              <a:bodyPr/>
              <a:lstStyle/>
              <a:p>
                <a:endParaRPr lang="zh-CN" altLang="en-US" sz="1700">
                  <a:latin typeface="+mn-ea"/>
                </a:endParaRPr>
              </a:p>
            </p:txBody>
          </p:sp>
          <p:sp>
            <p:nvSpPr>
              <p:cNvPr id="16" name="Oval 8">
                <a:extLst>
                  <a:ext uri="{FF2B5EF4-FFF2-40B4-BE49-F238E27FC236}">
                    <a16:creationId xmlns:a16="http://schemas.microsoft.com/office/drawing/2014/main" id="{2E64E4ED-FAB7-4952-BDC6-BB930DF48F0D}"/>
                  </a:ext>
                </a:extLst>
              </p:cNvPr>
              <p:cNvSpPr>
                <a:spLocks noChangeArrowheads="1"/>
              </p:cNvSpPr>
              <p:nvPr/>
            </p:nvSpPr>
            <p:spPr bwMode="auto">
              <a:xfrm>
                <a:off x="2402769" y="5150918"/>
                <a:ext cx="102960" cy="102992"/>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17" name="Oval 9">
                <a:extLst>
                  <a:ext uri="{FF2B5EF4-FFF2-40B4-BE49-F238E27FC236}">
                    <a16:creationId xmlns:a16="http://schemas.microsoft.com/office/drawing/2014/main" id="{812ED89B-9C4B-42F6-80F3-0531E2F26AFF}"/>
                  </a:ext>
                </a:extLst>
              </p:cNvPr>
              <p:cNvSpPr>
                <a:spLocks noChangeArrowheads="1"/>
              </p:cNvSpPr>
              <p:nvPr/>
            </p:nvSpPr>
            <p:spPr bwMode="auto">
              <a:xfrm>
                <a:off x="9705278" y="4876655"/>
                <a:ext cx="99146" cy="104896"/>
              </a:xfrm>
              <a:prstGeom prst="ellipse">
                <a:avLst/>
              </a:pr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18" name="Freeform 10">
                <a:extLst>
                  <a:ext uri="{FF2B5EF4-FFF2-40B4-BE49-F238E27FC236}">
                    <a16:creationId xmlns:a16="http://schemas.microsoft.com/office/drawing/2014/main" id="{4093F386-EE67-44E7-A2C5-E316DAE310DD}"/>
                  </a:ext>
                </a:extLst>
              </p:cNvPr>
              <p:cNvSpPr>
                <a:spLocks/>
              </p:cNvSpPr>
              <p:nvPr/>
            </p:nvSpPr>
            <p:spPr bwMode="auto">
              <a:xfrm>
                <a:off x="2398571" y="4429500"/>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19" name="Oval 11">
                <a:extLst>
                  <a:ext uri="{FF2B5EF4-FFF2-40B4-BE49-F238E27FC236}">
                    <a16:creationId xmlns:a16="http://schemas.microsoft.com/office/drawing/2014/main" id="{5CDD1776-15D0-40C8-AFE8-B810C1F86F58}"/>
                  </a:ext>
                </a:extLst>
              </p:cNvPr>
              <p:cNvSpPr>
                <a:spLocks noChangeArrowheads="1"/>
              </p:cNvSpPr>
              <p:nvPr/>
            </p:nvSpPr>
            <p:spPr bwMode="auto">
              <a:xfrm>
                <a:off x="5165435" y="4767082"/>
                <a:ext cx="659047" cy="663798"/>
              </a:xfrm>
              <a:prstGeom prst="ellipse">
                <a:avLst/>
              </a:prstGeom>
              <a:solidFill>
                <a:schemeClr val="accent3">
                  <a:lumMod val="75000"/>
                </a:schemeClr>
              </a:solidFill>
              <a:ln w="6350">
                <a:solidFill>
                  <a:schemeClr val="bg1"/>
                </a:solidFill>
              </a:ln>
            </p:spPr>
            <p:txBody>
              <a:bodyPr/>
              <a:lstStyle/>
              <a:p>
                <a:endParaRPr lang="zh-CN" altLang="en-US" sz="1700">
                  <a:latin typeface="+mn-ea"/>
                </a:endParaRPr>
              </a:p>
            </p:txBody>
          </p:sp>
          <p:sp>
            <p:nvSpPr>
              <p:cNvPr id="20" name="Oval 12">
                <a:extLst>
                  <a:ext uri="{FF2B5EF4-FFF2-40B4-BE49-F238E27FC236}">
                    <a16:creationId xmlns:a16="http://schemas.microsoft.com/office/drawing/2014/main" id="{7F9DCAEB-F165-4111-B74C-911B8196F812}"/>
                  </a:ext>
                </a:extLst>
              </p:cNvPr>
              <p:cNvSpPr>
                <a:spLocks noChangeArrowheads="1"/>
              </p:cNvSpPr>
              <p:nvPr/>
            </p:nvSpPr>
            <p:spPr bwMode="auto">
              <a:xfrm>
                <a:off x="7598229" y="4767082"/>
                <a:ext cx="657911" cy="663798"/>
              </a:xfrm>
              <a:prstGeom prst="ellipse">
                <a:avLst/>
              </a:prstGeom>
              <a:solidFill>
                <a:schemeClr val="accent1">
                  <a:lumMod val="60000"/>
                  <a:lumOff val="40000"/>
                </a:schemeClr>
              </a:solidFill>
              <a:ln w="6350">
                <a:solidFill>
                  <a:schemeClr val="bg1"/>
                </a:solidFill>
              </a:ln>
            </p:spPr>
            <p:txBody>
              <a:bodyPr/>
              <a:lstStyle/>
              <a:p>
                <a:endParaRPr lang="zh-CN" altLang="en-US" sz="1700">
                  <a:latin typeface="+mn-ea"/>
                </a:endParaRPr>
              </a:p>
            </p:txBody>
          </p:sp>
          <p:sp>
            <p:nvSpPr>
              <p:cNvPr id="21" name="Oval 13">
                <a:extLst>
                  <a:ext uri="{FF2B5EF4-FFF2-40B4-BE49-F238E27FC236}">
                    <a16:creationId xmlns:a16="http://schemas.microsoft.com/office/drawing/2014/main" id="{5B663C02-9EF8-4D45-BC2E-F6C11F0C385F}"/>
                  </a:ext>
                </a:extLst>
              </p:cNvPr>
              <p:cNvSpPr>
                <a:spLocks noChangeArrowheads="1"/>
              </p:cNvSpPr>
              <p:nvPr/>
            </p:nvSpPr>
            <p:spPr bwMode="auto">
              <a:xfrm>
                <a:off x="6384673" y="4764809"/>
                <a:ext cx="657911" cy="663798"/>
              </a:xfrm>
              <a:prstGeom prst="ellipse">
                <a:avLst/>
              </a:prstGeom>
              <a:solidFill>
                <a:schemeClr val="accent1">
                  <a:lumMod val="20000"/>
                  <a:lumOff val="80000"/>
                </a:schemeClr>
              </a:solidFill>
              <a:ln w="6350">
                <a:solidFill>
                  <a:schemeClr val="bg1"/>
                </a:solidFill>
              </a:ln>
            </p:spPr>
            <p:txBody>
              <a:bodyPr/>
              <a:lstStyle/>
              <a:p>
                <a:endParaRPr lang="zh-CN" altLang="en-US" sz="1700">
                  <a:latin typeface="+mn-ea"/>
                </a:endParaRPr>
              </a:p>
            </p:txBody>
          </p:sp>
          <p:sp>
            <p:nvSpPr>
              <p:cNvPr id="22" name="Freeform 14">
                <a:extLst>
                  <a:ext uri="{FF2B5EF4-FFF2-40B4-BE49-F238E27FC236}">
                    <a16:creationId xmlns:a16="http://schemas.microsoft.com/office/drawing/2014/main" id="{6CAB967E-2BA7-41DD-B548-EA4AD3615097}"/>
                  </a:ext>
                </a:extLst>
              </p:cNvPr>
              <p:cNvSpPr>
                <a:spLocks/>
              </p:cNvSpPr>
              <p:nvPr/>
            </p:nvSpPr>
            <p:spPr bwMode="auto">
              <a:xfrm>
                <a:off x="4833638" y="4429500"/>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23" name="Freeform 15">
                <a:extLst>
                  <a:ext uri="{FF2B5EF4-FFF2-40B4-BE49-F238E27FC236}">
                    <a16:creationId xmlns:a16="http://schemas.microsoft.com/office/drawing/2014/main" id="{37D93C14-B8E0-48F8-AE15-AA7E494FC70C}"/>
                  </a:ext>
                </a:extLst>
              </p:cNvPr>
              <p:cNvSpPr>
                <a:spLocks/>
              </p:cNvSpPr>
              <p:nvPr/>
            </p:nvSpPr>
            <p:spPr bwMode="auto">
              <a:xfrm>
                <a:off x="3616673" y="5003503"/>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24" name="Freeform 16">
                <a:extLst>
                  <a:ext uri="{FF2B5EF4-FFF2-40B4-BE49-F238E27FC236}">
                    <a16:creationId xmlns:a16="http://schemas.microsoft.com/office/drawing/2014/main" id="{BDC03579-FD8C-4BF9-8D87-2148427A7D93}"/>
                  </a:ext>
                </a:extLst>
              </p:cNvPr>
              <p:cNvSpPr>
                <a:spLocks/>
              </p:cNvSpPr>
              <p:nvPr/>
            </p:nvSpPr>
            <p:spPr bwMode="auto">
              <a:xfrm>
                <a:off x="7267568" y="4429500"/>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25" name="Freeform 17">
                <a:extLst>
                  <a:ext uri="{FF2B5EF4-FFF2-40B4-BE49-F238E27FC236}">
                    <a16:creationId xmlns:a16="http://schemas.microsoft.com/office/drawing/2014/main" id="{2A72C3E8-189C-41C8-90E6-64AC33AA4663}"/>
                  </a:ext>
                </a:extLst>
              </p:cNvPr>
              <p:cNvSpPr>
                <a:spLocks/>
              </p:cNvSpPr>
              <p:nvPr/>
            </p:nvSpPr>
            <p:spPr bwMode="auto">
              <a:xfrm>
                <a:off x="6049467" y="5003503"/>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26" name="Rectangle 24">
                <a:extLst>
                  <a:ext uri="{FF2B5EF4-FFF2-40B4-BE49-F238E27FC236}">
                    <a16:creationId xmlns:a16="http://schemas.microsoft.com/office/drawing/2014/main" id="{185F7280-01A0-495C-AB75-61D588114016}"/>
                  </a:ext>
                </a:extLst>
              </p:cNvPr>
              <p:cNvSpPr>
                <a:spLocks noChangeArrowheads="1"/>
              </p:cNvSpPr>
              <p:nvPr/>
            </p:nvSpPr>
            <p:spPr bwMode="auto">
              <a:xfrm>
                <a:off x="2191449" y="5790164"/>
                <a:ext cx="1888327"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强大的管理和运维工具</a:t>
                </a:r>
              </a:p>
            </p:txBody>
          </p:sp>
          <p:sp>
            <p:nvSpPr>
              <p:cNvPr id="27" name="Rectangle 24">
                <a:extLst>
                  <a:ext uri="{FF2B5EF4-FFF2-40B4-BE49-F238E27FC236}">
                    <a16:creationId xmlns:a16="http://schemas.microsoft.com/office/drawing/2014/main" id="{1AC10848-88CE-452B-B670-9516126A2D26}"/>
                  </a:ext>
                </a:extLst>
              </p:cNvPr>
              <p:cNvSpPr>
                <a:spLocks noChangeArrowheads="1"/>
              </p:cNvSpPr>
              <p:nvPr/>
            </p:nvSpPr>
            <p:spPr bwMode="auto">
              <a:xfrm>
                <a:off x="3518727" y="4257769"/>
                <a:ext cx="1727560"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监控诊断和快照分析</a:t>
                </a:r>
              </a:p>
            </p:txBody>
          </p:sp>
          <p:sp>
            <p:nvSpPr>
              <p:cNvPr id="28" name="Rectangle 24">
                <a:extLst>
                  <a:ext uri="{FF2B5EF4-FFF2-40B4-BE49-F238E27FC236}">
                    <a16:creationId xmlns:a16="http://schemas.microsoft.com/office/drawing/2014/main" id="{3C750D43-5330-48A6-865D-56B0D28A6B58}"/>
                  </a:ext>
                </a:extLst>
              </p:cNvPr>
              <p:cNvSpPr>
                <a:spLocks noChangeArrowheads="1"/>
              </p:cNvSpPr>
              <p:nvPr/>
            </p:nvSpPr>
            <p:spPr bwMode="auto">
              <a:xfrm>
                <a:off x="4441800" y="5790163"/>
                <a:ext cx="2370854"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应用性能代码级定位的</a:t>
                </a:r>
                <a:r>
                  <a:rPr lang="en-US" altLang="en-US" sz="1700" dirty="0">
                    <a:latin typeface="+mn-ea"/>
                  </a:rPr>
                  <a:t>APM</a:t>
                </a:r>
                <a:endParaRPr lang="zh-CN" altLang="en-US" sz="1700" dirty="0">
                  <a:latin typeface="+mn-ea"/>
                </a:endParaRPr>
              </a:p>
            </p:txBody>
          </p:sp>
          <p:sp>
            <p:nvSpPr>
              <p:cNvPr id="29" name="Rectangle 24">
                <a:extLst>
                  <a:ext uri="{FF2B5EF4-FFF2-40B4-BE49-F238E27FC236}">
                    <a16:creationId xmlns:a16="http://schemas.microsoft.com/office/drawing/2014/main" id="{31CD8311-A27D-424B-B639-FE2665F460F0}"/>
                  </a:ext>
                </a:extLst>
              </p:cNvPr>
              <p:cNvSpPr>
                <a:spLocks noChangeArrowheads="1"/>
              </p:cNvSpPr>
              <p:nvPr/>
            </p:nvSpPr>
            <p:spPr bwMode="auto">
              <a:xfrm>
                <a:off x="7337999" y="5790163"/>
                <a:ext cx="1422297" cy="20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600" dirty="0">
                    <a:latin typeface="+mn-ea"/>
                  </a:rPr>
                  <a:t>专业的容器云版本</a:t>
                </a:r>
                <a:endParaRPr lang="zh-CN" altLang="en-US" sz="2000" dirty="0">
                  <a:latin typeface="+mn-ea"/>
                </a:endParaRPr>
              </a:p>
            </p:txBody>
          </p:sp>
          <p:sp>
            <p:nvSpPr>
              <p:cNvPr id="30" name="Rectangle 24">
                <a:extLst>
                  <a:ext uri="{FF2B5EF4-FFF2-40B4-BE49-F238E27FC236}">
                    <a16:creationId xmlns:a16="http://schemas.microsoft.com/office/drawing/2014/main" id="{F134E0D0-8587-4B63-83E1-37877FC21276}"/>
                  </a:ext>
                </a:extLst>
              </p:cNvPr>
              <p:cNvSpPr>
                <a:spLocks noChangeArrowheads="1"/>
              </p:cNvSpPr>
              <p:nvPr/>
            </p:nvSpPr>
            <p:spPr bwMode="auto">
              <a:xfrm>
                <a:off x="6090198" y="4257769"/>
                <a:ext cx="1422297"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全面的安全防御</a:t>
                </a:r>
              </a:p>
            </p:txBody>
          </p:sp>
          <p:grpSp>
            <p:nvGrpSpPr>
              <p:cNvPr id="31" name="组合 30">
                <a:extLst>
                  <a:ext uri="{FF2B5EF4-FFF2-40B4-BE49-F238E27FC236}">
                    <a16:creationId xmlns:a16="http://schemas.microsoft.com/office/drawing/2014/main" id="{FC98D683-1360-4801-95C2-6B5C02746CDD}"/>
                  </a:ext>
                </a:extLst>
              </p:cNvPr>
              <p:cNvGrpSpPr/>
              <p:nvPr/>
            </p:nvGrpSpPr>
            <p:grpSpPr>
              <a:xfrm>
                <a:off x="5378768" y="4982231"/>
                <a:ext cx="232380" cy="232380"/>
                <a:chOff x="11363326" y="-2538413"/>
                <a:chExt cx="285750" cy="285750"/>
              </a:xfrm>
            </p:grpSpPr>
            <p:sp>
              <p:nvSpPr>
                <p:cNvPr id="36" name="Oval 31">
                  <a:extLst>
                    <a:ext uri="{FF2B5EF4-FFF2-40B4-BE49-F238E27FC236}">
                      <a16:creationId xmlns:a16="http://schemas.microsoft.com/office/drawing/2014/main" id="{0761FBCF-0CD5-497B-9B85-D232135C1C3F}"/>
                    </a:ext>
                  </a:extLst>
                </p:cNvPr>
                <p:cNvSpPr>
                  <a:spLocks noChangeArrowheads="1"/>
                </p:cNvSpPr>
                <p:nvPr/>
              </p:nvSpPr>
              <p:spPr bwMode="auto">
                <a:xfrm>
                  <a:off x="11423651" y="-2297113"/>
                  <a:ext cx="150813" cy="44450"/>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37" name="Rectangle 32">
                  <a:extLst>
                    <a:ext uri="{FF2B5EF4-FFF2-40B4-BE49-F238E27FC236}">
                      <a16:creationId xmlns:a16="http://schemas.microsoft.com/office/drawing/2014/main" id="{D6CD26A9-4B07-4BB0-8D2A-4FD6EE9F5687}"/>
                    </a:ext>
                  </a:extLst>
                </p:cNvPr>
                <p:cNvSpPr>
                  <a:spLocks noChangeArrowheads="1"/>
                </p:cNvSpPr>
                <p:nvPr/>
              </p:nvSpPr>
              <p:spPr bwMode="auto">
                <a:xfrm>
                  <a:off x="11363326" y="-2538413"/>
                  <a:ext cx="285750" cy="195263"/>
                </a:xfrm>
                <a:prstGeom prst="rect">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38" name="Line 33">
                  <a:extLst>
                    <a:ext uri="{FF2B5EF4-FFF2-40B4-BE49-F238E27FC236}">
                      <a16:creationId xmlns:a16="http://schemas.microsoft.com/office/drawing/2014/main" id="{04AAF9D5-50C5-44CD-B272-A43069DCA0E9}"/>
                    </a:ext>
                  </a:extLst>
                </p:cNvPr>
                <p:cNvSpPr>
                  <a:spLocks noChangeShapeType="1"/>
                </p:cNvSpPr>
                <p:nvPr/>
              </p:nvSpPr>
              <p:spPr bwMode="auto">
                <a:xfrm>
                  <a:off x="11401426" y="-2508250"/>
                  <a:ext cx="20955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39" name="Line 34">
                  <a:extLst>
                    <a:ext uri="{FF2B5EF4-FFF2-40B4-BE49-F238E27FC236}">
                      <a16:creationId xmlns:a16="http://schemas.microsoft.com/office/drawing/2014/main" id="{B163731B-5ED0-41F7-AC0C-CF4DAF4F336D}"/>
                    </a:ext>
                  </a:extLst>
                </p:cNvPr>
                <p:cNvSpPr>
                  <a:spLocks noChangeShapeType="1"/>
                </p:cNvSpPr>
                <p:nvPr/>
              </p:nvSpPr>
              <p:spPr bwMode="auto">
                <a:xfrm>
                  <a:off x="11522076" y="-2447925"/>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0" name="Line 35">
                  <a:extLst>
                    <a:ext uri="{FF2B5EF4-FFF2-40B4-BE49-F238E27FC236}">
                      <a16:creationId xmlns:a16="http://schemas.microsoft.com/office/drawing/2014/main" id="{291092D6-FA2D-4BF3-B80E-3D7ECB663D06}"/>
                    </a:ext>
                  </a:extLst>
                </p:cNvPr>
                <p:cNvSpPr>
                  <a:spLocks noChangeShapeType="1"/>
                </p:cNvSpPr>
                <p:nvPr/>
              </p:nvSpPr>
              <p:spPr bwMode="auto">
                <a:xfrm>
                  <a:off x="11522076" y="-2417763"/>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1" name="Line 36">
                  <a:extLst>
                    <a:ext uri="{FF2B5EF4-FFF2-40B4-BE49-F238E27FC236}">
                      <a16:creationId xmlns:a16="http://schemas.microsoft.com/office/drawing/2014/main" id="{7471A125-0E8C-499A-B2B4-A798A220E3BB}"/>
                    </a:ext>
                  </a:extLst>
                </p:cNvPr>
                <p:cNvSpPr>
                  <a:spLocks noChangeShapeType="1"/>
                </p:cNvSpPr>
                <p:nvPr/>
              </p:nvSpPr>
              <p:spPr bwMode="auto">
                <a:xfrm>
                  <a:off x="11522076" y="-2387600"/>
                  <a:ext cx="8890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2" name="Line 37">
                  <a:extLst>
                    <a:ext uri="{FF2B5EF4-FFF2-40B4-BE49-F238E27FC236}">
                      <a16:creationId xmlns:a16="http://schemas.microsoft.com/office/drawing/2014/main" id="{2FA2DA6B-16C4-49F0-9897-1D125E57F400}"/>
                    </a:ext>
                  </a:extLst>
                </p:cNvPr>
                <p:cNvSpPr>
                  <a:spLocks noChangeShapeType="1"/>
                </p:cNvSpPr>
                <p:nvPr/>
              </p:nvSpPr>
              <p:spPr bwMode="auto">
                <a:xfrm flipV="1">
                  <a:off x="11393488" y="-2409825"/>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3" name="Line 38">
                  <a:extLst>
                    <a:ext uri="{FF2B5EF4-FFF2-40B4-BE49-F238E27FC236}">
                      <a16:creationId xmlns:a16="http://schemas.microsoft.com/office/drawing/2014/main" id="{23BE7A0C-CAE2-4F86-B42E-4E06CCE9FD55}"/>
                    </a:ext>
                  </a:extLst>
                </p:cNvPr>
                <p:cNvSpPr>
                  <a:spLocks noChangeShapeType="1"/>
                </p:cNvSpPr>
                <p:nvPr/>
              </p:nvSpPr>
              <p:spPr bwMode="auto">
                <a:xfrm flipV="1">
                  <a:off x="11423651"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4" name="Line 39">
                  <a:extLst>
                    <a:ext uri="{FF2B5EF4-FFF2-40B4-BE49-F238E27FC236}">
                      <a16:creationId xmlns:a16="http://schemas.microsoft.com/office/drawing/2014/main" id="{210EBA85-BB59-4B51-9C7E-E9580A29412B}"/>
                    </a:ext>
                  </a:extLst>
                </p:cNvPr>
                <p:cNvSpPr>
                  <a:spLocks noChangeShapeType="1"/>
                </p:cNvSpPr>
                <p:nvPr/>
              </p:nvSpPr>
              <p:spPr bwMode="auto">
                <a:xfrm flipV="1">
                  <a:off x="11453813" y="-2470150"/>
                  <a:ext cx="0" cy="90488"/>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5" name="Line 40">
                  <a:extLst>
                    <a:ext uri="{FF2B5EF4-FFF2-40B4-BE49-F238E27FC236}">
                      <a16:creationId xmlns:a16="http://schemas.microsoft.com/office/drawing/2014/main" id="{A9ED0E0B-6BA3-42FD-AD93-B402221F40D5}"/>
                    </a:ext>
                  </a:extLst>
                </p:cNvPr>
                <p:cNvSpPr>
                  <a:spLocks noChangeShapeType="1"/>
                </p:cNvSpPr>
                <p:nvPr/>
              </p:nvSpPr>
              <p:spPr bwMode="auto">
                <a:xfrm flipV="1">
                  <a:off x="11483976" y="-2439988"/>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46" name="Line 41">
                  <a:extLst>
                    <a:ext uri="{FF2B5EF4-FFF2-40B4-BE49-F238E27FC236}">
                      <a16:creationId xmlns:a16="http://schemas.microsoft.com/office/drawing/2014/main" id="{CDA1E146-3397-4021-BE36-EFC0413350D8}"/>
                    </a:ext>
                  </a:extLst>
                </p:cNvPr>
                <p:cNvSpPr>
                  <a:spLocks noChangeShapeType="1"/>
                </p:cNvSpPr>
                <p:nvPr/>
              </p:nvSpPr>
              <p:spPr bwMode="auto">
                <a:xfrm flipV="1">
                  <a:off x="11498263" y="-2335213"/>
                  <a:ext cx="0" cy="603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grpSp>
          <p:sp>
            <p:nvSpPr>
              <p:cNvPr id="32" name="Line 30">
                <a:extLst>
                  <a:ext uri="{FF2B5EF4-FFF2-40B4-BE49-F238E27FC236}">
                    <a16:creationId xmlns:a16="http://schemas.microsoft.com/office/drawing/2014/main" id="{0395A822-B3C2-4D82-9B03-20031BF4C438}"/>
                  </a:ext>
                </a:extLst>
              </p:cNvPr>
              <p:cNvSpPr>
                <a:spLocks noChangeShapeType="1"/>
              </p:cNvSpPr>
              <p:nvPr/>
            </p:nvSpPr>
            <p:spPr bwMode="auto">
              <a:xfrm>
                <a:off x="8730000" y="4972632"/>
                <a:ext cx="0" cy="2734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33" name="Oval 13">
                <a:extLst>
                  <a:ext uri="{FF2B5EF4-FFF2-40B4-BE49-F238E27FC236}">
                    <a16:creationId xmlns:a16="http://schemas.microsoft.com/office/drawing/2014/main" id="{52DF10C8-5A1F-45A5-909D-A80EE3A62F9E}"/>
                  </a:ext>
                </a:extLst>
              </p:cNvPr>
              <p:cNvSpPr>
                <a:spLocks noChangeArrowheads="1"/>
              </p:cNvSpPr>
              <p:nvPr/>
            </p:nvSpPr>
            <p:spPr bwMode="auto">
              <a:xfrm>
                <a:off x="8816003" y="4770240"/>
                <a:ext cx="657911" cy="663798"/>
              </a:xfrm>
              <a:prstGeom prst="ellipse">
                <a:avLst/>
              </a:prstGeom>
              <a:solidFill>
                <a:schemeClr val="accent1">
                  <a:lumMod val="40000"/>
                  <a:lumOff val="60000"/>
                </a:schemeClr>
              </a:solidFill>
              <a:ln w="6350">
                <a:solidFill>
                  <a:schemeClr val="bg1"/>
                </a:solidFill>
              </a:ln>
            </p:spPr>
            <p:txBody>
              <a:bodyPr/>
              <a:lstStyle/>
              <a:p>
                <a:endParaRPr lang="zh-CN" altLang="en-US" sz="1700">
                  <a:latin typeface="+mn-ea"/>
                </a:endParaRPr>
              </a:p>
            </p:txBody>
          </p:sp>
          <p:sp>
            <p:nvSpPr>
              <p:cNvPr id="34" name="Freeform 17">
                <a:extLst>
                  <a:ext uri="{FF2B5EF4-FFF2-40B4-BE49-F238E27FC236}">
                    <a16:creationId xmlns:a16="http://schemas.microsoft.com/office/drawing/2014/main" id="{4EA1109A-94B8-4D64-9AE5-96265D53E576}"/>
                  </a:ext>
                </a:extLst>
              </p:cNvPr>
              <p:cNvSpPr>
                <a:spLocks/>
              </p:cNvSpPr>
              <p:nvPr/>
            </p:nvSpPr>
            <p:spPr bwMode="auto">
              <a:xfrm>
                <a:off x="8485493" y="5008962"/>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p>
                <a:endParaRPr lang="zh-CN" altLang="en-US" sz="1700">
                  <a:latin typeface="+mn-ea"/>
                </a:endParaRPr>
              </a:p>
            </p:txBody>
          </p:sp>
          <p:sp>
            <p:nvSpPr>
              <p:cNvPr id="35" name="Rectangle 24">
                <a:extLst>
                  <a:ext uri="{FF2B5EF4-FFF2-40B4-BE49-F238E27FC236}">
                    <a16:creationId xmlns:a16="http://schemas.microsoft.com/office/drawing/2014/main" id="{8BB364E7-5884-4910-9AA6-B68B92DCC4A5}"/>
                  </a:ext>
                </a:extLst>
              </p:cNvPr>
              <p:cNvSpPr>
                <a:spLocks noChangeArrowheads="1"/>
              </p:cNvSpPr>
              <p:nvPr/>
            </p:nvSpPr>
            <p:spPr bwMode="auto">
              <a:xfrm>
                <a:off x="8707407" y="4246758"/>
                <a:ext cx="970248" cy="22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700" dirty="0">
                    <a:latin typeface="+mn-ea"/>
                  </a:rPr>
                  <a:t>跨平台支持</a:t>
                </a:r>
              </a:p>
            </p:txBody>
          </p:sp>
        </p:grpSp>
        <p:pic>
          <p:nvPicPr>
            <p:cNvPr id="6" name="图片 5">
              <a:extLst>
                <a:ext uri="{FF2B5EF4-FFF2-40B4-BE49-F238E27FC236}">
                  <a16:creationId xmlns:a16="http://schemas.microsoft.com/office/drawing/2014/main" id="{67E3B97A-03E6-45B1-AB75-EEB48ACAF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027" y="2309420"/>
              <a:ext cx="477016" cy="477016"/>
            </a:xfrm>
            <a:prstGeom prst="rect">
              <a:avLst/>
            </a:prstGeom>
          </p:spPr>
        </p:pic>
        <p:pic>
          <p:nvPicPr>
            <p:cNvPr id="7" name="图片 6">
              <a:extLst>
                <a:ext uri="{FF2B5EF4-FFF2-40B4-BE49-F238E27FC236}">
                  <a16:creationId xmlns:a16="http://schemas.microsoft.com/office/drawing/2014/main" id="{D95ABBDD-520A-4B63-8899-4080420CF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537" y="2326558"/>
              <a:ext cx="443556" cy="443556"/>
            </a:xfrm>
            <a:prstGeom prst="rect">
              <a:avLst/>
            </a:prstGeom>
          </p:spPr>
        </p:pic>
        <p:pic>
          <p:nvPicPr>
            <p:cNvPr id="8" name="图片 7">
              <a:extLst>
                <a:ext uri="{FF2B5EF4-FFF2-40B4-BE49-F238E27FC236}">
                  <a16:creationId xmlns:a16="http://schemas.microsoft.com/office/drawing/2014/main" id="{F696B5AA-8E8D-4BE2-BF95-5CB1C8198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865" y="5093035"/>
              <a:ext cx="386251" cy="386251"/>
            </a:xfrm>
            <a:prstGeom prst="rect">
              <a:avLst/>
            </a:prstGeom>
          </p:spPr>
        </p:pic>
        <p:pic>
          <p:nvPicPr>
            <p:cNvPr id="9" name="图片 8">
              <a:extLst>
                <a:ext uri="{FF2B5EF4-FFF2-40B4-BE49-F238E27FC236}">
                  <a16:creationId xmlns:a16="http://schemas.microsoft.com/office/drawing/2014/main" id="{E0AFE3A0-8B61-462C-A35E-59BBAF54BC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6979" y="5049232"/>
              <a:ext cx="468000" cy="468000"/>
            </a:xfrm>
            <a:prstGeom prst="rect">
              <a:avLst/>
            </a:prstGeom>
          </p:spPr>
        </p:pic>
        <p:pic>
          <p:nvPicPr>
            <p:cNvPr id="10" name="图片 9">
              <a:extLst>
                <a:ext uri="{FF2B5EF4-FFF2-40B4-BE49-F238E27FC236}">
                  <a16:creationId xmlns:a16="http://schemas.microsoft.com/office/drawing/2014/main" id="{89653896-2110-46AB-AA28-54DB9E2E9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0151" y="5167199"/>
              <a:ext cx="324000" cy="324001"/>
            </a:xfrm>
            <a:prstGeom prst="rect">
              <a:avLst/>
            </a:prstGeom>
          </p:spPr>
        </p:pic>
        <p:pic>
          <p:nvPicPr>
            <p:cNvPr id="11" name="图片 10">
              <a:extLst>
                <a:ext uri="{FF2B5EF4-FFF2-40B4-BE49-F238E27FC236}">
                  <a16:creationId xmlns:a16="http://schemas.microsoft.com/office/drawing/2014/main" id="{795115FA-CA5B-42FC-9320-1937881B7C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3355" y="5077390"/>
              <a:ext cx="432000" cy="432000"/>
            </a:xfrm>
            <a:prstGeom prst="rect">
              <a:avLst/>
            </a:prstGeom>
          </p:spPr>
        </p:pic>
        <p:pic>
          <p:nvPicPr>
            <p:cNvPr id="12" name="图片 11">
              <a:extLst>
                <a:ext uri="{FF2B5EF4-FFF2-40B4-BE49-F238E27FC236}">
                  <a16:creationId xmlns:a16="http://schemas.microsoft.com/office/drawing/2014/main" id="{4303C724-2E7F-4032-BFD3-8B91109F8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2975" y="5078011"/>
              <a:ext cx="468000" cy="468000"/>
            </a:xfrm>
            <a:prstGeom prst="rect">
              <a:avLst/>
            </a:prstGeom>
          </p:spPr>
        </p:pic>
        <p:pic>
          <p:nvPicPr>
            <p:cNvPr id="13" name="图片 12">
              <a:extLst>
                <a:ext uri="{FF2B5EF4-FFF2-40B4-BE49-F238E27FC236}">
                  <a16:creationId xmlns:a16="http://schemas.microsoft.com/office/drawing/2014/main" id="{407C95E1-7994-4F1F-B0CB-8D5E56181A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1055" y="2313254"/>
              <a:ext cx="468000" cy="468000"/>
            </a:xfrm>
            <a:prstGeom prst="rect">
              <a:avLst/>
            </a:prstGeom>
          </p:spPr>
        </p:pic>
      </p:grpSp>
    </p:spTree>
    <p:extLst>
      <p:ext uri="{BB962C8B-B14F-4D97-AF65-F5344CB8AC3E}">
        <p14:creationId xmlns:p14="http://schemas.microsoft.com/office/powerpoint/2010/main" val="339154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物体, 黑暗, 灯光, 游戏机&#10;&#10;描述已自动生成">
            <a:extLst>
              <a:ext uri="{FF2B5EF4-FFF2-40B4-BE49-F238E27FC236}">
                <a16:creationId xmlns:a16="http://schemas.microsoft.com/office/drawing/2014/main" id="{72666C7A-79F6-439D-B4BF-9DD8ADC5395C}"/>
              </a:ext>
            </a:extLst>
          </p:cNvPr>
          <p:cNvPicPr>
            <a:picLocks noChangeAspect="1"/>
          </p:cNvPicPr>
          <p:nvPr/>
        </p:nvPicPr>
        <p:blipFill>
          <a:blip r:embed="rId2" cstate="print">
            <a:duotone>
              <a:schemeClr val="accent5">
                <a:shade val="45000"/>
                <a:satMod val="135000"/>
              </a:schemeClr>
              <a:prstClr val="white"/>
            </a:duotone>
            <a:alphaModFix amt="34000"/>
            <a:extLst>
              <a:ext uri="{28A0092B-C50C-407E-A947-70E740481C1C}">
                <a14:useLocalDpi xmlns:a14="http://schemas.microsoft.com/office/drawing/2010/main" val="0"/>
              </a:ext>
            </a:extLst>
          </a:blip>
          <a:stretch>
            <a:fillRect/>
          </a:stretch>
        </p:blipFill>
        <p:spPr>
          <a:xfrm>
            <a:off x="2826809" y="1197390"/>
            <a:ext cx="6096012" cy="6096012"/>
          </a:xfrm>
          <a:prstGeom prst="rect">
            <a:avLst/>
          </a:prstGeom>
        </p:spPr>
      </p:pic>
      <p:sp>
        <p:nvSpPr>
          <p:cNvPr id="2" name="标题 1">
            <a:extLst>
              <a:ext uri="{FF2B5EF4-FFF2-40B4-BE49-F238E27FC236}">
                <a16:creationId xmlns:a16="http://schemas.microsoft.com/office/drawing/2014/main" id="{7450E463-003F-4834-8201-DB8C2427ED8A}"/>
              </a:ext>
            </a:extLst>
          </p:cNvPr>
          <p:cNvSpPr>
            <a:spLocks noGrp="1"/>
          </p:cNvSpPr>
          <p:nvPr>
            <p:ph type="title"/>
          </p:nvPr>
        </p:nvSpPr>
        <p:spPr/>
        <p:txBody>
          <a:bodyPr/>
          <a:lstStyle/>
          <a:p>
            <a:r>
              <a:rPr lang="zh-CN" altLang="en-US" dirty="0"/>
              <a:t>生态适配与跨平台支持</a:t>
            </a:r>
          </a:p>
        </p:txBody>
      </p:sp>
      <p:cxnSp>
        <p:nvCxnSpPr>
          <p:cNvPr id="4" name="直接连接符 3">
            <a:extLst>
              <a:ext uri="{FF2B5EF4-FFF2-40B4-BE49-F238E27FC236}">
                <a16:creationId xmlns:a16="http://schemas.microsoft.com/office/drawing/2014/main" id="{67680A00-DD12-404C-846C-BF001EDCFA1A}"/>
              </a:ext>
            </a:extLst>
          </p:cNvPr>
          <p:cNvCxnSpPr>
            <a:cxnSpLocks/>
          </p:cNvCxnSpPr>
          <p:nvPr/>
        </p:nvCxnSpPr>
        <p:spPr>
          <a:xfrm>
            <a:off x="190352" y="876399"/>
            <a:ext cx="6144284" cy="0"/>
          </a:xfrm>
          <a:prstGeom prst="line">
            <a:avLst/>
          </a:prstGeom>
          <a:ln w="25400" cmpd="sng">
            <a:gradFill flip="none" rotWithShape="1">
              <a:gsLst>
                <a:gs pos="0">
                  <a:schemeClr val="accent1">
                    <a:lumMod val="5000"/>
                    <a:lumOff val="95000"/>
                  </a:schemeClr>
                </a:gs>
                <a:gs pos="52000">
                  <a:schemeClr val="bg1">
                    <a:lumMod val="85000"/>
                  </a:schemeClr>
                </a:gs>
                <a:gs pos="83000">
                  <a:schemeClr val="bg1">
                    <a:lumMod val="65000"/>
                  </a:schemeClr>
                </a:gs>
                <a:gs pos="100000">
                  <a:schemeClr val="bg1">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4F51E251-EA19-46FE-9B89-C853344B3094}"/>
              </a:ext>
            </a:extLst>
          </p:cNvPr>
          <p:cNvCxnSpPr>
            <a:cxnSpLocks/>
          </p:cNvCxnSpPr>
          <p:nvPr/>
        </p:nvCxnSpPr>
        <p:spPr>
          <a:xfrm flipH="1">
            <a:off x="5850679" y="6541703"/>
            <a:ext cx="6144284" cy="0"/>
          </a:xfrm>
          <a:prstGeom prst="line">
            <a:avLst/>
          </a:prstGeom>
          <a:ln w="25400" cmpd="sng">
            <a:gradFill flip="none" rotWithShape="1">
              <a:gsLst>
                <a:gs pos="0">
                  <a:schemeClr val="accent1">
                    <a:lumMod val="5000"/>
                    <a:lumOff val="95000"/>
                  </a:schemeClr>
                </a:gs>
                <a:gs pos="52000">
                  <a:schemeClr val="bg1">
                    <a:lumMod val="85000"/>
                  </a:schemeClr>
                </a:gs>
                <a:gs pos="83000">
                  <a:schemeClr val="bg1">
                    <a:lumMod val="65000"/>
                  </a:schemeClr>
                </a:gs>
                <a:gs pos="100000">
                  <a:schemeClr val="bg1">
                    <a:lumMod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6" name="图示 5">
            <a:extLst>
              <a:ext uri="{FF2B5EF4-FFF2-40B4-BE49-F238E27FC236}">
                <a16:creationId xmlns:a16="http://schemas.microsoft.com/office/drawing/2014/main" id="{21955958-6A15-402C-B409-BF4ABC5C3617}"/>
              </a:ext>
            </a:extLst>
          </p:cNvPr>
          <p:cNvGraphicFramePr/>
          <p:nvPr>
            <p:extLst>
              <p:ext uri="{D42A27DB-BD31-4B8C-83A1-F6EECF244321}">
                <p14:modId xmlns:p14="http://schemas.microsoft.com/office/powerpoint/2010/main" val="594922587"/>
              </p:ext>
            </p:extLst>
          </p:nvPr>
        </p:nvGraphicFramePr>
        <p:xfrm>
          <a:off x="3113607" y="2117520"/>
          <a:ext cx="6006058" cy="394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a:extLst>
              <a:ext uri="{FF2B5EF4-FFF2-40B4-BE49-F238E27FC236}">
                <a16:creationId xmlns:a16="http://schemas.microsoft.com/office/drawing/2014/main" id="{2B44279F-28AF-49E5-A7B5-C722DE4EB127}"/>
              </a:ext>
            </a:extLst>
          </p:cNvPr>
          <p:cNvSpPr/>
          <p:nvPr/>
        </p:nvSpPr>
        <p:spPr>
          <a:xfrm>
            <a:off x="740955" y="2224675"/>
            <a:ext cx="3096126" cy="1452449"/>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dirty="0">
                <a:latin typeface="+mn-ea"/>
              </a:rPr>
              <a:t>曙光、浪潮、联想、长城、航天</a:t>
            </a:r>
            <a:r>
              <a:rPr lang="en-US" altLang="zh-CN" dirty="0">
                <a:latin typeface="+mn-ea"/>
              </a:rPr>
              <a:t>706</a:t>
            </a:r>
            <a:r>
              <a:rPr lang="zh-CN" altLang="en-US" dirty="0">
                <a:latin typeface="+mn-ea"/>
              </a:rPr>
              <a:t>、同方、万方、百信、华为泰山</a:t>
            </a:r>
            <a:r>
              <a:rPr lang="en-US" altLang="zh-CN" dirty="0">
                <a:latin typeface="+mn-ea"/>
              </a:rPr>
              <a:t>…</a:t>
            </a:r>
          </a:p>
          <a:p>
            <a:pPr marL="342900" indent="-342900">
              <a:lnSpc>
                <a:spcPct val="125000"/>
              </a:lnSpc>
              <a:buFont typeface="Arial" panose="020B0604020202020204" pitchFamily="34" charset="0"/>
              <a:buChar char="•"/>
            </a:pPr>
            <a:r>
              <a:rPr lang="en-US" altLang="zh-CN" dirty="0">
                <a:latin typeface="+mn-ea"/>
              </a:rPr>
              <a:t>IBM</a:t>
            </a:r>
            <a:r>
              <a:rPr lang="zh-CN" altLang="en-US" dirty="0">
                <a:latin typeface="+mn-ea"/>
              </a:rPr>
              <a:t>、</a:t>
            </a:r>
            <a:r>
              <a:rPr lang="en-US" altLang="zh-CN" dirty="0">
                <a:latin typeface="+mn-ea"/>
              </a:rPr>
              <a:t>HP</a:t>
            </a:r>
            <a:r>
              <a:rPr lang="zh-CN" altLang="en-US" dirty="0">
                <a:latin typeface="+mn-ea"/>
              </a:rPr>
              <a:t>、</a:t>
            </a:r>
            <a:r>
              <a:rPr lang="en-US" altLang="zh-CN" dirty="0">
                <a:latin typeface="+mn-ea"/>
              </a:rPr>
              <a:t>DELL…</a:t>
            </a:r>
            <a:endParaRPr lang="zh-CN" altLang="en-US" dirty="0">
              <a:latin typeface="+mn-ea"/>
            </a:endParaRPr>
          </a:p>
        </p:txBody>
      </p:sp>
      <p:sp>
        <p:nvSpPr>
          <p:cNvPr id="8" name="矩形 7">
            <a:extLst>
              <a:ext uri="{FF2B5EF4-FFF2-40B4-BE49-F238E27FC236}">
                <a16:creationId xmlns:a16="http://schemas.microsoft.com/office/drawing/2014/main" id="{E6E6663B-DA7D-4183-8388-B3748AE60B45}"/>
              </a:ext>
            </a:extLst>
          </p:cNvPr>
          <p:cNvSpPr/>
          <p:nvPr/>
        </p:nvSpPr>
        <p:spPr>
          <a:xfrm>
            <a:off x="368968" y="5040412"/>
            <a:ext cx="4093214" cy="1452449"/>
          </a:xfrm>
          <a:prstGeom prst="rect">
            <a:avLst/>
          </a:prstGeom>
        </p:spPr>
        <p:txBody>
          <a:bodyPr wrap="square">
            <a:spAutoFit/>
          </a:bodyPr>
          <a:lstStyle/>
          <a:p>
            <a:pPr marL="800100" lvl="1" indent="-342900">
              <a:lnSpc>
                <a:spcPct val="125000"/>
              </a:lnSpc>
              <a:buFont typeface="Arial" panose="020B0604020202020204" pitchFamily="34" charset="0"/>
              <a:buChar char="•"/>
            </a:pPr>
            <a:r>
              <a:rPr lang="zh-CN" altLang="en-US" dirty="0">
                <a:latin typeface="+mn-ea"/>
              </a:rPr>
              <a:t>达梦、人大金仓、神舟通用、南大通用、优炫、瀚高、昆仑</a:t>
            </a:r>
            <a:r>
              <a:rPr lang="en-US" altLang="zh-CN" dirty="0">
                <a:latin typeface="+mn-ea"/>
              </a:rPr>
              <a:t>…</a:t>
            </a:r>
          </a:p>
          <a:p>
            <a:pPr marL="800100" lvl="1" indent="-342900">
              <a:lnSpc>
                <a:spcPct val="125000"/>
              </a:lnSpc>
              <a:buFont typeface="Arial" panose="020B0604020202020204" pitchFamily="34" charset="0"/>
              <a:buChar char="•"/>
            </a:pPr>
            <a:r>
              <a:rPr lang="en-US" altLang="zh-CN" dirty="0">
                <a:latin typeface="+mn-ea"/>
              </a:rPr>
              <a:t>MySQL</a:t>
            </a:r>
            <a:r>
              <a:rPr lang="zh-CN" altLang="en-US" dirty="0">
                <a:latin typeface="+mn-ea"/>
              </a:rPr>
              <a:t>、</a:t>
            </a:r>
            <a:r>
              <a:rPr lang="en-US" altLang="zh-CN" dirty="0">
                <a:latin typeface="+mn-ea"/>
              </a:rPr>
              <a:t>Oracle</a:t>
            </a:r>
            <a:r>
              <a:rPr lang="zh-CN" altLang="en-US" dirty="0">
                <a:latin typeface="+mn-ea"/>
              </a:rPr>
              <a:t>、</a:t>
            </a:r>
            <a:r>
              <a:rPr lang="en-US" altLang="zh-CN" dirty="0">
                <a:latin typeface="+mn-ea"/>
              </a:rPr>
              <a:t>SQL Server…</a:t>
            </a:r>
          </a:p>
        </p:txBody>
      </p:sp>
      <p:sp>
        <p:nvSpPr>
          <p:cNvPr id="9" name="矩形 8">
            <a:extLst>
              <a:ext uri="{FF2B5EF4-FFF2-40B4-BE49-F238E27FC236}">
                <a16:creationId xmlns:a16="http://schemas.microsoft.com/office/drawing/2014/main" id="{EC3C5A41-8893-4AE1-B1AE-9139A2569287}"/>
              </a:ext>
            </a:extLst>
          </p:cNvPr>
          <p:cNvSpPr/>
          <p:nvPr/>
        </p:nvSpPr>
        <p:spPr>
          <a:xfrm>
            <a:off x="7581295" y="5598787"/>
            <a:ext cx="3076739" cy="923330"/>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dirty="0">
                <a:latin typeface="+mn-ea"/>
              </a:rPr>
              <a:t>Open JDK</a:t>
            </a:r>
          </a:p>
          <a:p>
            <a:pPr marL="342900" indent="-342900">
              <a:lnSpc>
                <a:spcPct val="150000"/>
              </a:lnSpc>
              <a:buFont typeface="Arial" panose="020B0604020202020204" pitchFamily="34" charset="0"/>
              <a:buChar char="•"/>
            </a:pPr>
            <a:r>
              <a:rPr lang="en-US" altLang="zh-CN" dirty="0">
                <a:latin typeface="+mn-ea"/>
              </a:rPr>
              <a:t>Oracle JDK </a:t>
            </a:r>
            <a:r>
              <a:rPr lang="zh-CN" altLang="en-US" dirty="0">
                <a:latin typeface="+mn-ea"/>
              </a:rPr>
              <a:t>、</a:t>
            </a:r>
            <a:r>
              <a:rPr lang="en-US" altLang="zh-CN" dirty="0">
                <a:latin typeface="+mn-ea"/>
              </a:rPr>
              <a:t>IBM JDK </a:t>
            </a:r>
          </a:p>
        </p:txBody>
      </p:sp>
      <p:sp>
        <p:nvSpPr>
          <p:cNvPr id="10" name="矩形 9">
            <a:extLst>
              <a:ext uri="{FF2B5EF4-FFF2-40B4-BE49-F238E27FC236}">
                <a16:creationId xmlns:a16="http://schemas.microsoft.com/office/drawing/2014/main" id="{53E9FDC3-5F81-4AA7-BC4B-1B3F51E1AE81}"/>
              </a:ext>
            </a:extLst>
          </p:cNvPr>
          <p:cNvSpPr/>
          <p:nvPr/>
        </p:nvSpPr>
        <p:spPr>
          <a:xfrm>
            <a:off x="8243369" y="2958206"/>
            <a:ext cx="3248948" cy="1452449"/>
          </a:xfrm>
          <a:prstGeom prst="rect">
            <a:avLst/>
          </a:prstGeom>
        </p:spPr>
        <p:txBody>
          <a:bodyPr wrap="square">
            <a:spAutoFit/>
          </a:bodyPr>
          <a:lstStyle/>
          <a:p>
            <a:pPr marL="342900" indent="-342900">
              <a:lnSpc>
                <a:spcPct val="125000"/>
              </a:lnSpc>
              <a:buFont typeface="Arial" panose="020B0604020202020204" pitchFamily="34" charset="0"/>
              <a:buChar char="•"/>
            </a:pPr>
            <a:r>
              <a:rPr lang="zh-CN" altLang="en-US" dirty="0">
                <a:latin typeface="+mn-ea"/>
              </a:rPr>
              <a:t>中标麒麟、银河麒麟、中科方德、一铭软件、云南思普、深度、</a:t>
            </a:r>
            <a:r>
              <a:rPr lang="en-US" altLang="zh-CN" dirty="0">
                <a:latin typeface="+mn-ea"/>
              </a:rPr>
              <a:t>UOS…</a:t>
            </a:r>
          </a:p>
          <a:p>
            <a:pPr marL="342900" indent="-342900">
              <a:lnSpc>
                <a:spcPct val="125000"/>
              </a:lnSpc>
              <a:buFont typeface="Arial" panose="020B0604020202020204" pitchFamily="34" charset="0"/>
              <a:buChar char="•"/>
            </a:pPr>
            <a:r>
              <a:rPr lang="en-US" altLang="zh-CN" dirty="0">
                <a:latin typeface="+mn-ea"/>
              </a:rPr>
              <a:t>Linux</a:t>
            </a:r>
            <a:r>
              <a:rPr lang="zh-CN" altLang="en-US" dirty="0">
                <a:latin typeface="+mn-ea"/>
              </a:rPr>
              <a:t>、</a:t>
            </a:r>
            <a:r>
              <a:rPr lang="en-US" altLang="zh-CN" dirty="0">
                <a:latin typeface="+mn-ea"/>
              </a:rPr>
              <a:t>Unix</a:t>
            </a:r>
            <a:r>
              <a:rPr lang="zh-CN" altLang="en-US" dirty="0">
                <a:latin typeface="+mn-ea"/>
              </a:rPr>
              <a:t>、</a:t>
            </a:r>
            <a:r>
              <a:rPr lang="en-US" altLang="zh-CN" dirty="0">
                <a:latin typeface="+mn-ea"/>
              </a:rPr>
              <a:t>Windows…</a:t>
            </a:r>
          </a:p>
        </p:txBody>
      </p:sp>
      <p:sp>
        <p:nvSpPr>
          <p:cNvPr id="11" name="矩形 10">
            <a:extLst>
              <a:ext uri="{FF2B5EF4-FFF2-40B4-BE49-F238E27FC236}">
                <a16:creationId xmlns:a16="http://schemas.microsoft.com/office/drawing/2014/main" id="{282A28C4-2123-43A6-B074-6908349B66C0}"/>
              </a:ext>
            </a:extLst>
          </p:cNvPr>
          <p:cNvSpPr/>
          <p:nvPr/>
        </p:nvSpPr>
        <p:spPr>
          <a:xfrm>
            <a:off x="4360406" y="908729"/>
            <a:ext cx="4339092" cy="1106200"/>
          </a:xfrm>
          <a:prstGeom prst="rect">
            <a:avLst/>
          </a:prstGeom>
        </p:spPr>
        <p:txBody>
          <a:bodyPr wrap="square">
            <a:spAutoFit/>
          </a:bodyPr>
          <a:lstStyle/>
          <a:p>
            <a:pPr marL="800100" lvl="1" indent="-342900">
              <a:lnSpc>
                <a:spcPct val="125000"/>
              </a:lnSpc>
              <a:buFont typeface="Arial" panose="020B0604020202020204" pitchFamily="34" charset="0"/>
              <a:buChar char="•"/>
            </a:pPr>
            <a:r>
              <a:rPr lang="zh-CN" altLang="en-US" dirty="0">
                <a:latin typeface="+mn-ea"/>
              </a:rPr>
              <a:t>龙芯、飞腾、兆芯、海光、申威、华为鲲鹏</a:t>
            </a:r>
            <a:r>
              <a:rPr lang="en-US" altLang="zh-CN" dirty="0">
                <a:latin typeface="+mn-ea"/>
              </a:rPr>
              <a:t>…</a:t>
            </a:r>
          </a:p>
          <a:p>
            <a:pPr marL="800100" lvl="1" indent="-342900">
              <a:lnSpc>
                <a:spcPct val="125000"/>
              </a:lnSpc>
              <a:buFont typeface="Arial" panose="020B0604020202020204" pitchFamily="34" charset="0"/>
              <a:buChar char="•"/>
            </a:pPr>
            <a:r>
              <a:rPr lang="en-US" altLang="zh-CN" dirty="0">
                <a:latin typeface="+mn-ea"/>
              </a:rPr>
              <a:t>Intel</a:t>
            </a:r>
            <a:r>
              <a:rPr lang="zh-CN" altLang="en-US" dirty="0">
                <a:latin typeface="+mn-ea"/>
              </a:rPr>
              <a:t>、</a:t>
            </a:r>
            <a:r>
              <a:rPr lang="en-US" altLang="zh-CN" dirty="0">
                <a:latin typeface="+mn-ea"/>
              </a:rPr>
              <a:t>AMD</a:t>
            </a:r>
            <a:r>
              <a:rPr lang="zh-CN" altLang="en-US" dirty="0">
                <a:latin typeface="+mn-ea"/>
              </a:rPr>
              <a:t>、</a:t>
            </a:r>
            <a:r>
              <a:rPr lang="en-US" altLang="zh-CN" dirty="0">
                <a:latin typeface="+mn-ea"/>
              </a:rPr>
              <a:t>ARM…</a:t>
            </a:r>
            <a:endParaRPr lang="zh-CN" altLang="en-US" dirty="0">
              <a:latin typeface="+mn-ea"/>
            </a:endParaRPr>
          </a:p>
        </p:txBody>
      </p:sp>
    </p:spTree>
    <p:extLst>
      <p:ext uri="{BB962C8B-B14F-4D97-AF65-F5344CB8AC3E}">
        <p14:creationId xmlns:p14="http://schemas.microsoft.com/office/powerpoint/2010/main" val="198180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A28B4B-3504-4B92-BA45-FE32FA129E3B}"/>
              </a:ext>
            </a:extLst>
          </p:cNvPr>
          <p:cNvSpPr>
            <a:spLocks noGrp="1"/>
          </p:cNvSpPr>
          <p:nvPr>
            <p:ph type="title"/>
          </p:nvPr>
        </p:nvSpPr>
        <p:spPr/>
        <p:txBody>
          <a:bodyPr/>
          <a:lstStyle/>
          <a:p>
            <a:r>
              <a:rPr lang="zh-CN" altLang="en-US" dirty="0"/>
              <a:t>应用与案例</a:t>
            </a:r>
          </a:p>
        </p:txBody>
      </p:sp>
      <p:sp>
        <p:nvSpPr>
          <p:cNvPr id="4" name="矩形 3">
            <a:extLst>
              <a:ext uri="{FF2B5EF4-FFF2-40B4-BE49-F238E27FC236}">
                <a16:creationId xmlns:a16="http://schemas.microsoft.com/office/drawing/2014/main" id="{64218E85-0032-4E10-AB19-4EA24B9FC80D}"/>
              </a:ext>
            </a:extLst>
          </p:cNvPr>
          <p:cNvSpPr/>
          <p:nvPr/>
        </p:nvSpPr>
        <p:spPr>
          <a:xfrm>
            <a:off x="433137" y="1070811"/>
            <a:ext cx="11393905" cy="1838131"/>
          </a:xfrm>
          <a:prstGeom prst="rect">
            <a:avLst/>
          </a:prstGeom>
          <a:noFill/>
          <a:ln>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a:extLst>
              <a:ext uri="{FF2B5EF4-FFF2-40B4-BE49-F238E27FC236}">
                <a16:creationId xmlns:a16="http://schemas.microsoft.com/office/drawing/2014/main" id="{EF126D58-EA11-43CE-BBCB-C4BD76987D23}"/>
              </a:ext>
            </a:extLst>
          </p:cNvPr>
          <p:cNvSpPr/>
          <p:nvPr/>
        </p:nvSpPr>
        <p:spPr>
          <a:xfrm>
            <a:off x="433136" y="3146222"/>
            <a:ext cx="11393905" cy="3346878"/>
          </a:xfrm>
          <a:prstGeom prst="rect">
            <a:avLst/>
          </a:prstGeom>
          <a:noFill/>
          <a:ln>
            <a:solidFill>
              <a:srgbClr val="CFE2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6" name="图片 5">
            <a:extLst>
              <a:ext uri="{FF2B5EF4-FFF2-40B4-BE49-F238E27FC236}">
                <a16:creationId xmlns:a16="http://schemas.microsoft.com/office/drawing/2014/main" id="{3B291297-BDB7-4205-ABD8-67DB3495D059}"/>
              </a:ext>
            </a:extLst>
          </p:cNvPr>
          <p:cNvPicPr>
            <a:picLocks noChangeAspect="1"/>
          </p:cNvPicPr>
          <p:nvPr/>
        </p:nvPicPr>
        <p:blipFill>
          <a:blip r:embed="rId2"/>
          <a:stretch>
            <a:fillRect/>
          </a:stretch>
        </p:blipFill>
        <p:spPr>
          <a:xfrm>
            <a:off x="625644" y="1182231"/>
            <a:ext cx="2939715" cy="529605"/>
          </a:xfrm>
          <a:prstGeom prst="rect">
            <a:avLst/>
          </a:prstGeom>
        </p:spPr>
      </p:pic>
      <p:sp>
        <p:nvSpPr>
          <p:cNvPr id="7" name="文本框 6">
            <a:extLst>
              <a:ext uri="{FF2B5EF4-FFF2-40B4-BE49-F238E27FC236}">
                <a16:creationId xmlns:a16="http://schemas.microsoft.com/office/drawing/2014/main" id="{E4D0AFB8-23AA-471B-88C1-9BCB67A1CECE}"/>
              </a:ext>
            </a:extLst>
          </p:cNvPr>
          <p:cNvSpPr txBox="1"/>
          <p:nvPr/>
        </p:nvSpPr>
        <p:spPr>
          <a:xfrm>
            <a:off x="721895" y="1949116"/>
            <a:ext cx="10744200" cy="604653"/>
          </a:xfrm>
          <a:prstGeom prst="rect">
            <a:avLst/>
          </a:prstGeom>
          <a:noFill/>
        </p:spPr>
        <p:txBody>
          <a:bodyPr wrap="square" lIns="0" tIns="0" rIns="0" bIns="0" rtlCol="0">
            <a:spAutoFit/>
          </a:bodyPr>
          <a:lstStyle/>
          <a:p>
            <a:pPr>
              <a:lnSpc>
                <a:spcPct val="130000"/>
              </a:lnSpc>
            </a:pPr>
            <a:r>
              <a:rPr lang="zh-CN" altLang="en-US" sz="16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国务院办公厅、国家发展改革委、中联部、外交部、国家地震局、海关总署、外交部、国家新闻出版署、国家审计局、国家市场监督管理总局、国家能源局、中国移动、中国联通、中国典型、人民银行</a:t>
            </a:r>
            <a:r>
              <a:rPr lang="en-US" altLang="zh-CN" sz="16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zh-CN" altLang="en-US" sz="16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11" name="图片 10" descr="手机屏幕截图&#10;&#10;描述已自动生成">
            <a:extLst>
              <a:ext uri="{FF2B5EF4-FFF2-40B4-BE49-F238E27FC236}">
                <a16:creationId xmlns:a16="http://schemas.microsoft.com/office/drawing/2014/main" id="{CD41D97C-A01C-4A7F-8446-07A314767A16}"/>
              </a:ext>
            </a:extLst>
          </p:cNvPr>
          <p:cNvPicPr>
            <a:picLocks noChangeAspect="1"/>
          </p:cNvPicPr>
          <p:nvPr/>
        </p:nvPicPr>
        <p:blipFill rotWithShape="1">
          <a:blip r:embed="rId3">
            <a:extLst>
              <a:ext uri="{28A0092B-C50C-407E-A947-70E740481C1C}">
                <a14:useLocalDpi xmlns:a14="http://schemas.microsoft.com/office/drawing/2010/main" val="0"/>
              </a:ext>
            </a:extLst>
          </a:blip>
          <a:srcRect t="7681"/>
          <a:stretch/>
        </p:blipFill>
        <p:spPr>
          <a:xfrm>
            <a:off x="469232" y="3302140"/>
            <a:ext cx="11141243" cy="3098660"/>
          </a:xfrm>
          <a:prstGeom prst="rect">
            <a:avLst/>
          </a:prstGeom>
        </p:spPr>
      </p:pic>
    </p:spTree>
    <p:extLst>
      <p:ext uri="{BB962C8B-B14F-4D97-AF65-F5344CB8AC3E}">
        <p14:creationId xmlns:p14="http://schemas.microsoft.com/office/powerpoint/2010/main" val="165342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58548" y="3116403"/>
            <a:ext cx="6320174" cy="625193"/>
          </a:xfrm>
        </p:spPr>
        <p:txBody>
          <a:bodyPr/>
          <a:lstStyle/>
          <a:p>
            <a:r>
              <a:rPr lang="zh-CN" altLang="en-US" sz="2800" b="1" dirty="0">
                <a:solidFill>
                  <a:schemeClr val="tx2">
                    <a:lumMod val="50000"/>
                  </a:schemeClr>
                </a:solidFill>
                <a:latin typeface="微软雅黑" panose="020B0503020204020204" charset="-122"/>
                <a:ea typeface="微软雅黑" panose="020B0503020204020204" charset="-122"/>
              </a:rPr>
              <a:t>广泛兼容 </a:t>
            </a:r>
            <a:r>
              <a:rPr lang="en-US" altLang="zh-CN" sz="2800" b="1" dirty="0">
                <a:solidFill>
                  <a:schemeClr val="tx2">
                    <a:lumMod val="50000"/>
                  </a:schemeClr>
                </a:solidFill>
                <a:latin typeface="微软雅黑" panose="020B0503020204020204" charset="-122"/>
                <a:ea typeface="微软雅黑" panose="020B0503020204020204" charset="-122"/>
              </a:rPr>
              <a:t>• </a:t>
            </a:r>
            <a:r>
              <a:rPr lang="zh-CN" altLang="en-US" sz="2800" b="1" dirty="0">
                <a:solidFill>
                  <a:schemeClr val="tx2">
                    <a:lumMod val="50000"/>
                  </a:schemeClr>
                </a:solidFill>
                <a:latin typeface="微软雅黑" panose="020B0503020204020204" charset="-122"/>
                <a:ea typeface="微软雅黑" panose="020B0503020204020204" charset="-122"/>
              </a:rPr>
              <a:t>支撑规模化的应用</a:t>
            </a:r>
          </a:p>
        </p:txBody>
      </p:sp>
      <p:sp>
        <p:nvSpPr>
          <p:cNvPr id="7" name="文本占位符 6"/>
          <p:cNvSpPr>
            <a:spLocks noGrp="1"/>
          </p:cNvSpPr>
          <p:nvPr>
            <p:ph type="body" sz="quarter" idx="10"/>
          </p:nvPr>
        </p:nvSpPr>
        <p:spPr/>
        <p:txBody>
          <a:bodyPr/>
          <a:lstStyle/>
          <a:p>
            <a:r>
              <a:rPr lang="zh-CN" altLang="en-US" dirty="0"/>
              <a:t>感谢聆听</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27AC44A-A5D6-4BBF-82BC-383F1F228892"/>
  <p:tag name="ISPRING_SCORM_RATE_SLIDES" val="1"/>
  <p:tag name="ISPRINGONLINEFOLDERID" val="0"/>
  <p:tag name="ISPRINGONLINEFOLDERPATH" val="Content List"/>
  <p:tag name="ISPRINGCLOUDFOLDERID" val="0"/>
  <p:tag name="ISPRINGCLOUDFOLDERPATH" val="Repository"/>
  <p:tag name="ISPRING_PRESENTATION_TITLE" val="新建 Microsoft PowerPoint 演示文稿 (2)"/>
  <p:tag name="ISPRING_PRESENTER_PHOTO_0" val="png|iVBORw0KGgoAAAANSUhEUgAAAQIAAAASCAYAAACw7tB/AAAK60lEQVR4nOWc23HbyBKGP5/a98WJ&#10;wOMIzI1AUATSRkAoAkkREIyAVASCIpAcAeEIzI1g4QiWG4HPQ09vN4aDC0XZ66rzV6lwG8z09PQd&#10;Q7379u0bIyiABbAHDmMNJxDiX3tGH68dt0DoPxcF4zwYex6AbsYYi9juHF7PQcnwmuqat6/o95x3&#10;3xoLhJ72X6bjFBTx6NdF9e+74peJ5wtgB1xyHkMrYAW8m9H2EfgD2MZrFa45aDPjXiD0n4MSeAZu&#10;gJfM8wXwhWE+bZDFvZkYZwOsB/qoEIFQoQjxbwoHjgUpt6YBmWcXn89ZqxQqL3PeDcyjP4eOccNa&#10;IXI0xe+fDRVwC3yI1ypXH5jnSEDWsJzZtgMamDYEijFFzAnaOfiMLOJHZCFVuObgNcI7By1iANQY&#10;NMnzx9imHXh/AdzH84AsuKJx1wFYYgvZYAJwgRiKS4TfFWJc59A+ZggrzFDtEf4D1En/3nBU5JX4&#10;vXt3iBbfxxz6c1iPjLEB7pC5hJF2DX3l2mDe9z7THkQO0+cVsmb35PWgAq6A63h9QHiwzrRf0nc0&#10;y9i2Yz5KxJhM6WTgFYZgM/KsxQQtMC4g5UAfPkxt4tFHBl7BS6a9joaF7+PRj9vFv5q8ILbkFUe9&#10;yy19Q1Ajc/5AHov4/Db+HZB5fYx0NQPvpUJwg8xFvXnNsJB72i7ieRpZ6XlA+K9zLt272v9o/vhK&#10;+P5zz06N5ArEUPvU5CLTrozHNLJbYN70E3mjXmbuhXi/SO4XiAxfI2u4Bf4Gfo33rukra4g0+Cim&#10;im3qzLiKNkOrX88h1Dj+zDUEc1ODinErP+TZ0/4bhi3h1QxaNvQXzY/rvUlq3ZccG7Iczf5eidD5&#10;7O49YQq+jOdP8Vo97yMijAGbzxViJPbxPK3P3GDe7lSkkZUa9/Ur+moG7peIDNQz+wn0oyPFBcPe&#10;vOFYLq4RfnZYxJQb6xFL0YZ42MV2v3FerUaNQMNxinLPseG4jWMrXVXy7EBeH3L3TsZcQzAXNfnF&#10;q5lXI1CrvMUmmPZXMWwlO4Txag1r+p4lVWoN0xQlx4bgM3mssBAvRwfIYlfA7xzn43p/ldxfIkZA&#10;z1tMOA7M99JtQnuL8f8bZnxrZN7an48MckZwwXCEqMI9lsp5TxWQ+c81Rsrzzt17RhRODfwmXteO&#10;pjtEmVokchtT8PvY5x3zDVqKMtLwwnCdwtOgcrJ31yvgIdKwQ9bytfRMwhuCkuEFHLr/1jm5CtkV&#10;oiQH+uFdwITtNh69Zf/1jemBYeavmLc4+9hWFf4JmVODCIoPUXdYsVDP91iqA5baTIV+BywvnULL&#10;cWrQ0jccCk210vGvEGG+Ie+lxgxIPXCd3s9Fm2v6+fYTwrv3wFfMm6bGeAi6Jqt4fE30pbI5VGtI&#10;cUc/QtDrbb75JALTctlLm3IRwZy8bGxRz0GDhdl/Itbb1x++IMy5R4T8GbGauUr+z4ADQv8dVlDq&#10;EN69IIv1gvFS+Xqgn8/7VEc9Xztj/ClDkIanp0DH11wYzNuqR4N5ypA6moDVQ6aQU1QtpnaYkehm&#10;9KW4R/itxdlTUZ4wZsCMFRjvfqcfNVxwrNwd+TStIF8fScf9h76cIWgnOhjCjunPFmPhrBfwS0QR&#10;PHOesYUFUaAtIoQFw3nrOSgnnr8fadNhjNacv43XD/G4Quagc9ogHm2PGA6d/1Bqo5XuFL5GkUKV&#10;X5X3iX5qoBhaK1+IukPm0CEFtjusCLqnHxaPFbDS1OAWEdT0fjnwfolV5gPCZ60D7BgP0XPo4tj6&#10;BeJUz1wwv76gTqDBZD5XkwuZd3MRcMO8SCbgHMFb1ghyBRDFErHQY9a1c+d7bCIlZgTUu2ref49U&#10;Yh8RQUg/ybznPEx5pIp8sQvMsO0QvgTXn35qWjHMsyemPYoaAV8LyBU8ifc0fyaOv47jd5jhKDn+&#10;KlM7Wnxd5RDf+zteX8X+bmIbzf8PHNdjPNL7q0jfUHuFFkB1DmoAO0ROvsR2Ffl1Gkttt8h8NEXo&#10;Jmh5LZRf3qC3mXZPjIf7gf4cfTSo71Ucy8Y10OYMwdhgipyC7RneiVjGY5u8E8jvOFTLeI0Ir6YD&#10;OdRxvA1iEC7d2IHhYt8cDAmKeoqW6dBxjcxnGc9DPFfhLeM19IuFMPxt2iOtU4yFhAERukckKtH6&#10;g9IBJpCle68hrwgNVoxbciysBZLi3TCevqUGd0HfcA5hj/CodfSpcQgch9f6fMO83P8eMSab2Ndc&#10;dMzf1KNrnIvsTkHAiqkK1cc6XquT6FybBeQjgqncQgfIQRfh1M+NqcJtEGKVSQds556ixvLRKyQ/&#10;TUOyEvts91YoIt0N9j14TMjbePSpwV+IF+1iP02874uFb40O+SQGlhaAbWBauHFbLFpZkN/AU8Z3&#10;rzGFPNAvfH2Nx2dkjtpGscfm7tdJFTVduzIzL30/RJorxHHkipbXmIefkypo1LRifuGV2P8dJidT&#10;Y8zBUBraJtdeR0qOjWlqrHfQNwQd4zu2vJIFrDL6PVAiC6XhpH7/9ULUIQv0W6Slpk+7Wtg26Tu9&#10;PhWqRPeIoOv367kLWiDeWDcm+TxfvZXOcyzXV6QCMmSkh6CR1heOowutv+Ry5AVWCwAreF0jNKsR&#10;eHDPvyb9H7CdpJ/jewHbWJPyNBehBcwAtIg87JFIZI1FLSss359bzSe2X3JacfwB27Hp09xzUHF6&#10;ejMb3hBU9HcAbjAPco1Y9f8iixcQpj7w9rmTWt7W0VJxHIK/IAIUkIXVDTrK9CXHe9LPDb90k4iG&#10;nDXCsx3zPk+pwG/pf078FM99sRCGeRuwuVQcC8gnTscN5j22kdaSfqrlsUXmu6GfwnxD5qDPdJfe&#10;dqCfJh51LTVymqs86iDSKHSNbVWvBtrM7d/zZg46TCZ3yBx1TTSC9b+nmYMxJ302/hOPARFMteId&#10;ImhVvG4Rhvjrjn6I+Va4oK/AuhGkTdpptLDEKqWqHBq+PyTvpN6yRARX/3LfqcF+/FFxnO/q9Q4R&#10;/JxHLrDw+wUTzLt4v8V4vHfXXaavq0hLiNdrxCv4v3pgHmPYYxuc/op0qXfNzaeOdBwG6CyQ9Ec/&#10;BY+F1k38W2E1i2vmRTcHrE6gWCAGQGX2AUkdW16HltO/SjWI4emQdd7Fv2dsN+pPg3fxZ8hfEKb7&#10;bZW6ZVaLJI8Ig9MowVvZEvthhrf+gXxRUO/78OZP7PNP2g4sdL6M46nyeCizP2C/WfgYadaopkaU&#10;KrfFWKOPEvvisWd8a+odZkheMK+IG+sSK4LdIDzX+bxg1XcPjXIKhDdFpHnIm5Tu/Da29/Mp6K/b&#10;Iv5dIPxRWio3vm573mMFXFXAPSbYmtp4A1JgO/sOiDzpfEo3rqZMHf0f6XTYT7P/cHPzEYafQ4n9&#10;fkL3mOQikR+JgMlvR94I1Az/vmLH9Oa1kumNf0Of+Ne/YIxLK6yfsOo1iGD7hXhBBMkXwTry20XH&#10;KvfBnRdY3uhxwCapoRrkLbwKmNYYOqwA6ufYcRxpBPdclbQg/4vDFNvY5g4xHj4aqTHF1VBRowpV&#10;ugvyHlDHVYM39SXB1xw8r8DC7xbbXrzCoqt7N94aUcaLOJ8louBtnJsqYhH7CPG9bUKfGt0ttueg&#10;wKKalziWV1ilYUE/DdJ17Og7LDVgStsLP5fH7fhx9HhDoobZo+G4MPtPRKAKeCpe+54i8H3+Ycm5&#10;dCkCb7+AJT/PP8soMO/5oxF4G94W2KfY/2cEjn/wld6rMAeIv/c/+9ZiYqj6LpYAAAAASUVORK5C&#10;YII="/>
  <p:tag name="ISPRING_COMPANY_LOGO" val="ISPRING_PRESENTER_PHOTO_0"/>
  <p:tag name="ISPRING_COMPANY_WEBSITE" val="http://so.ooopic.com/search-6e6963616e67656c37373838-50-0_0_____ooo_0_1_0.html"/>
  <p:tag name="ISPRING_PLAYERS_CUSTOMIZATION" val="UEsDBBQAAgAIAEK7H00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QrsfTdiEEXCRAwAAsQ0AACcAAAB1bml2ZXJzYWwvZmxhc2hfcHVibGlzaGluZ19zZXR0aW5ncy54bWzVV9tu2zgQffdXECz6WCvpJtk0kB1kExs1kthu7F7yFNDiWGJDkapI2XWf9mv6Yf2SDkVfN9lESWtg14BhaThz5j5Dh8dfU0kmkBuhVYPu1ncoARVpLlTcoO+H7VeHlBjLFGdSK2hQpSk5btbCrBhJYZIBWIushiCMMkeZbdDE2uwoCKbTaV2YLHenWhYW8U090mmQ5WBAWciDTLIZ/thZBobOESoA4DfVai7WrNUICT3SpeaFBCI4Wq6Ec4rJtmQmoYFnG7HoNs51ofipljoneTxq0Bft8rPg8VBnIgXlYmKaSHRke8Q4F84KJgfiG5AERJygubuv9yiZCm6TBsXHwAmEwV2YEtz7zhzMqcYgKDvHT8Eyzizzr16hha/WLAiexGeKpSIa4glxAWjQs+HNae+yf9K9vvnY+mvQGba8CY/IvL3ut64uOt3zm2GvdzHs9FdSaPyG7jDYNC5EJ3SRR7C0LcSUZEzNLnSs/2GwAYsFJVkew1C3BcZrzKQBSj5nEL8rmBR2hjHcwbq7BchOTAaRvXIBalCbF0BXcB4Q7cKoraK/f7CK/sHhhu+B17/y6z4zQ2YtixLME/pb2hYG66QF21irjWS4dzLSki89gnQEvMtSWCu/wa1QbeTcpWSMSZDo60kumKREWPQ9WgqbYmSssGWZt9c5CWJhPwK5HNyJRZSwHB006/R52F2NRc2PupCczHRBpLgFYjXB3BUpPiVA1ouRjHOdllTsF0uMFKhxImAK/NjH0QP+m6JrVJEWKOlCLMF6DV8K8Y2MYKxzxAU2wVZGujAev/4k4IwZswJlCxtfDi46Z62bTves9emlc5DxCVPRE8Ex4ZBmdiv4bEaUtgs5DEfECgNlUrjg5VkV3+rPT4MRaSF9mn93Mtagt5iS7Wh5SmIetaCy2oRNykZ0zVVCYwsKTInHxIMIx4VQBVQFjJgiWskZYRGOZOPaeiJ0YZDiG9hDm+db6OWJUOVbjKMNNeYc8kqQO7uv/9jbP/jz8M1RPfjx9/dXDwrNl1VfMqfOb6vTB1fcI5IPLLrlkrg7R8PAzff7x325lv6L075/1fpQJSPd1qdhpWJoDSrB9apw9c6rcF359dRfW02VTMBxFvv2xIEmRSos8N9ZnM8ok1+6Ffga206ZbNHnX2mN/43L/m15Od64DYfBvVd8d5IKJVIMhBumy/8Fzf29Hbxf33tUqyHa5t+sZu0nUEsDBBQAAgAIAEK7H01K2sEDrQIAAFgKAAAhAAAAdW5pdmVyc2FsL2ZsYXNoX3NraW5fc2V0dGluZ3MueG1slVZRb9owEH7fr0DsvWmldV0lg9RSKlVia7VWfXeSI7Fw7Mi+wPj3s2OHOJAQilUJ333f+Xz3nSnRGybm3yYTkkgu1TsgMpFpa2lsE5bOpnGFKMVVIgWCwCshVUH5dP798dkuEtXIMZbcgjKc5/ozwlnTBNpjbu/tuoTiz7i9s2uIkMiipGK/kpm8immyyZSsRDqaWr4vQXEmNgZ5fX+3WA4ewJnGF4Sik9Pyl12XUUoFWoNN6efSrlEWpzHw5qTr+nMhpz3q/O2PaFumGda0hxu7hmglzeArRTaNMdE7hPPddwSEfziqx5LTPagvBZdlVX4pfSUzW9Au53wTDxwuaWrGzxCeru0aJdgL2YNGu+DL8+PJrgDkv4ZzT+y4KsnfbF2PHgTb9JjDHFUFJGp2zqdzuXut0MwHzNeUawMITS3ozST9RivdhOnaWtxf2DGRhrG8pYV8Sl4VsHAJB+G69ha/WDzWb0UY9GALMlSw9cYgxdbYIv+Yup4gA2OLfOcshVfB96cZHLscqWnyI/XtPF9/4wVBzTb13mbXeO1JKzu6OkjVGxpMIVOYa5vOByvA9o1Etc2lFJ3kRATdsowik+K3xcX7+jKaREcOr7V+ZRFkyKFPcHWO5pkOU7bbcTm6H4X2am4/QfOGz6YUkSZ5YX6U9HTiebNp3ZJp1E+xz6TBg3oRa3kpqaBqA+pDSn7xOUIiXAyWbriG4CQKqkCi/ioTH6Sv/KIqYlBL0zUGupFs1+iAOctybv7wk8EO0iPGgNdRMTfxBGUHXQYGLwKgKskbCbiN8xQVR8ZhC83wB4b6ykN3I9qodEhwD7iCNYYT6i1HmgwAgSj9W9GKJcR1HT2ET5NXP8N5usL3uK7ykca6vlpn9Mee5uZBs/ILQc7g5dQJbfynRTRG+x/lf1BLAwQUAAIACABCux9NSD6v32MDAADCDAAAJgAAAHVuaXZlcnNhbC9odG1sX3B1Ymxpc2hpbmdfc2V0dGluZ3MueG1szVdfUxMxEH/vp8jE4ZEeKCIy1zIIZeyItNKq8MSkl+1dJJecl1xrffLT+MH8JG4u/StYDgYcO9PpZZP97W93s7vX8OBbKskIciO0atDt+hYloCLNhYob9GP/ZHOPEmOZ4kxqBQ2qNCUHzVqYFQMpTNIDa/GoIQijzH5mGzSxNtsPgvF4XBcmy92uloVFfFOPdBpkORhQFvIgk2yCP3aSgaFThAoA+E21mqo1azVCQo/0XvNCAhEcmSvhnGLyrU0lDfypAYuu41wXih9pqXOSx4MGfXZSfmZnPNKxSEG5kJgmCp3Y7jPOhSPBZE98B5KAiBNku/18h5Kx4DZpUHwMnEIY3IQpwb3rzMEcaYyBslP8FCzjzDK/9AYtfLNmJvAiPlEsFVEfd4jzv0GP+1dHnffdw7PLq8+tN712v+Up3KHz9rLbOj9tn7276nc6p/12d6GF5Fdsh8EquRCd0EUewZxbiBnJmJqc6lj/QdiAxfskWR5DX58IjNeQSQOUfMkg/lAwKewEY7iF1+4aIDs0GUT23AWoQW1eAF3AeUDkhVFbRP/l7iL6u3srvgfe/sKv22iGzFoWJZgn9LfkFgbLotmxoVYryXBrMtCSzz0aYpQlOnOYCyYpERadi+a71oXAngiJ8Xe62/Whsje8ixKWI2WzLJ8G0t2aqPlZF5KTiS6IFNdArCaYjSLFpwTI8vUiw1ynpVQyY4mRggMZCRgDP/CR8YB/M3SJJtICNV3QJFhv4WshvpMBDHWOuMBGWJsoF8bj1+8FnDFjFqBsxnGjd9o+bl21z45bFxvOQcZHTEX3BMcUQprZJ8FnE6K0nelhOCJWGCiTwgUv96r4Vn94GoxIC+nT/NjJWIJ+wpQ8jZX7JOZOBpXNJmxUFqIrrhIaS1BgSjwmbkRY7kIVUBUwYopoJSeERdhkjSvrkdCFQYkvYA9tHs7Q6xOhylWMoxIt5hzySpBb289f7LzcfbX3er8e/Prxc3Ot0nT8dCVz5vz8OVo7tO7QXDO65m3/Zh8NA9d1b2/g5aD5N/27e976VCXGZ62LfqX0tnqV4DpVTnXeVTl17gdOd2nYVKKADSr2BYctSopUWOCPed0ekPj1k9tfi0dK/BN6sfb6/r9O+NX8JXPlrTIMbn1VrqF89X9Hs/YbUEsDBBQAAgAIAEK7H017483UggEAAAMGAAAfAAAAdW5pdmVyc2FsL2h0bWxfc2tpbl9zZXR0aW5ncy5qc42UUU/CMBDH3/kUS301BBMR8U0FEhMeTPTN+NCNYyx0bdN2k0n47q6bQNvdlN4L/e/X/+1u9PaDqF4kIdFDtG9+N/tXf99oYDWjCrj2ddaj51YnmmUreM9yYBkHEiDl8ehJPpwJzJjwxjSu3qytdvyIsE/WlGkXl4iFQjSNHS4R8AvRdtjh75M4cOpqa3IaHRfGCD5MBDfAzZALldOGIVdPCxtuiQEsSlAtumgWgq5pAp7peGqjjzw7jic2XC4RuaS8WopUDGOabFMlCr7qy7+pJKj6k29bYDSdPM89O5Zp82IgDxPP7230k1KB1vCb925uA4UZjYE5vqNm/YF6xt2CArrMdGaO9OONDZeWNIULulQ3tPYKue43ajkDO9P315CMVqAusRKykJe8mhKp7UgH7fb8hDJBVxlPW242soFy9mWtbV/3zoXezmwQ7wqJ4AptsOuX982OENQIaLyxdMyrg7xLzI5hIpq4f16hc6g7Skw4Suz+I/r8Z4L6M/cwOPwAUEsDBBQAAgAIAEK7H00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EK7H01P5B/baAAAAGkAAAAcAAAAdW5pdmVyc2FsL2xvY2FsX3NldHRpbmdzLnhtbLOxr8jNUShLLSrOzM+zVTLUM1BSSM1Lzk/JzEu3VQoNcdO1UFIoLknMS0nMyc9LtVXKy1dSsLfjssnJT07MCU4tKQEqLFYoyEmsTC0KSc0FMkpS/RJzgSqfN25Q0EjOL6jUVNK34wI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K7H0153vLteQkAAEJCAAApAAAAdW5pdmVyc2FsL3NraW5fY3VzdG9taXphdGlvbl9zZXR0aW5ncy54bWztXM2O28gRvucpGhossAEC6/9nApkBRbZmCGsorUjPeBMEAkfqGRFDkQrZkj0LHZJH2JfIOfd9m1yCfYtUN0mJpCipOXYOG9D0GGZ1fVXd1fXTzTLcD15sV9kE1FvZP1nU9lyDUGq7z4H0O4T6c8/x/IlPAkI5IU1CrrUi7yu//vJzBQXUcheWv3hfebKcgFRC7pgf2TDwuKHUc9/NPZcSl75zPX9lORW0tZwNSGlfs6dSvQz0tsQvAHuy5iSrrHYRkFbSZU8uZu6t1pb7OvKevXeP1vzl2fc27mKPHPJfucjl65r4ju2+7JmvuwrO1+LYAdUoWeXMrTlkjwBqDXsWkIWI5fZAx3okTlpfTQSR1XXGDBnk1g5smkDKdfbkItfWM8mzee0EtwviC7JT8oWKGGztWK/ELyDdW2/WeexndnPte8/MrAW0xAjHsxYQ04W0sCUxTSKglJlaKntivn41kTB4Tqlmk0oo6MF2F95nzX3yImCcURQ2Gkg1FDoR6nXlntqDt9ag1UDdFm7gHlJxW4Gx66Z63VRgTG3UlX41IyKU65M5ZJF8qf1qavQYoLkB8anmLsgXqZnmTg6lV3Djg/mBL5A6LfbsYq07bqoWatUhv+BdQ242mx2ktNW6Wtt1u9dduY5wrdWuNXeDXqPZaKJ6u12/7uzq3Ua7CW/D6w5IaeHrDmp1W62GumvgBqCRLA/UhrLrNq/rdRm04d61shsOB91aDdXr9WZL3bU7zeGghoC7CTLkZo8ZsKk2B83OTh7I9V4TDZXhYNjaYRV3lDbqNXCnVtu1BoNmrXYw7mF1SXMdqMLLic15QWDuFuSOHrwt7Vz9+cb3gdkkK/BySqI69p9//At9P/fWr78PnRfYWF2MufYFMEXdRwOTIR1E9KuckIqVZGkVrI7S1WDInmgdIkieraWr0MMEcMn6KF2FSU4UFukK6+M50IkyKTLNQ52Urmq8RJ7jzqmU0hXusUccFpcv6aqD2SOETNRKmCj/VQB3UHnZIidKpnQVFstz0GzNFFF3VDlFvCRRP0V8+LiACinJllGh5eTUUZGNPqqm0pVaY48QaF9ORXYpMltYSTOM0Ws2l/RXoAU2N5lcIhIXORnMlPHdRNZ/nI3GN+PZQLupSEoYlYiF5feNTu9Lvd2BzBXhBCUZd/JolJaFuLB2TUyWbk7HoxkIxKOZjj+ZFYn9WRg6/miONB1XpOgvhQVMpvi+IrE/RaAfp1OsmzNjpKl4phkzfWxyu4ywidWK9KO3QUtrSxD10NYmnxFdEgTp2fYJChx7wQdYyrbdDRHQp47vZE2fTbFhTjXF1MZ6RTI833/9A5dsbegSnGdpBWhhB9ajQxZcLbgIH2fpBbTzGx6C33RpA6e3smz3nYj2qfyg6TczczweGTOsqzGlImF3gVTfYpqKC5rKBp6CDN+Cqv02+Ix7H5eAZMcpLORWu7kdwY/JJnJrPy8d+KFvmM0Ew5ZMiCsABMfBU/A6w3gYT1VmQ1CILLS2guCz5y9STpPcOgHZmq6MwTUVMyHfZGJi2bDxtjsH1yFzKiDvDhuGfINng/En8HGIzXFB0PgDhOSHgqAfsQExhA0BmC7fazcyiwgWhnGAxDE4t5i/O6/Ims8Bx6y5tb1NABRmYQgTHo3Bu8KaDPzDR9hITR6diPZQMBibvz3bWwJT8RdQ5gR0QRpSsMq864eP2p9nQ1kbYXUG7qaOH2Ymz5JM6cp6Ra5HkbXYWu6coEcytzYQCa8wtrAXfIztPJ/C3zb2T8iiUf75Lkpduoo/ffeGKaUSXs7M4JgMyuCYsqaXtDOzRSt440SYr5+chYgB3jwFQ8G6PNXG32aLAnu1ccIs/S02aj+5opt1cR5fby/xbfsfTMYIU/BAg4w2sL1CIAyVmJUcKJ5OIaCmD0HdJMznkPDZfbSQAH0cydA99BVi7sFyqYncg0WLiXjAA0Mz4bD1QB7Z7UMAzGM13LX8/WZ3RIfAdXwfqo/kyYPzkkOsbXiQgdrFt19klxNHpVRpMTVzBBPXQeZz6FQg1bFX7A4lJvbjHY5NEVaD1HoevI2z4NHt2C+8IoCdNytyfA578r0VpzpWEPt1WJT+9JUTCZc4DfVOih0g9gEqvFeJ+PyqHTOwPFVuZ4qsK5jdKFg8O+I4iA5mk5FpzEbygEmAMFlZdL6EKvzE7nnissIbgYqHMsiLFm8Qy58v//33f4qLycwnpKKI+seiciD4WdbEe3l/0T1Kgr8KyDHlQRrKXwSB0YUqhorfr0wNHPSbXFmssCytvBX7xCWkGkIg2kbZNGXl9g6ixOBB4W18OAsWFHInTz9A4uNn/Yp0Z/kvkDhNz3OKCuKWZ75JC8/hcMXdUMd2SUH4V1citnhTm8xkVeV3f4hRx56/hOV3AReY6DMfcrznIvKUW1mH7JwRSRY2LS6TF7c4a0FKCN8PCWGbW+v2hMMHFceCHE5T32dc6nvOhH3ZOv6UCwzsQxy4sUR9dqWP35IcwdL7HO2dxPuk/WqSlGWdwBwm7LAYiUzTstxTFjuLpNyIkmW89xyoC0q4nIToND2LUpQB//KbVLCnHc0crlnRUGLqB2KWXydf6BF/gpjlN1hNGcO97nhO2aEkNP4cN7D8JF1k74CHuDxLRTzxW5qHzWDEPssGiYVEhDTnylsQiddG016RKJwZLTnh6okZ99398eWOYR5f+bID1nZIDRzct3ref/vUpg457dx8HRCCyWWx12IBEDYPsqYIqYi+rsn7ClxDrPmS5fmggiIZ8b8qqJ4DruN0xrJZMeiKp3OezYsBXZbFi0G8MNjPg/rVI0v1q+d2qB+JPb2B7mb1SHwMPmBDlosCJk1Msi/jT2H3/ESawZ0YTQqgS5Dtwh0pjoQEIeVY/FgVu1X4khyHsyW1HbIlcapKEBLGOb/+fgDRcd65ZToiTzSZSSJKbhQk2I7CIMp1B2dMcqcHTsL4lSwXF47khV3EnRd31HoM+PJz0pVYQYoTNXP4JGtISLlujjLgPbUB/Wqy0kKayumvnm26/vrLz9+s2yrc/sx0W4u1TffqLrcJf4Pd1vAfiryl23rZir/1buvlmeZ0W0VBUdtQoG+a020VUHLcbb281fndVgFlx93WAsoS3dbLqLLbWnZby25r2W0tu61lt7Xstpbd1rLbWnZby25r2W0tu61lt7Xstpbd1rLbWnZby25r2W0tu61lt7Xstpbd1v/zbmuWBlCQd/K/ifgvUEsDBBQAAgAIAEK7H01ElC9pIBMAAKcmAAAXAAAAdW5pdmVyc2FsL3VuaXZlcnNhbC5wbmftWv1fkmfbvyq35t1aK+/NWk7vylvaMpn5qOELrHI1y7St9WKSVCjcK5SUlBSQVu1uTpPKUkmBXu57tYWSUOIbWE0lA6GtEgkEU15qvAkEl4jgg/eeT23P8yc8/nB94Dqv83se3/M4juv4Hp/PdZZvS980/y8f/AUAgPmpn6d8CQBzNP7ri7fe9I9MpC5Y7P+ZRfhy03qgSRrywn8TgF23dR0ANNPmTe5/w38fePjzTAIAvLt1+pqFrZw1DAARSakp6746mm0e6qrAEb0i2yT0+L5lAatPPn7/yj8WLvwq4IuFb9cd29m7cdHtoJT6xUtTL7+15/qFS9e//duBFa5zO3HeOa56+RorGQFqJSYTTS7oAOHqsX1EQwOMoJeo97MIGBBObJYo8V0UW+9SPLLTN2GshYNtslnAnZjRatak9oveOizexZzXqybcv3WkPYEikHbYvANZeHP2EgBgvkdC7FuAlvDiSbI30FZYzipGMmGJhuoWo4p3BQDHsH2T2/Iqo0X6BNuHL8wSwpTXSiXuAvwPTo/H9SJj5aetnxMRteAV6+qAV4Px5dYjIAHaNWm3rAeAowPf4dGSHYTq8XQigs/3e4r52YhyMeGJKly4gTwHuPNNdG9DIkm27Np3eABY+0lvHQFrhWn/apsPAHN7FxMspuRTDcuFs4DhO4vRUobAcGZ7dzwAhCT1uTVTPqJNqfG5Rp7sQgleihA+283uxYSw1/iMAz4Xv2vv5NgpBBmEruRURoNEF3ND+kJ/bA+PteoRU25ZD7TMVlHBIetWdfyS3OCN0/ukfl99NLIUAN55Wl0nzXoAridlDMT2qmQK0juwz6Y5r0P7/J5ACRsneSyvKX8f6u/YPgPxLqEladYUh+o13ixCS6ovvuKqeiIJyyDpLuwqPjFR595wqM2HdD1i+V6uGZY7Nx6Hy1NVEEmQrrwInUZ9xe6wEuYUParqs1IgDfxfkpR9dsmOrjDhhTGUrKaiEG0pfj2zGgbSruX9vSnIKIoQY4bIzJgXRidnFbaP8KY3oTpmDFYPtzsfwUuSOKSGp9VemFNgb8V4sxcbJBTFVAfzFU0ksYlUk4i9GvSLYaMpwAsKQYF4pSrf2m5/30UwDGYNWbPq1E7tt+c9rlMWLoKgCmo2ahbcB+9/cFcx5bQ9aDeCShcpTkMzSJqtXXTTBhchSmaWaF0OwdQtwVEeGFL4/fibwLETRknz2qHNk+Ep+Ysay3WK9BEIPkyWW94Qe0d64ZNELJdT3m5WPGgbMokfJYCrhY7FkooImAXmM46eC8bYd+dGnJFfkk4YnfLdMhGbKh2F/ULFcf2zA4qrnk0ckJUimDWvQnW3yPAVAIEvEvPp5T8OzjOcTJ/9cXNR+nk8emKQfbclPR8vQLkT+AxKhdOH0TiKBvpEkbLcZn6ZZVNOGFZxUiWJrDAvUSJb8kkCDg/HUA2UemIywZ/GmZ4gBW27h14kV2aC0dywaxjKwnDo9zhwtdg+iOEKGvZnQ/jx0Mkct2uiLd+1zJjjLkVxzTApSc7oK+IxnO1tapM8TaiGv7Og5HUwh1IvRazcuP6js4W130RToynSfGZM+aWAHbP/Qam3pQz+SD/zdN4jszbNcLLUQnQVHFjNZ3EMC7p06BwvEi7KH4mRs3S8RifcwI0Ue/sMCkw+FWNBN8UY02/pE5TBQVz11hHSFftgmZZLZtD8LwupBKkv67ebDM2i3PlGdHWetjW3sEPBQUKVNNibdJU0pDYEjJTJFZz7xYXeoiHYRkWx1lVIPRDaEVJtjhZzzUKsp63/Wu4f95AD+eTKe++Vs9pOlzOMklIvAXPl6+SKtvjA1kA+HUmMqjen7ZY2X1wrCx/Ut+rQV44MZddkJEVMDnw+1LsXjgo7Ud6d1nI2T8b2tDFw6KXnYjIR/GqjTMvFrarderNJ2V8mcw1QLsKKSJlx+wXxBETEGR6DzVJKiggkI/qMdzPSwL1fJEfXOAtLquQ4bIQIP8CiSBMUerJA6rL1mYamTiW9KjqtfeERi5Ycuq7SpY31NFzolIZXFg7FwjP6U+w7eMFIOjL+2e1gFA8XIZcVr3GvZcm0xgBlmmv1ZboYshzbopQmGH06H2dZVz6RYXYOKDoy6G1hIikgy+WpE0Qt9D5KkosSC/2JrQlS+FxvVEayRHDl5k9lBXVKJieGgKF2MNgdwqsrxNxGdhdR4rLsGugv+mMOb8Uk8zp7+/ZKT2LY645Iw78vFOSFMC4GfDnyNX7RtsziyC8JWZnC3ymyFveL8uqa+NHPao5JdISdREyH2dlOZ7NG10KjQkjsFnkW1grP1ZeZ9sbL6WKMoKgqL4bHL8MIDfpKMG1A0+FVlMHz+bWjXOG70UY8nxfPo5bgWrDPQYv8R8/Eu6/LazzdKXmZvXKoRyvRqjauNyRUr2y3CD9MHE14dtGbOp4n+4GzvyN4jzuhVsYuoNOMmao0YfpiabGcz8g4JsXxGebGWfQ8Cf3p9v1tAnWCYzc2y6hdm0MtRLaIwmtlLv0bx4pcVaOSzoc30wdk3t20Hknnp83Sdm+kWG7MYWGm9LjiKDHYryq24AcUar3KWsKWj3KJITx18VSo/ZVyDP9QfWkzOaTiujL9ysdKGnr/UZy+VF7uCnzSjTr+NbtrbqfQfFQoLajz1v8tC4Iy2OnsxG9qaQp1pExEZlAyqcGwGD5DbC/xu1IwLvYZovdoMAIGEmrUjh68EquUeBuUjOF+OQ+VyaTQt2XTUoVMr4SStYKYqHCVhukL6Eb2gI5HheW7S12UK6Wu5FqOKJYfy48XkV2xonAaJX9FtfJ+CzYrEy5neAfVHLIAvCLd8FrtVEcWrQy8UPewzRy+bxGq/KKiGHdC/zjt056Ux23Vxogf0oeKB1IluZkHVu2PjY6To/6zie7hEA4uUXnR3FMaSYjU20OqcdjskPt+vxsxHqOWiwQf5zBwhw61XPDUKhmUPq6z2NGaWxIlEyGhLFn4EQJbX4YDCxi4VcbG5iQPLzbmWaKHH/pzWpUjUlwapHbXmSV5uYUSQtiaNpq/csgIWTFKHQlcJeZ7HGdep4m/8mpjTzYlBrK6+z4grnh2bnG7NPy6fuLQyiFR6l/V+kFGTOC9hua8rVU21xvfq/QBpq0RHs9/BRyq6t8BJSfdev0e5EWcLXr0sF+hLFlqxa2wF0WhZOxs7ACvAaRctDFG60UQkaPdCrRKtT3VJZLCREKNJ87WkKf/tvYUHBYhp9ieC2WvxD0/JtASOCTgq/Kx0nPSJY4dy19GSYsjjmJIIGXRjcaYTkV+1V0YTZwHgZ6XKKXW3wrSbkmVP4eNaEnJmooM5ev0aqke3GzS4wxqifIBVrBjeVI0HNsflBVYw07EzueQBorzDXF4Ulyv6Q/GEwON5S+clYaTLyOzdHbYDfpYeo6VMR+VW3IvoZlpTL+Jxw7ISnvrOv6QBMWFGNLS+6RlydSk1UZODF6QHinLquXLk3Ol5wwTh0wILT9yKQH12vPEaJH0sEZPu6aTFN9L+oKhyYK/7xSFJMbkV7a5X/OPirhc/5A5tnWlpidsKCFuF2M19anv3q1o8A81fVcM9idGQZz+xWs+i9GStleiPgddCXvdW+2rjDa8bqMqo/WqV0H8c79XN8UUL0ZX9SdlvKLzKXkpuumDaf78cOHp6F2np5fPWqTprbuxcXqB1eXTDeWK6ak1+lO/Jf+hw/3dnKvsTuj/HgQeTFMGzpf7jQIrg/wcgW0R/iWAS2n+NYFP6X4jwLE101aB3BnADGAGMAOYAcwAZgAzgBnADGAGMAOYAcwAZgAzgBnA/wMAuJpiSNS03eLjjBCEu69nV9fEExDp68eXOUbmIsbv/ttKnfJYM9Nl8i6fk0jz8oXOxk01jbQtA1m1jfa6/lLU5EhwWGZcLcvTGuoJbatQth4UhE2NiyBWCAAcJox43l8UTfU5WNATGLx7QOb/CyJrDst0gYLxIWsZ0V3QEfohzFVuCXGwvCas9c2js4mhFeNPOGVFL7+tRkLDCEPseLGdcvZSP9dNFliYAuvZjtbT2406IcbjzpbanaUAcGfoXU38+d2pATr0AQyeseNeHrSy8AfCfCbO2GAuIMEsh+7r2fjjiSz8nFjoLW3zA0PJ3ZxQXjmYCdUscKR/120qrZkAu6a8+XdoaM2KeMFp1Sn35OPSNpnDG+l34KUNZM3DzmRQtTu9s3FWUWWMhpYRWm1G137eLzJXLHeTpZshZyBlQc28dAm44V4x6f1EFKsUR6PQVC/j7CXCDM4e/HKy4G0AaM0a8dREnHTVNBZiCpIdrZC78dhdL5QkU4SQv+yijD9rKc9Xl2dppO5QTXvTnNfQod7hmQsAqoZx4b8DLwtyb+RNshchM6M6wzgCkSW1F1S7/vOB+WeIEP/1+n/gFfezymmN1WNS61OLtwm6t8Q4PnFcNOGPMVm9J9RoJXO4vs68RD3YTFDgDjVMMKzbNSv4gtME+XTCPHR0jyRiHTsNUR14abn1pLN56t5H6+Kpzw/irn5XFWJIeZ4UVxIZcTOIX4K0j9zv/HRNNJMW9KOxiMuIPRjUaSxqmdXZ/htJG8E/axUbTWJKhRU91WTxEGYDgGmhhn/+DP06DOOp0UTj4zXtB0kqRojRDa8fZOYGqjNreP0E98RceYQEK3A212+T6txHP8Y5Wq17Q/0hwRGO+xooMOfsO6P/NRXF5ZDEtL3vAIfD+vvan0xsKiZwc/bWEJF67G2zLNeYcGMSt1a5m5oeothZw5jIfFnwQKiFN9X2w6XlV1U0sgAiNuy9qkTsTKJugyEymuSK0i9F68lzwI3MtwyfHTd3ed1P/ZzHzkhksVlBl9xuLL6EDTnmqhE1dNNZlweqU6MhBRE41i2FNfZYULcxl7Ack1Fj+LaczPQkgfHLmGL9UbZc8cCcyxBtJc/JeOzSeA52qCcWAsPL7suigk6efZ4NrR/PPvHJ5QZUkEQX1K804/o74uS8B235UVuOcYzwVAVr0NeeE6XsBSM1MfI+b/oxWcUCZfAS/TgzoZhWMf4m87q5C3wSqfG8BYy9q8XW5o33K56ThcGas6hA/5L/Iikz+xXDsbcgL0F1le9fOdRelaG+mygpaHDyRZ90g4mFgD/Qc5hRSqr1RqYQ/B9y5d0p+9K+MqTl1XAK6o5WmhN4jORDh6UKu5tiK39kzvqF9S9ThuWQazUIxf5E6wEH4i4Z3jg16Dlxb5lQEz3364YOU8HE42vwIttZGlk74jawqClRYq7ACMh5XlB4UUcKmwWEHne3YQ75dg92PztJCN/s8KiNWdcN9hTtweQbyb8waY4ahxtFsFSYtrtIFqLF0DyebcVqyxqVezT5TJ2R6zd1ds7NBKJi9MzN9JyusXvzgjXjvfFR2STz7U2dL3/dEhw28fBUlHzhs8OJf96ekW4NlEQXrMXehKTwL9PFTX+571xwtj9LyqcunEzNsoommaVCqQgW53CWCpIDQXY8FMnussL1499be9rET+EOugxJHp4T1vq2ia8uNV6P15AdhQx2vdGUN6/16Z8Dfe0efqk/14M1vtsOwuzC5BNlpsbBjF9LEQMx8gLGuHTJlGJg4srPnbqy76xELcCW7h1wPVtAHR/pCUap5luSM+PlCuX7h5Mdm61qf05OFCD8VVW1sawY9l4ZyZaMX0IL/JUsBFsc5hZDJREnY2rmKjhFLEPXWxV5ZA5YEN5EIBdGHlBfRICJUKSkZQO5C/3O2Fpi5iMI3FYu5ldbP3N9hBq/FxxV5qjXICcdrCntN30I6a7skm+DhK7bHLOP9HVfkLZzdjt/sgA+bXznFetXAZAIntQFPQeJILhTSuAIjCD7wJEo1ieCDC5KOXqWzzLYYYcYOkJYCze9KhWuEfaTW3jCJ2VVVsrRZevJUPupx/ZEtbLV93OY77BtWlq+hGuipizELpK7Y5hUIPLygxuSDlo1W7arj5+H9AlyaQ6YX8gsD4IqrJ7nXr8o9dDKXl7ddC+hC9J8+jaypckxfTKI7Bcaqqw06W1Sc99Vl0/glzhDkKYCFFgptJQiU88enNzz8hpC0BEKarJx9usCKtSvHu5ucD0ZUe86UL3J7CX5zUghwmASPlFmPYpH53lIGnWx76a5J4L21AP661hDhn8DqH+avXdvI7wvMqz/3OPnLgtDelz8Lu/nD22HTX+aCnc10/Z2+hPUWm68QX6xBdU+roNS25YWq/B+adUQ0dVT8VO6Of8RS9LoibDJ4Z4tUMGtpQoSN7+Jx1/t38NbNoFtpAKa7bOAtV2TuqHBULzQrdcl/J4d/gknx9Vn66RWKnVyNKzrqPm2XB2k5ggnftMpH/GqxvyqP/zxiOfktMeCZYipSR11XcuD3MwW4od+7OCi/9MoKH4/1+TfADDs+nVIJrD1Lu2Y539+TLmFiABdSrw1KsD/MB865FX1JFZPdZTip0+HDet/VdLF49LJCXmXeu9C/0ir8IhL0mFjuEUIX4FtwsixZgdOD+9pT6B4pwgFNmpayWrKmtb0Zv8okPpZekrT+n3H/xtQSwMEFAACAAgAQrsfTaSQNO9NAAAAagAAABsAAAB1bml2ZXJzYWwvdW5pdmVyc2FsLnBuZy54bWyzsa/IzVEoSy0qzszPs1Uy1DNQsrfj5bIpKEoty0wtV6gAigEFIUBJodJWycwIwS3PTCnJsFWyNDNHiGWkZqZnlNgqmRuZwgX1gUYCAFBLAQIAABQAAgAIAEK7H00OaiROYgQAAAURAAAdAAAAAAAAAAEAAAAAAAAAAAB1bml2ZXJzYWwvY29tbW9uX21lc3NhZ2VzLmxuZ1BLAQIAABQAAgAIAEK7H03YhBFwkQMAALENAAAnAAAAAAAAAAEAAAAAAJ0EAAB1bml2ZXJzYWwvZmxhc2hfcHVibGlzaGluZ19zZXR0aW5ncy54bWxQSwECAAAUAAIACABCux9NStrBA60CAABYCgAAIQAAAAAAAAABAAAAAABzCAAAdW5pdmVyc2FsL2ZsYXNoX3NraW5fc2V0dGluZ3MueG1sUEsBAgAAFAACAAgAQrsfTUg+r99jAwAAwgwAACYAAAAAAAAAAQAAAAAAXwsAAHVuaXZlcnNhbC9odG1sX3B1Ymxpc2hpbmdfc2V0dGluZ3MueG1sUEsBAgAAFAACAAgAQrsfTXvjzdSCAQAAAwYAAB8AAAAAAAAAAQAAAAAABg8AAHVuaXZlcnNhbC9odG1sX3NraW5fc2V0dGluZ3MuanNQSwECAAAUAAIACABCux9NPTwv0cEAAADlAQAAGgAAAAAAAAABAAAAAADFEAAAdW5pdmVyc2FsL2kxOG5fcHJlc2V0cy54bWxQSwECAAAUAAIACABCux9NT+Qf22gAAABpAAAAHAAAAAAAAAABAAAAAAC+EQAAdW5pdmVyc2FsL2xvY2FsX3NldHRpbmdzLnhtbFBLAQIAABQAAgAIAESUV0cjtE77+wIAALAIAAAUAAAAAAAAAAEAAAAAAGASAAB1bml2ZXJzYWwvcGxheWVyLnhtbFBLAQIAABQAAgAIAEK7H0153vLteQkAAEJCAAApAAAAAAAAAAEAAAAAAI0VAAB1bml2ZXJzYWwvc2tpbl9jdXN0b21pemF0aW9uX3NldHRpbmdzLnhtbFBLAQIAABQAAgAIAEK7H01ElC9pIBMAAKcmAAAXAAAAAAAAAAAAAAAAAE0fAAB1bml2ZXJzYWwvdW5pdmVyc2FsLnBuZ1BLAQIAABQAAgAIAEK7H02kkDTvTQAAAGoAAAAbAAAAAAAAAAEAAAAAAKIyAAB1bml2ZXJzYWwvdW5pdmVyc2FsLnBuZy54bWxQSwUGAAAAAAsACwBJAwAAKDM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2700000" scaled="1"/>
          <a:tileRect/>
        </a:gra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797</Words>
  <Application>Microsoft Office PowerPoint</Application>
  <PresentationFormat>宽屏</PresentationFormat>
  <Paragraphs>73</Paragraphs>
  <Slides>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黑体</vt:lpstr>
      <vt:lpstr>隶书</vt:lpstr>
      <vt:lpstr>宋体</vt:lpstr>
      <vt:lpstr>微软雅黑</vt:lpstr>
      <vt:lpstr>Arial</vt:lpstr>
      <vt:lpstr>Calibri</vt:lpstr>
      <vt:lpstr>Office 主题</vt:lpstr>
      <vt:lpstr>PowerPoint 演示文稿</vt:lpstr>
      <vt:lpstr>关于东方通</vt:lpstr>
      <vt:lpstr>关于东方通</vt:lpstr>
      <vt:lpstr>TongWeb的创新与应用</vt:lpstr>
      <vt:lpstr>安全的JavaEE中间件TongWeb </vt:lpstr>
      <vt:lpstr>TongWeb功能特性 </vt:lpstr>
      <vt:lpstr>生态适配与跨平台支持</vt:lpstr>
      <vt:lpstr>应用与案例</vt:lpstr>
      <vt:lpstr>广泛兼容 • 支撑规模化的应用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东方通科技公司介绍</dc:title>
  <dc:creator>admin</dc:creator>
  <cp:lastModifiedBy>XiaFan</cp:lastModifiedBy>
  <cp:revision>752</cp:revision>
  <dcterms:created xsi:type="dcterms:W3CDTF">2018-07-16T07:15:00Z</dcterms:created>
  <dcterms:modified xsi:type="dcterms:W3CDTF">2020-05-19T14:52:19Z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2219966</vt:lpwstr>
  </property>
  <property fmtid="{D5CDD505-2E9C-101B-9397-08002B2CF9AE}" pid="3" name="NXPowerLiteSettings">
    <vt:lpwstr>C880073804F000</vt:lpwstr>
  </property>
  <property fmtid="{D5CDD505-2E9C-101B-9397-08002B2CF9AE}" pid="4" name="NXPowerLiteVersion">
    <vt:lpwstr>D8.0.3</vt:lpwstr>
  </property>
  <property fmtid="{D5CDD505-2E9C-101B-9397-08002B2CF9AE}" pid="5" name="KSOProductBuildVer">
    <vt:lpwstr>2052-11.1.0.8976</vt:lpwstr>
  </property>
</Properties>
</file>